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15" r:id="rId15"/>
    <p:sldId id="308" r:id="rId16"/>
    <p:sldId id="305" r:id="rId17"/>
    <p:sldId id="306" r:id="rId18"/>
    <p:sldId id="307" r:id="rId19"/>
    <p:sldId id="309" r:id="rId20"/>
    <p:sldId id="310" r:id="rId21"/>
    <p:sldId id="311" r:id="rId22"/>
    <p:sldId id="313" r:id="rId23"/>
    <p:sldId id="312" r:id="rId24"/>
    <p:sldId id="314" r:id="rId25"/>
    <p:sldId id="292" r:id="rId26"/>
    <p:sldId id="259" r:id="rId27"/>
  </p:sldIdLst>
  <p:sldSz cx="12192000" cy="68580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Helvetica Neue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1" autoAdjust="0"/>
    <p:restoredTop sz="91913" autoAdjust="0"/>
  </p:normalViewPr>
  <p:slideViewPr>
    <p:cSldViewPr snapToGrid="0">
      <p:cViewPr varScale="1">
        <p:scale>
          <a:sx n="79" d="100"/>
          <a:sy n="79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Fri </a:t>
            </a:r>
            <a:r>
              <a:rPr lang="en-US"/>
              <a:t>20 minutes</a:t>
            </a: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349339" y="685711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49339" y="3198655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632836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Container Universe</a:t>
            </a:r>
            <a:endParaRPr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186402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Greg Thain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Center for High Throughput Computing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University of Wisconsin - Madison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C785-E51B-CA11-47E3-ECB8637E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Docker Uni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08B8A-2F76-878D-E52B-9990C4C42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Requires </a:t>
            </a:r>
            <a:r>
              <a:rPr lang="en-US" dirty="0" err="1"/>
              <a:t>systemd-startd</a:t>
            </a:r>
            <a:r>
              <a:rPr lang="en-US" dirty="0"/>
              <a:t> docker daemon</a:t>
            </a:r>
          </a:p>
          <a:p>
            <a:r>
              <a:rPr lang="en-US" dirty="0"/>
              <a:t>With root</a:t>
            </a:r>
          </a:p>
          <a:p>
            <a:pPr lvl="1"/>
            <a:r>
              <a:rPr lang="en-US" dirty="0"/>
              <a:t>(difficult for </a:t>
            </a:r>
            <a:r>
              <a:rPr lang="en-US" dirty="0" err="1"/>
              <a:t>glideins</a:t>
            </a:r>
            <a:r>
              <a:rPr lang="en-US" dirty="0"/>
              <a:t>)</a:t>
            </a:r>
          </a:p>
          <a:p>
            <a:r>
              <a:rPr lang="en-US" dirty="0"/>
              <a:t>User job not in same Unix process tree as starter</a:t>
            </a:r>
          </a:p>
          <a:p>
            <a:pPr lvl="1"/>
            <a:r>
              <a:rPr lang="en-US" dirty="0" err="1"/>
              <a:t>Ssh_to_job</a:t>
            </a:r>
            <a:r>
              <a:rPr lang="en-US" dirty="0"/>
              <a:t> headaches</a:t>
            </a:r>
          </a:p>
          <a:p>
            <a:pPr lvl="1"/>
            <a:r>
              <a:rPr lang="en-US" dirty="0" err="1"/>
              <a:t>HTCondor</a:t>
            </a:r>
            <a:r>
              <a:rPr lang="en-US" dirty="0"/>
              <a:t> doesn't see or control </a:t>
            </a:r>
            <a:r>
              <a:rPr lang="en-US" dirty="0" err="1"/>
              <a:t>cgroups</a:t>
            </a:r>
            <a:endParaRPr lang="en-US" dirty="0"/>
          </a:p>
          <a:p>
            <a:pPr lvl="1"/>
            <a:r>
              <a:rPr lang="en-US" dirty="0"/>
              <a:t>Resources usage measurement works differently</a:t>
            </a:r>
          </a:p>
          <a:p>
            <a:r>
              <a:rPr lang="en-US" dirty="0"/>
              <a:t>We can't use condor file xfer to send image</a:t>
            </a:r>
          </a:p>
          <a:p>
            <a:pPr lvl="1"/>
            <a:r>
              <a:rPr lang="en-US" dirty="0"/>
              <a:t>Image must come from local cache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EC395-3E9D-F1AF-18E0-553059AEB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43"/>
          <a:stretch/>
        </p:blipFill>
        <p:spPr>
          <a:xfrm>
            <a:off x="7741656" y="828589"/>
            <a:ext cx="4450344" cy="199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01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E7AC0-242C-5AB6-59FF-779E85B5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… Singularity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6F2D7-FF63-E8CF-0E48-567E49C925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Mainly added to </a:t>
            </a:r>
            <a:r>
              <a:rPr lang="en-US" dirty="0" err="1"/>
              <a:t>HTCondor</a:t>
            </a:r>
            <a:r>
              <a:rPr lang="en-US" dirty="0"/>
              <a:t> to support </a:t>
            </a:r>
            <a:r>
              <a:rPr lang="en-US" dirty="0" err="1"/>
              <a:t>glideins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Singularity:</a:t>
            </a:r>
          </a:p>
          <a:p>
            <a:r>
              <a:rPr lang="en-US" dirty="0"/>
              <a:t>Needs </a:t>
            </a:r>
            <a:r>
              <a:rPr lang="en-US" dirty="0" err="1"/>
              <a:t>setuid</a:t>
            </a:r>
            <a:r>
              <a:rPr lang="en-US" dirty="0"/>
              <a:t>, but not daemon (changes happening now…)</a:t>
            </a:r>
          </a:p>
          <a:p>
            <a:r>
              <a:rPr lang="en-US" dirty="0"/>
              <a:t>Can run from image in a single file</a:t>
            </a:r>
          </a:p>
          <a:p>
            <a:r>
              <a:rPr lang="en-US" dirty="0"/>
              <a:t>Transferred by </a:t>
            </a:r>
            <a:r>
              <a:rPr lang="en-US" dirty="0" err="1"/>
              <a:t>HTCondor</a:t>
            </a:r>
            <a:endParaRPr lang="en-US" dirty="0"/>
          </a:p>
          <a:p>
            <a:r>
              <a:rPr lang="en-US" dirty="0"/>
              <a:t>Doesn't contain with </a:t>
            </a:r>
            <a:r>
              <a:rPr lang="en-US" dirty="0" err="1"/>
              <a:t>cgroups</a:t>
            </a:r>
            <a:endParaRPr lang="en-US" dirty="0"/>
          </a:p>
          <a:p>
            <a:r>
              <a:rPr lang="en-US" dirty="0"/>
              <a:t>No network isolation</a:t>
            </a:r>
            <a:br>
              <a:rPr lang="en-US" dirty="0"/>
            </a:b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578518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9472C-B86B-DEFA-3C0E-DD4F8F67E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support in </a:t>
            </a:r>
            <a:r>
              <a:rPr lang="en-US" dirty="0" err="1"/>
              <a:t>HTCondor</a:t>
            </a:r>
            <a:r>
              <a:rPr lang="en-US" dirty="0"/>
              <a:t> is different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A86C1-2360-F09B-330F-555C429DB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Glidein</a:t>
            </a:r>
            <a:r>
              <a:rPr lang="en-US" dirty="0"/>
              <a:t> folks wanted the EP Admin to be in charge</a:t>
            </a:r>
          </a:p>
          <a:p>
            <a:pPr marL="114300" indent="0">
              <a:buNone/>
            </a:pPr>
            <a:r>
              <a:rPr lang="en-US" dirty="0"/>
              <a:t>	not the user</a:t>
            </a:r>
          </a:p>
          <a:p>
            <a:pPr marL="114300" indent="0">
              <a:buNone/>
            </a:pPr>
            <a:r>
              <a:rPr lang="en-US" dirty="0"/>
              <a:t>Singularity support in condor is a EP-side KNOB, e.g.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SINGULARITY_JOB = true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SINGULARITY_IMAGE_EXPR = "/path/to/image"</a:t>
            </a:r>
          </a:p>
          <a:p>
            <a:pPr marL="114300" indent="0">
              <a:buNone/>
            </a:pPr>
            <a:endParaRPr lang="en-US" dirty="0">
              <a:latin typeface="+mn-lt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Helvetica Neue" panose="020B0604020202020204" charset="0"/>
                <a:cs typeface="Courier New" panose="02070309020205020404" pitchFamily="49" charset="0"/>
              </a:rPr>
              <a:t>Admin can wire expr to allow user to opt it, but site-specific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SINGULARITY_IMAGE_EXPR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Target.SingularityImage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latin typeface="Helvetica Neue" panose="020B060402020202020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39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E1AF-6694-B12B-727E-576A9735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singularity submit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B4BD5-CA14-2499-F7B9-DBACB96B4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 w="38100">
            <a:solidFill>
              <a:schemeClr val="tx1"/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universe = vanilla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SingularityImage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/path/to/ubuntu_22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executable = run_me.sh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arguments = one two three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 = output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3581059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888C291-0493-2216-1099-7EB10A2F3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318" y="0"/>
            <a:ext cx="6904482" cy="690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008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81A9-FBDA-573E-2C69-3517FE62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CC90F-D43E-EAAD-1126-F8E3663A4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users don't care which container runtime they use</a:t>
            </a:r>
          </a:p>
          <a:p>
            <a:endParaRPr lang="en-US" dirty="0"/>
          </a:p>
          <a:p>
            <a:r>
              <a:rPr lang="en-US" dirty="0"/>
              <a:t>"Docker" is kind of generic name </a:t>
            </a:r>
          </a:p>
          <a:p>
            <a:endParaRPr lang="en-US" dirty="0"/>
          </a:p>
          <a:p>
            <a:r>
              <a:rPr lang="en-US" dirty="0"/>
              <a:t>But they do want to have the same submit file for </a:t>
            </a:r>
            <a:r>
              <a:rPr lang="en-US" dirty="0" err="1"/>
              <a:t>glidein</a:t>
            </a:r>
            <a:r>
              <a:rPr lang="en-US" dirty="0"/>
              <a:t> and local</a:t>
            </a:r>
          </a:p>
        </p:txBody>
      </p:sp>
    </p:spTree>
    <p:extLst>
      <p:ext uri="{BB962C8B-B14F-4D97-AF65-F5344CB8AC3E}">
        <p14:creationId xmlns:p14="http://schemas.microsoft.com/office/powerpoint/2010/main" val="1986950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54DC-14BB-1295-C082-297FD754B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then things got even worse…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7500F-F036-D147-F733-DED608C16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Singularity project forked into Singularity and </a:t>
            </a:r>
            <a:r>
              <a:rPr lang="en-US" dirty="0" err="1"/>
              <a:t>Apptainer</a:t>
            </a:r>
            <a:endParaRPr lang="en-US" dirty="0"/>
          </a:p>
          <a:p>
            <a:endParaRPr lang="en-US" dirty="0"/>
          </a:p>
          <a:p>
            <a:r>
              <a:rPr lang="en-US" dirty="0"/>
              <a:t>Red Hat reimplemented most of docker as "</a:t>
            </a:r>
            <a:r>
              <a:rPr lang="en-US" dirty="0" err="1"/>
              <a:t>podman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Without a daemon, so we kind of like this..</a:t>
            </a:r>
          </a:p>
          <a:p>
            <a:r>
              <a:rPr lang="en-US" dirty="0"/>
              <a:t>Others wrote other container systems (Charlie cloud, etc.)</a:t>
            </a:r>
          </a:p>
          <a:p>
            <a:endParaRPr lang="en-US" dirty="0"/>
          </a:p>
          <a:p>
            <a:r>
              <a:rPr lang="en-US" dirty="0"/>
              <a:t>So what to do?</a:t>
            </a:r>
          </a:p>
        </p:txBody>
      </p:sp>
    </p:spTree>
    <p:extLst>
      <p:ext uri="{BB962C8B-B14F-4D97-AF65-F5344CB8AC3E}">
        <p14:creationId xmlns:p14="http://schemas.microsoft.com/office/powerpoint/2010/main" val="25281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A0577-2A27-066D-BC20-D0A7A8F9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62B82-8C26-4F10-188B-E2E5855A1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endParaRPr lang="en-US" sz="9600" dirty="0"/>
          </a:p>
          <a:p>
            <a:pPr marL="114300" indent="0" algn="ctr">
              <a:buNone/>
            </a:pPr>
            <a:r>
              <a:rPr lang="en-US" sz="9600" dirty="0"/>
              <a:t>XKCD 127</a:t>
            </a:r>
          </a:p>
        </p:txBody>
      </p:sp>
    </p:spTree>
    <p:extLst>
      <p:ext uri="{BB962C8B-B14F-4D97-AF65-F5344CB8AC3E}">
        <p14:creationId xmlns:p14="http://schemas.microsoft.com/office/powerpoint/2010/main" val="3156544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A2B507-C7D5-67A9-D877-1A92166CD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053" y="227647"/>
            <a:ext cx="9987183" cy="565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23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4309-9025-7772-E731-213D475E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… container universe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607B6-4C26-7746-7322-2B5A639D51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startd</a:t>
            </a:r>
            <a:r>
              <a:rPr lang="en-US" dirty="0"/>
              <a:t> detects if singularity or docker work</a:t>
            </a:r>
          </a:p>
          <a:p>
            <a:pPr lvl="1"/>
            <a:r>
              <a:rPr lang="en-US" dirty="0"/>
              <a:t>By running test jobs</a:t>
            </a:r>
          </a:p>
          <a:p>
            <a:r>
              <a:rPr lang="en-US" dirty="0"/>
              <a:t>And advertises attributes about those runtimes</a:t>
            </a:r>
          </a:p>
          <a:p>
            <a:pPr lvl="1"/>
            <a:r>
              <a:rPr lang="en-US" dirty="0" err="1"/>
              <a:t>HasSIF</a:t>
            </a:r>
            <a:endParaRPr lang="en-US" dirty="0"/>
          </a:p>
          <a:p>
            <a:pPr lvl="1"/>
            <a:r>
              <a:rPr lang="en-US" dirty="0" err="1"/>
              <a:t>HasDocker</a:t>
            </a:r>
            <a:endParaRPr lang="en-US" dirty="0"/>
          </a:p>
          <a:p>
            <a:pPr lvl="1"/>
            <a:r>
              <a:rPr lang="en-US" dirty="0" err="1"/>
              <a:t>HasSandbox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52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8319-E693-AA84-713E-D6005F2C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4A85A-032D-6E62-D818-B4C2C390B0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definition of container world</a:t>
            </a:r>
          </a:p>
          <a:p>
            <a:r>
              <a:rPr lang="en-US" dirty="0"/>
              <a:t>Existing ways</a:t>
            </a:r>
          </a:p>
          <a:p>
            <a:pPr lvl="1"/>
            <a:r>
              <a:rPr lang="en-US" dirty="0"/>
              <a:t>Docker Universe</a:t>
            </a:r>
          </a:p>
          <a:p>
            <a:pPr lvl="1"/>
            <a:r>
              <a:rPr lang="en-US" dirty="0"/>
              <a:t>Singularity support</a:t>
            </a:r>
          </a:p>
          <a:p>
            <a:r>
              <a:rPr lang="en-US" dirty="0"/>
              <a:t>Differences between docker and singularity</a:t>
            </a:r>
          </a:p>
          <a:p>
            <a:r>
              <a:rPr lang="en-US" dirty="0"/>
              <a:t>Solution: Container universe</a:t>
            </a:r>
          </a:p>
          <a:p>
            <a:endParaRPr lang="en-US" dirty="0"/>
          </a:p>
          <a:p>
            <a:r>
              <a:rPr lang="en-US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10945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C3A4-E597-C14A-2289-F7C093037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just ask for a container and image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2D8B063-FDDE-2384-0DCC-77867C878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ln w="38100">
            <a:solidFill>
              <a:schemeClr val="tx1"/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universe = container</a:t>
            </a:r>
          </a:p>
          <a:p>
            <a:pPr marL="1143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container_image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/path/to/ubuntu_22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executable = run_me.sh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arguments = one two three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 = output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453034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4309-9025-7772-E731-213D475E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matchmaking does the 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607B6-4C26-7746-7322-2B5A639D51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new </a:t>
            </a:r>
            <a:r>
              <a:rPr lang="en-US" dirty="0" err="1"/>
              <a:t>startd</a:t>
            </a:r>
            <a:r>
              <a:rPr lang="en-US" dirty="0"/>
              <a:t>-side job transforms</a:t>
            </a:r>
          </a:p>
          <a:p>
            <a:pPr lvl="1"/>
            <a:r>
              <a:rPr lang="en-US" dirty="0"/>
              <a:t>That can mutate a vanilla job into a container job</a:t>
            </a:r>
          </a:p>
          <a:p>
            <a:pPr lvl="1"/>
            <a:endParaRPr lang="en-US" dirty="0"/>
          </a:p>
          <a:p>
            <a:r>
              <a:rPr lang="en-US" dirty="0"/>
              <a:t>Note docker universe and old singularity support will work</a:t>
            </a:r>
          </a:p>
          <a:p>
            <a:pPr lvl="1"/>
            <a:r>
              <a:rPr lang="en-US" dirty="0"/>
              <a:t>For </a:t>
            </a:r>
            <a:r>
              <a:rPr lang="en-US"/>
              <a:t>foreseeable future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18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C3A4-E597-C14A-2289-F7C093037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 container is on EP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2D8B063-FDDE-2384-0DCC-77867C878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ln w="38100">
            <a:solidFill>
              <a:schemeClr val="tx1"/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universe = container</a:t>
            </a:r>
          </a:p>
          <a:p>
            <a:pPr marL="1143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container_image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/path/to/ubuntu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_22.sif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Should_transfer_image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executable = run_me.sh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arguments = one two three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 = output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3769308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4309-9025-7772-E731-213D475E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under the hood, same mechanisms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607B6-4C26-7746-7322-2B5A639D51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like saying Universe = docker when docker matches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</a:t>
            </a:r>
            <a:r>
              <a:rPr lang="en-US" dirty="0" err="1"/>
              <a:t>SingularityJob</a:t>
            </a:r>
            <a:r>
              <a:rPr lang="en-US" dirty="0"/>
              <a:t> = true when singularity matches</a:t>
            </a:r>
          </a:p>
        </p:txBody>
      </p:sp>
    </p:spTree>
    <p:extLst>
      <p:ext uri="{BB962C8B-B14F-4D97-AF65-F5344CB8AC3E}">
        <p14:creationId xmlns:p14="http://schemas.microsoft.com/office/powerpoint/2010/main" val="4230210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4309-9025-7772-E731-213D475E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container universe job is still a job…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607B6-4C26-7746-7322-2B5A639D51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Has a job log</a:t>
            </a:r>
          </a:p>
          <a:p>
            <a:r>
              <a:rPr lang="en-US" dirty="0"/>
              <a:t>Works with </a:t>
            </a:r>
            <a:r>
              <a:rPr lang="en-US" dirty="0" err="1"/>
              <a:t>DAGMan</a:t>
            </a:r>
            <a:endParaRPr lang="en-US" dirty="0"/>
          </a:p>
          <a:p>
            <a:r>
              <a:rPr lang="en-US" dirty="0" err="1"/>
              <a:t>Condor_ssh_to_job</a:t>
            </a:r>
            <a:r>
              <a:rPr lang="en-US" dirty="0"/>
              <a:t> (mostly) works</a:t>
            </a:r>
          </a:p>
          <a:p>
            <a:r>
              <a:rPr lang="en-US" dirty="0" err="1"/>
              <a:t>Condor_tail</a:t>
            </a:r>
            <a:r>
              <a:rPr lang="en-US" dirty="0"/>
              <a:t> works</a:t>
            </a:r>
          </a:p>
          <a:p>
            <a:r>
              <a:rPr lang="en-US" dirty="0"/>
              <a:t>User level checkpointing </a:t>
            </a:r>
            <a:r>
              <a:rPr lang="en-US"/>
              <a:t>works..</a:t>
            </a:r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167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5CD555-F2BC-813A-10B3-7107AAE2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98D60-757F-5371-862C-99C5AF390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more container runtimes</a:t>
            </a:r>
          </a:p>
          <a:p>
            <a:pPr lvl="1"/>
            <a:r>
              <a:rPr lang="en-US" dirty="0" err="1"/>
              <a:t>Podman</a:t>
            </a:r>
            <a:endParaRPr lang="en-US" dirty="0"/>
          </a:p>
          <a:p>
            <a:pPr lvl="1"/>
            <a:r>
              <a:rPr lang="en-US" dirty="0"/>
              <a:t>Unprivileged docker</a:t>
            </a:r>
          </a:p>
          <a:p>
            <a:r>
              <a:rPr lang="en-US" dirty="0"/>
              <a:t>If job could run on multiple runtimes, who chooses?</a:t>
            </a:r>
          </a:p>
          <a:p>
            <a:r>
              <a:rPr lang="en-US" dirty="0"/>
              <a:t>Add automatic checkpoint / restore</a:t>
            </a:r>
          </a:p>
          <a:p>
            <a:pPr lvl="1"/>
            <a:r>
              <a:rPr lang="en-US" dirty="0"/>
              <a:t>Creates </a:t>
            </a:r>
            <a:r>
              <a:rPr lang="en-US" strike="sngStrike" dirty="0"/>
              <a:t>problems </a:t>
            </a:r>
            <a:r>
              <a:rPr lang="en-US" dirty="0"/>
              <a:t>opportunities for checkpoint storage and migration</a:t>
            </a:r>
            <a:endParaRPr lang="en-US" strike="sngStrike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75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596E-8E49-9093-267F-1C827327C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and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9B945-E696-5E29-CF77-B134EAA9E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en-US" sz="10300" dirty="0"/>
              <a:t>Thank you – Questions?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en-US" dirty="0"/>
              <a:t>This work is supported by the NSF under Cooperative Agreement OAC-2030508.  Any options, findings,</a:t>
            </a:r>
          </a:p>
          <a:p>
            <a:pPr marL="114300" indent="0" algn="ctr">
              <a:buNone/>
            </a:pPr>
            <a:r>
              <a:rPr lang="en-US" dirty="0"/>
              <a:t>conclusions or recommendations expressed in this material are those of the authors and do not</a:t>
            </a:r>
          </a:p>
          <a:p>
            <a:pPr marL="114300" indent="0" algn="ctr">
              <a:buNone/>
            </a:pPr>
            <a:r>
              <a:rPr lang="en-US" dirty="0"/>
              <a:t>necessarily reflect the views of the </a:t>
            </a:r>
            <a:r>
              <a:rPr lang="en-US"/>
              <a:t>NSF.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3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E1BF-933E-3424-FCDF-3AAC0604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beginning, there was Docker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DE6E4-8033-6546-6E51-171BBB8FCD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/>
              <a:t>Docker runs processes …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/>
              <a:t>In a chroot like virtualized filesystem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dirty="0"/>
              <a:t>(with escapes to the host filesystem)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/>
              <a:t>Where the filesystem is fetched from a remote hub, then locally cached, in a "stacked image" format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dirty="0" err="1"/>
              <a:t>cgroups</a:t>
            </a:r>
            <a:r>
              <a:rPr lang="en-US" dirty="0"/>
              <a:t> that protect memory and CPU usage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/>
              <a:t>Where the process runs as </a:t>
            </a:r>
            <a:r>
              <a:rPr lang="en-US" dirty="0" err="1"/>
              <a:t>uid</a:t>
            </a:r>
            <a:r>
              <a:rPr lang="en-US" dirty="0"/>
              <a:t> 0 by default</a:t>
            </a:r>
          </a:p>
          <a:p>
            <a:pPr marL="1085850" lvl="1" indent="-514350">
              <a:buFont typeface="+mj-lt"/>
              <a:buAutoNum type="arabicPeriod"/>
            </a:pPr>
            <a:r>
              <a:rPr lang="en-US" dirty="0"/>
              <a:t>Using Linux capabilities to restrict most damage</a:t>
            </a:r>
          </a:p>
          <a:p>
            <a:pPr marL="628650" indent="-514350">
              <a:buFont typeface="+mj-lt"/>
              <a:buAutoNum type="arabicPeriod"/>
            </a:pPr>
            <a:endParaRPr lang="en-US" dirty="0"/>
          </a:p>
          <a:p>
            <a:pPr marL="628650" indent="-514350">
              <a:buFont typeface="+mj-lt"/>
              <a:buAutoNum type="arabicPeriod"/>
            </a:pPr>
            <a:r>
              <a:rPr lang="en-US" dirty="0"/>
              <a:t>Using the host's Linux kernel</a:t>
            </a:r>
          </a:p>
          <a:p>
            <a:pPr lvl="1"/>
            <a:endParaRPr lang="en-US" dirty="0"/>
          </a:p>
        </p:txBody>
      </p:sp>
      <p:pic>
        <p:nvPicPr>
          <p:cNvPr id="1026" name="Picture 2" descr="Docker Logos - Docker">
            <a:extLst>
              <a:ext uri="{FF2B5EF4-FFF2-40B4-BE49-F238E27FC236}">
                <a16:creationId xmlns:a16="http://schemas.microsoft.com/office/drawing/2014/main" id="{DA0823E3-C899-7DDA-43EE-4BEA94F61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870" y="211978"/>
            <a:ext cx="2420302" cy="207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73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E1BF-933E-3424-FCDF-3AAC0604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Mixed bag for HTC: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DE6E4-8033-6546-6E51-171BBB8FCD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Docker runs processes …</a:t>
            </a:r>
          </a:p>
          <a:p>
            <a:pPr marL="628650" indent="-514350">
              <a:buFont typeface="+mj-lt"/>
              <a:buAutoNum type="arabicPeriod"/>
            </a:pPr>
            <a:r>
              <a:rPr lang="en-US" b="1" dirty="0"/>
              <a:t>In a chroot like virtualized filesystem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b="1" dirty="0"/>
              <a:t>(with escapes to the host filesystem)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Where the filesystem is fetched from a remote hub, then locally cached, in a "stacked image" format</a:t>
            </a:r>
          </a:p>
          <a:p>
            <a:pPr marL="628650" indent="-514350">
              <a:buFont typeface="+mj-lt"/>
              <a:buAutoNum type="arabicPeriod"/>
            </a:pPr>
            <a:r>
              <a:rPr lang="en-US" b="1" dirty="0"/>
              <a:t>In </a:t>
            </a:r>
            <a:r>
              <a:rPr lang="en-US" b="1" dirty="0" err="1"/>
              <a:t>cgroups</a:t>
            </a:r>
            <a:r>
              <a:rPr lang="en-US" b="1" dirty="0"/>
              <a:t> that protect memory and CPU usage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Where the process runs as </a:t>
            </a:r>
            <a:r>
              <a:rPr lang="en-US" dirty="0" err="1">
                <a:solidFill>
                  <a:schemeClr val="tx2"/>
                </a:solidFill>
              </a:rPr>
              <a:t>uid</a:t>
            </a:r>
            <a:r>
              <a:rPr lang="en-US" dirty="0">
                <a:solidFill>
                  <a:schemeClr val="tx2"/>
                </a:solidFill>
              </a:rPr>
              <a:t> 0 by default</a:t>
            </a:r>
          </a:p>
          <a:p>
            <a:pPr marL="1085850" lvl="1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Using Linux capabilities to restrict most damage</a:t>
            </a:r>
          </a:p>
          <a:p>
            <a:pPr marL="114300" indent="0" algn="ctr">
              <a:buNone/>
            </a:pPr>
            <a:r>
              <a:rPr lang="en-US" b="1" dirty="0"/>
              <a:t>These we like!</a:t>
            </a:r>
          </a:p>
        </p:txBody>
      </p:sp>
      <p:pic>
        <p:nvPicPr>
          <p:cNvPr id="1026" name="Picture 2" descr="Docker Logos - Docker">
            <a:extLst>
              <a:ext uri="{FF2B5EF4-FFF2-40B4-BE49-F238E27FC236}">
                <a16:creationId xmlns:a16="http://schemas.microsoft.com/office/drawing/2014/main" id="{DA0823E3-C899-7DDA-43EE-4BEA94F61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870" y="211978"/>
            <a:ext cx="2420302" cy="207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77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E1BF-933E-3424-FCDF-3AAC0604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beginning, there was Docker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DE6E4-8033-6546-6E51-171BBB8FCD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/>
              <a:t>Docker runs processes …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In a chroot like virtualized filesystem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(with escapes to the host filesystem)</a:t>
            </a:r>
          </a:p>
          <a:p>
            <a:pPr marL="628650" indent="-514350">
              <a:buFont typeface="+mj-lt"/>
              <a:buAutoNum type="arabicPeriod"/>
            </a:pPr>
            <a:r>
              <a:rPr lang="en-US" b="1" dirty="0"/>
              <a:t>Where the filesystem is fetched from a remote hub, then locally cached, in a "stacked image" format</a:t>
            </a:r>
          </a:p>
          <a:p>
            <a:pPr marL="571500" lvl="1" indent="0">
              <a:buNone/>
            </a:pPr>
            <a:r>
              <a:rPr lang="en-US" b="1" dirty="0"/>
              <a:t>(and we are subject to network blocking if we pull too much…)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In </a:t>
            </a:r>
            <a:r>
              <a:rPr lang="en-US" dirty="0" err="1">
                <a:solidFill>
                  <a:schemeClr val="tx2"/>
                </a:solidFill>
              </a:rPr>
              <a:t>cgroups</a:t>
            </a:r>
            <a:r>
              <a:rPr lang="en-US" dirty="0">
                <a:solidFill>
                  <a:schemeClr val="tx2"/>
                </a:solidFill>
              </a:rPr>
              <a:t> that protect memory and CPU usage</a:t>
            </a:r>
          </a:p>
          <a:p>
            <a:pPr marL="628650" indent="-514350">
              <a:buFont typeface="+mj-lt"/>
              <a:buAutoNum type="arabicPeriod"/>
            </a:pPr>
            <a:r>
              <a:rPr lang="en-US" b="1" dirty="0"/>
              <a:t>Where the process runs as </a:t>
            </a:r>
            <a:r>
              <a:rPr lang="en-US" b="1" dirty="0" err="1"/>
              <a:t>uid</a:t>
            </a:r>
            <a:r>
              <a:rPr lang="en-US" b="1" dirty="0"/>
              <a:t> 0 by default</a:t>
            </a:r>
          </a:p>
          <a:p>
            <a:pPr marL="1085850" lvl="1" indent="-514350">
              <a:buFont typeface="+mj-lt"/>
              <a:buAutoNum type="arabicPeriod"/>
            </a:pPr>
            <a:r>
              <a:rPr lang="en-US" b="1" dirty="0"/>
              <a:t>Using Linux capabilities to restrict most damage</a:t>
            </a:r>
          </a:p>
          <a:p>
            <a:pPr marL="114300" indent="0" algn="ctr">
              <a:buNone/>
            </a:pPr>
            <a:r>
              <a:rPr lang="en-US" dirty="0"/>
              <a:t>These we Don't Like!</a:t>
            </a:r>
          </a:p>
        </p:txBody>
      </p:sp>
      <p:pic>
        <p:nvPicPr>
          <p:cNvPr id="1026" name="Picture 2" descr="Docker Logos - Docker">
            <a:extLst>
              <a:ext uri="{FF2B5EF4-FFF2-40B4-BE49-F238E27FC236}">
                <a16:creationId xmlns:a16="http://schemas.microsoft.com/office/drawing/2014/main" id="{DA0823E3-C899-7DDA-43EE-4BEA94F61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870" y="211978"/>
            <a:ext cx="2420302" cy="207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34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E1BF-933E-3424-FCDF-3AAC0604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Docker Universe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DE6E4-8033-6546-6E51-171BBB8FCD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Unrestricted Docker allows root access to host</a:t>
            </a:r>
          </a:p>
          <a:p>
            <a:r>
              <a:rPr lang="en-US" dirty="0" err="1"/>
              <a:t>HTCondor's</a:t>
            </a:r>
            <a:r>
              <a:rPr lang="en-US" dirty="0"/>
              <a:t> </a:t>
            </a:r>
            <a:r>
              <a:rPr lang="en-US" i="1" dirty="0"/>
              <a:t>Docker Universe </a:t>
            </a:r>
            <a:r>
              <a:rPr lang="en-US" dirty="0"/>
              <a:t>limits docker options</a:t>
            </a:r>
          </a:p>
          <a:p>
            <a:pPr lvl="1"/>
            <a:r>
              <a:rPr lang="en-US" dirty="0"/>
              <a:t>To a "safe" subset</a:t>
            </a:r>
          </a:p>
          <a:p>
            <a:pPr lvl="1"/>
            <a:r>
              <a:rPr lang="en-US" dirty="0"/>
              <a:t>Translated from condor submit language</a:t>
            </a:r>
          </a:p>
          <a:p>
            <a:pPr lvl="1"/>
            <a:r>
              <a:rPr lang="en-US" dirty="0"/>
              <a:t>With the usual scratch directory mounted into the container from host</a:t>
            </a:r>
          </a:p>
          <a:p>
            <a:r>
              <a:rPr lang="en-US" dirty="0"/>
              <a:t>Allows the user to run an arbitrary container</a:t>
            </a:r>
          </a:p>
        </p:txBody>
      </p:sp>
      <p:pic>
        <p:nvPicPr>
          <p:cNvPr id="1026" name="Picture 2" descr="Docker Logos - Docker">
            <a:extLst>
              <a:ext uri="{FF2B5EF4-FFF2-40B4-BE49-F238E27FC236}">
                <a16:creationId xmlns:a16="http://schemas.microsoft.com/office/drawing/2014/main" id="{DA0823E3-C899-7DDA-43EE-4BEA94F61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870" y="211978"/>
            <a:ext cx="2420302" cy="207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187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E1AF-6694-B12B-727E-576A9735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submit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B4BD5-CA14-2499-F7B9-DBACB96B4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 w="38100">
            <a:solidFill>
              <a:schemeClr val="tx1"/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universe = docker</a:t>
            </a:r>
          </a:p>
          <a:p>
            <a:pPr marL="1143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docker_image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ubuntu:22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Note that executable is optional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executable = run_me.sh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arguments = one two three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 = output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1186365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6BED-4311-54E2-249B-4BF94DFB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 Process hierarchy in vanilla universe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9596E4-F8DE-5D9A-3507-0EB89CE3B864}"/>
              </a:ext>
            </a:extLst>
          </p:cNvPr>
          <p:cNvSpPr/>
          <p:nvPr/>
        </p:nvSpPr>
        <p:spPr>
          <a:xfrm>
            <a:off x="1280160" y="1816608"/>
            <a:ext cx="2097024" cy="780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condor_master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9450FCC-0D77-7C8F-06D9-6A2059F6735B}"/>
              </a:ext>
            </a:extLst>
          </p:cNvPr>
          <p:cNvSpPr/>
          <p:nvPr/>
        </p:nvSpPr>
        <p:spPr>
          <a:xfrm>
            <a:off x="1725168" y="3027616"/>
            <a:ext cx="2097024" cy="780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condor_startd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CC864C-EBE9-DB17-A5FA-FA87BA7D0ABF}"/>
              </a:ext>
            </a:extLst>
          </p:cNvPr>
          <p:cNvSpPr/>
          <p:nvPr/>
        </p:nvSpPr>
        <p:spPr>
          <a:xfrm>
            <a:off x="2944368" y="4193856"/>
            <a:ext cx="2097024" cy="780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condor_starter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03336D-46E2-2387-66F9-3525E2EFA5B0}"/>
              </a:ext>
            </a:extLst>
          </p:cNvPr>
          <p:cNvSpPr/>
          <p:nvPr/>
        </p:nvSpPr>
        <p:spPr>
          <a:xfrm>
            <a:off x="4834128" y="5199888"/>
            <a:ext cx="2097024" cy="78028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Users's</a:t>
            </a:r>
            <a:r>
              <a:rPr lang="en-US" dirty="0"/>
              <a:t> job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355668-333E-DB28-F5A0-18C732D97FD8}"/>
              </a:ext>
            </a:extLst>
          </p:cNvPr>
          <p:cNvSpPr/>
          <p:nvPr/>
        </p:nvSpPr>
        <p:spPr>
          <a:xfrm>
            <a:off x="7485888" y="4401120"/>
            <a:ext cx="1341120" cy="548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Users's</a:t>
            </a:r>
            <a:r>
              <a:rPr lang="en-US" dirty="0"/>
              <a:t> job kids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03A694-E284-AB9E-507A-32646F98925C}"/>
              </a:ext>
            </a:extLst>
          </p:cNvPr>
          <p:cNvSpPr/>
          <p:nvPr/>
        </p:nvSpPr>
        <p:spPr>
          <a:xfrm>
            <a:off x="8089392" y="5132321"/>
            <a:ext cx="1341120" cy="548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Users's</a:t>
            </a:r>
            <a:r>
              <a:rPr lang="en-US" dirty="0"/>
              <a:t> job kids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551C10-6C80-EC43-3249-5606F8BA88E8}"/>
              </a:ext>
            </a:extLst>
          </p:cNvPr>
          <p:cNvSpPr/>
          <p:nvPr/>
        </p:nvSpPr>
        <p:spPr>
          <a:xfrm>
            <a:off x="8308848" y="5705856"/>
            <a:ext cx="1341120" cy="548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Users's</a:t>
            </a:r>
            <a:r>
              <a:rPr lang="en-US" dirty="0"/>
              <a:t> job kids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9F6F25-A86B-A493-011F-00CA8BAC8619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2328672" y="2596896"/>
            <a:ext cx="445008" cy="43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EF1B9E-476E-6A66-6281-5F735E8006CD}"/>
              </a:ext>
            </a:extLst>
          </p:cNvPr>
          <p:cNvCxnSpPr/>
          <p:nvPr/>
        </p:nvCxnSpPr>
        <p:spPr>
          <a:xfrm>
            <a:off x="3154680" y="3807904"/>
            <a:ext cx="445008" cy="4307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F09542-3B04-54C8-2C56-FC67C3277034}"/>
              </a:ext>
            </a:extLst>
          </p:cNvPr>
          <p:cNvCxnSpPr>
            <a:cxnSpLocks/>
          </p:cNvCxnSpPr>
          <p:nvPr/>
        </p:nvCxnSpPr>
        <p:spPr>
          <a:xfrm>
            <a:off x="4352917" y="4902865"/>
            <a:ext cx="852693" cy="3317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924A5B-8FA8-9153-0D78-4699ADD02B47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6931152" y="4869414"/>
            <a:ext cx="751138" cy="720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0D90B6-BE46-6EE9-C425-1921DD10464F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6931152" y="5406641"/>
            <a:ext cx="1158240" cy="1833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0F4777-CBF3-AF7D-F442-8FF8178FB427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6931152" y="5590032"/>
            <a:ext cx="1377696" cy="3901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34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6BED-4311-54E2-249B-4BF94DFB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 Process hierarchy in docker universe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9596E4-F8DE-5D9A-3507-0EB89CE3B864}"/>
              </a:ext>
            </a:extLst>
          </p:cNvPr>
          <p:cNvSpPr/>
          <p:nvPr/>
        </p:nvSpPr>
        <p:spPr>
          <a:xfrm>
            <a:off x="1280160" y="1816608"/>
            <a:ext cx="2097024" cy="780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condor_master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9450FCC-0D77-7C8F-06D9-6A2059F6735B}"/>
              </a:ext>
            </a:extLst>
          </p:cNvPr>
          <p:cNvSpPr/>
          <p:nvPr/>
        </p:nvSpPr>
        <p:spPr>
          <a:xfrm>
            <a:off x="1725168" y="3027616"/>
            <a:ext cx="2097024" cy="780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condor_startd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CC864C-EBE9-DB17-A5FA-FA87BA7D0ABF}"/>
              </a:ext>
            </a:extLst>
          </p:cNvPr>
          <p:cNvSpPr/>
          <p:nvPr/>
        </p:nvSpPr>
        <p:spPr>
          <a:xfrm>
            <a:off x="2944368" y="4193856"/>
            <a:ext cx="2097024" cy="780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condor_starter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03336D-46E2-2387-66F9-3525E2EFA5B0}"/>
              </a:ext>
            </a:extLst>
          </p:cNvPr>
          <p:cNvSpPr/>
          <p:nvPr/>
        </p:nvSpPr>
        <p:spPr>
          <a:xfrm>
            <a:off x="9137904" y="3080263"/>
            <a:ext cx="2097024" cy="78028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Users's</a:t>
            </a:r>
            <a:r>
              <a:rPr lang="en-US" dirty="0"/>
              <a:t> job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355668-333E-DB28-F5A0-18C732D97FD8}"/>
              </a:ext>
            </a:extLst>
          </p:cNvPr>
          <p:cNvSpPr/>
          <p:nvPr/>
        </p:nvSpPr>
        <p:spPr>
          <a:xfrm>
            <a:off x="10186416" y="5248464"/>
            <a:ext cx="1341120" cy="548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Users's</a:t>
            </a:r>
            <a:r>
              <a:rPr lang="en-US" dirty="0"/>
              <a:t> job kids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03A694-E284-AB9E-507A-32646F98925C}"/>
              </a:ext>
            </a:extLst>
          </p:cNvPr>
          <p:cNvSpPr/>
          <p:nvPr/>
        </p:nvSpPr>
        <p:spPr>
          <a:xfrm>
            <a:off x="8656985" y="5036958"/>
            <a:ext cx="1341120" cy="548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Users's</a:t>
            </a:r>
            <a:r>
              <a:rPr lang="en-US" dirty="0"/>
              <a:t> job kids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551C10-6C80-EC43-3249-5606F8BA88E8}"/>
              </a:ext>
            </a:extLst>
          </p:cNvPr>
          <p:cNvSpPr/>
          <p:nvPr/>
        </p:nvSpPr>
        <p:spPr>
          <a:xfrm>
            <a:off x="7315865" y="4520088"/>
            <a:ext cx="1341120" cy="548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Users's</a:t>
            </a:r>
            <a:r>
              <a:rPr lang="en-US" dirty="0"/>
              <a:t> job kids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9F6F25-A86B-A493-011F-00CA8BAC8619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2328672" y="2596896"/>
            <a:ext cx="445008" cy="43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EF1B9E-476E-6A66-6281-5F735E8006CD}"/>
              </a:ext>
            </a:extLst>
          </p:cNvPr>
          <p:cNvCxnSpPr/>
          <p:nvPr/>
        </p:nvCxnSpPr>
        <p:spPr>
          <a:xfrm>
            <a:off x="3154680" y="3807904"/>
            <a:ext cx="445008" cy="4307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F09542-3B04-54C8-2C56-FC67C3277034}"/>
              </a:ext>
            </a:extLst>
          </p:cNvPr>
          <p:cNvCxnSpPr>
            <a:cxnSpLocks/>
          </p:cNvCxnSpPr>
          <p:nvPr/>
        </p:nvCxnSpPr>
        <p:spPr>
          <a:xfrm>
            <a:off x="4352917" y="4902865"/>
            <a:ext cx="453779" cy="4084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924A5B-8FA8-9153-0D78-4699ADD02B47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10186416" y="3860551"/>
            <a:ext cx="670560" cy="1387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0D90B6-BE46-6EE9-C425-1921DD10464F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9327545" y="3860551"/>
            <a:ext cx="858871" cy="11764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0F4777-CBF3-AF7D-F442-8FF8178FB427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7986425" y="3860551"/>
            <a:ext cx="2199991" cy="6595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9E4F5312-B989-C827-186F-DA250AFC7171}"/>
              </a:ext>
            </a:extLst>
          </p:cNvPr>
          <p:cNvSpPr/>
          <p:nvPr/>
        </p:nvSpPr>
        <p:spPr>
          <a:xfrm>
            <a:off x="3992880" y="5311086"/>
            <a:ext cx="2097024" cy="780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run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80BB103-F253-60C0-23C1-57CEB31E9ECC}"/>
              </a:ext>
            </a:extLst>
          </p:cNvPr>
          <p:cNvSpPr/>
          <p:nvPr/>
        </p:nvSpPr>
        <p:spPr>
          <a:xfrm>
            <a:off x="1280160" y="1823148"/>
            <a:ext cx="2097024" cy="780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condor_master</a:t>
            </a:r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0172FD3-D4D0-4A56-E255-59FFF9002DBE}"/>
              </a:ext>
            </a:extLst>
          </p:cNvPr>
          <p:cNvSpPr/>
          <p:nvPr/>
        </p:nvSpPr>
        <p:spPr>
          <a:xfrm>
            <a:off x="8089392" y="1558979"/>
            <a:ext cx="2097024" cy="780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Daemon</a:t>
            </a:r>
          </a:p>
          <a:p>
            <a:pPr algn="ctr"/>
            <a:r>
              <a:rPr lang="en-US" dirty="0"/>
              <a:t>Has root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0CF7F06-2550-5524-F1CA-6BF92B16FAE0}"/>
              </a:ext>
            </a:extLst>
          </p:cNvPr>
          <p:cNvCxnSpPr>
            <a:cxnSpLocks/>
            <a:stCxn id="36" idx="4"/>
            <a:endCxn id="7" idx="0"/>
          </p:cNvCxnSpPr>
          <p:nvPr/>
        </p:nvCxnSpPr>
        <p:spPr>
          <a:xfrm>
            <a:off x="9137904" y="2339267"/>
            <a:ext cx="1048512" cy="7409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6CFC093-7E14-3F8E-2DF7-9F32ACE6C6DB}"/>
              </a:ext>
            </a:extLst>
          </p:cNvPr>
          <p:cNvCxnSpPr>
            <a:stCxn id="33" idx="0"/>
          </p:cNvCxnSpPr>
          <p:nvPr/>
        </p:nvCxnSpPr>
        <p:spPr>
          <a:xfrm flipV="1">
            <a:off x="5041392" y="2159000"/>
            <a:ext cx="3150108" cy="315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F966C24-CE96-FB11-A63D-67C8D474D2EB}"/>
              </a:ext>
            </a:extLst>
          </p:cNvPr>
          <p:cNvSpPr txBox="1"/>
          <p:nvPr/>
        </p:nvSpPr>
        <p:spPr>
          <a:xfrm rot="18856434">
            <a:off x="4927401" y="3004756"/>
            <a:ext cx="3312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Sends message to</a:t>
            </a:r>
          </a:p>
        </p:txBody>
      </p:sp>
    </p:spTree>
    <p:extLst>
      <p:ext uri="{BB962C8B-B14F-4D97-AF65-F5344CB8AC3E}">
        <p14:creationId xmlns:p14="http://schemas.microsoft.com/office/powerpoint/2010/main" val="274743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33" grpId="0" animBg="1"/>
      <p:bldP spid="4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1000</Words>
  <Application>Microsoft Office PowerPoint</Application>
  <PresentationFormat>Widescreen</PresentationFormat>
  <Paragraphs>194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Courier New</vt:lpstr>
      <vt:lpstr>Helvetica Neue</vt:lpstr>
      <vt:lpstr>Arial</vt:lpstr>
      <vt:lpstr>Office Theme</vt:lpstr>
      <vt:lpstr>Container Universe</vt:lpstr>
      <vt:lpstr>Overview</vt:lpstr>
      <vt:lpstr>In the beginning, there was Docker</vt:lpstr>
      <vt:lpstr>A Mixed bag for HTC:</vt:lpstr>
      <vt:lpstr>In the beginning, there was Docker</vt:lpstr>
      <vt:lpstr>Solution: Docker Universe</vt:lpstr>
      <vt:lpstr>Example submit file</vt:lpstr>
      <vt:lpstr>EP Process hierarchy in vanilla universe</vt:lpstr>
      <vt:lpstr>EP Process hierarchy in docker universe</vt:lpstr>
      <vt:lpstr>Problems with Docker Uni</vt:lpstr>
      <vt:lpstr>Enter … Singularity</vt:lpstr>
      <vt:lpstr>Singularity support in HTCondor is different</vt:lpstr>
      <vt:lpstr>Example singularity submit file</vt:lpstr>
      <vt:lpstr>PowerPoint Presentation</vt:lpstr>
      <vt:lpstr>Problem </vt:lpstr>
      <vt:lpstr>And then things got even worse…</vt:lpstr>
      <vt:lpstr>PowerPoint Presentation</vt:lpstr>
      <vt:lpstr>PowerPoint Presentation</vt:lpstr>
      <vt:lpstr>Enter … container universe</vt:lpstr>
      <vt:lpstr>Users just ask for a container and image</vt:lpstr>
      <vt:lpstr>And matchmaking does the rest</vt:lpstr>
      <vt:lpstr>Assume container is on EP</vt:lpstr>
      <vt:lpstr>But under the hood, same mechanisms</vt:lpstr>
      <vt:lpstr>A container universe job is still a job…</vt:lpstr>
      <vt:lpstr>Future work</vt:lpstr>
      <vt:lpstr>Thank you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Wrapper scripts: Problems and Alternatives</dc:title>
  <cp:lastModifiedBy>Gregory G Thain</cp:lastModifiedBy>
  <cp:revision>31</cp:revision>
  <dcterms:modified xsi:type="dcterms:W3CDTF">2022-10-13T22:24:13Z</dcterms:modified>
</cp:coreProperties>
</file>