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94" r:id="rId4"/>
    <p:sldId id="295" r:id="rId5"/>
    <p:sldId id="296" r:id="rId6"/>
    <p:sldId id="297" r:id="rId7"/>
    <p:sldId id="303" r:id="rId8"/>
    <p:sldId id="298" r:id="rId9"/>
    <p:sldId id="299" r:id="rId10"/>
    <p:sldId id="300" r:id="rId11"/>
    <p:sldId id="301" r:id="rId12"/>
    <p:sldId id="306" r:id="rId13"/>
    <p:sldId id="304" r:id="rId14"/>
    <p:sldId id="307" r:id="rId15"/>
    <p:sldId id="308" r:id="rId16"/>
    <p:sldId id="309" r:id="rId17"/>
    <p:sldId id="310" r:id="rId18"/>
    <p:sldId id="314" r:id="rId19"/>
    <p:sldId id="324" r:id="rId20"/>
    <p:sldId id="326" r:id="rId21"/>
    <p:sldId id="325" r:id="rId22"/>
    <p:sldId id="302" r:id="rId23"/>
    <p:sldId id="311" r:id="rId24"/>
    <p:sldId id="328" r:id="rId25"/>
    <p:sldId id="312" r:id="rId26"/>
    <p:sldId id="313" r:id="rId27"/>
    <p:sldId id="327" r:id="rId28"/>
    <p:sldId id="316" r:id="rId29"/>
    <p:sldId id="318" r:id="rId30"/>
    <p:sldId id="319" r:id="rId31"/>
    <p:sldId id="321" r:id="rId32"/>
    <p:sldId id="320" r:id="rId33"/>
    <p:sldId id="322" r:id="rId34"/>
    <p:sldId id="292" r:id="rId35"/>
    <p:sldId id="259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Helvetica Neue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1" autoAdjust="0"/>
    <p:restoredTop sz="84914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BB1771-A8F6-4152-A3C1-48795F32BC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D2D61D-99CB-4C44-9A8A-FF4F52B090A1}">
      <dgm:prSet/>
      <dgm:spPr/>
      <dgm:t>
        <a:bodyPr/>
        <a:lstStyle/>
        <a:p>
          <a:r>
            <a:rPr lang="en-US" b="0" i="0" dirty="0"/>
            <a:t>Input Sandbox</a:t>
          </a:r>
        </a:p>
        <a:p>
          <a:r>
            <a:rPr lang="en-US" b="0" i="0" dirty="0"/>
            <a:t>(Usually on AP)</a:t>
          </a:r>
          <a:endParaRPr lang="en-US" dirty="0"/>
        </a:p>
      </dgm:t>
    </dgm:pt>
    <dgm:pt modelId="{D0DBFE60-DCC0-42DE-BE41-BA84083DCA27}" type="parTrans" cxnId="{E6AEDE28-8534-4F28-9525-5269AA79AEAB}">
      <dgm:prSet/>
      <dgm:spPr/>
      <dgm:t>
        <a:bodyPr/>
        <a:lstStyle/>
        <a:p>
          <a:endParaRPr lang="en-US"/>
        </a:p>
      </dgm:t>
    </dgm:pt>
    <dgm:pt modelId="{AFAABE11-64FF-4C52-81F9-B202553CF7FE}" type="sibTrans" cxnId="{E6AEDE28-8534-4F28-9525-5269AA79AEAB}">
      <dgm:prSet/>
      <dgm:spPr/>
      <dgm:t>
        <a:bodyPr/>
        <a:lstStyle/>
        <a:p>
          <a:endParaRPr lang="en-US"/>
        </a:p>
      </dgm:t>
    </dgm:pt>
    <dgm:pt modelId="{6EAA521C-F0AB-443A-92DF-70119FB35D12}">
      <dgm:prSet/>
      <dgm:spPr/>
      <dgm:t>
        <a:bodyPr/>
        <a:lstStyle/>
        <a:p>
          <a:r>
            <a:rPr lang="en-US" b="0" i="0" dirty="0"/>
            <a:t>Job</a:t>
          </a:r>
        </a:p>
        <a:p>
          <a:r>
            <a:rPr lang="en-US" b="0" i="0" dirty="0"/>
            <a:t>(on EP)</a:t>
          </a:r>
          <a:endParaRPr lang="en-US" dirty="0"/>
        </a:p>
      </dgm:t>
    </dgm:pt>
    <dgm:pt modelId="{09635113-FF49-422C-B972-18B290E96806}" type="parTrans" cxnId="{42FFE9B3-9354-4033-A845-43ED6E5440F3}">
      <dgm:prSet/>
      <dgm:spPr/>
      <dgm:t>
        <a:bodyPr/>
        <a:lstStyle/>
        <a:p>
          <a:endParaRPr lang="en-US"/>
        </a:p>
      </dgm:t>
    </dgm:pt>
    <dgm:pt modelId="{E5FE84A3-6068-4992-9546-A9FAC583BD89}" type="sibTrans" cxnId="{42FFE9B3-9354-4033-A845-43ED6E5440F3}">
      <dgm:prSet/>
      <dgm:spPr/>
      <dgm:t>
        <a:bodyPr/>
        <a:lstStyle/>
        <a:p>
          <a:endParaRPr lang="en-US"/>
        </a:p>
      </dgm:t>
    </dgm:pt>
    <dgm:pt modelId="{7C5001DA-DF72-4DAE-87CD-6031FAA77061}">
      <dgm:prSet/>
      <dgm:spPr/>
      <dgm:t>
        <a:bodyPr/>
        <a:lstStyle/>
        <a:p>
          <a:r>
            <a:rPr lang="en-US" b="0" i="0" dirty="0"/>
            <a:t>Output Sandbox</a:t>
          </a:r>
        </a:p>
        <a:p>
          <a:r>
            <a:rPr lang="en-US" b="0" i="0" dirty="0"/>
            <a:t>(back to AP)</a:t>
          </a:r>
          <a:endParaRPr lang="en-US" dirty="0"/>
        </a:p>
      </dgm:t>
    </dgm:pt>
    <dgm:pt modelId="{C0C9CB32-261C-477A-B36B-23B4BFA93043}" type="parTrans" cxnId="{A9BF6559-D353-45D2-A0A1-B4E7DB380AE6}">
      <dgm:prSet/>
      <dgm:spPr/>
      <dgm:t>
        <a:bodyPr/>
        <a:lstStyle/>
        <a:p>
          <a:endParaRPr lang="en-US"/>
        </a:p>
      </dgm:t>
    </dgm:pt>
    <dgm:pt modelId="{BABE5F2C-8066-4610-9C54-86FFCB449064}" type="sibTrans" cxnId="{A9BF6559-D353-45D2-A0A1-B4E7DB380AE6}">
      <dgm:prSet/>
      <dgm:spPr/>
      <dgm:t>
        <a:bodyPr/>
        <a:lstStyle/>
        <a:p>
          <a:endParaRPr lang="en-US"/>
        </a:p>
      </dgm:t>
    </dgm:pt>
    <dgm:pt modelId="{6ACA8E84-C9AE-465E-A0A9-34DCA2F77527}" type="pres">
      <dgm:prSet presAssocID="{55BB1771-A8F6-4152-A3C1-48795F32BCF9}" presName="root" presStyleCnt="0">
        <dgm:presLayoutVars>
          <dgm:dir/>
          <dgm:resizeHandles val="exact"/>
        </dgm:presLayoutVars>
      </dgm:prSet>
      <dgm:spPr/>
    </dgm:pt>
    <dgm:pt modelId="{6579E9A8-F798-4928-AE77-DAACDB8613E6}" type="pres">
      <dgm:prSet presAssocID="{29D2D61D-99CB-4C44-9A8A-FF4F52B090A1}" presName="compNode" presStyleCnt="0"/>
      <dgm:spPr/>
    </dgm:pt>
    <dgm:pt modelId="{D0C1B8E9-395D-4C8A-88CC-6928F3BF466A}" type="pres">
      <dgm:prSet presAssocID="{29D2D61D-99CB-4C44-9A8A-FF4F52B090A1}" presName="iconRect" presStyleLbl="node1" presStyleIdx="0" presStyleCnt="3" custScaleY="82645" custLinFactNeighborX="12769" custLinFactNeighborY="3809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cket and shovel"/>
        </a:ext>
      </dgm:extLst>
    </dgm:pt>
    <dgm:pt modelId="{9091AE81-091A-40FD-9F54-4559C70944A0}" type="pres">
      <dgm:prSet presAssocID="{29D2D61D-99CB-4C44-9A8A-FF4F52B090A1}" presName="spaceRect" presStyleCnt="0"/>
      <dgm:spPr/>
    </dgm:pt>
    <dgm:pt modelId="{92CB12BF-B73A-4430-AA37-6ACC697C2573}" type="pres">
      <dgm:prSet presAssocID="{29D2D61D-99CB-4C44-9A8A-FF4F52B090A1}" presName="textRect" presStyleLbl="revTx" presStyleIdx="0" presStyleCnt="3" custScaleX="118415" custScaleY="187166" custLinFactY="56373" custLinFactNeighborX="-4427" custLinFactNeighborY="100000">
        <dgm:presLayoutVars>
          <dgm:chMax val="1"/>
          <dgm:chPref val="1"/>
        </dgm:presLayoutVars>
      </dgm:prSet>
      <dgm:spPr/>
    </dgm:pt>
    <dgm:pt modelId="{8B158614-1B0D-4A61-BBD3-F67D38429F81}" type="pres">
      <dgm:prSet presAssocID="{AFAABE11-64FF-4C52-81F9-B202553CF7FE}" presName="sibTrans" presStyleCnt="0"/>
      <dgm:spPr/>
    </dgm:pt>
    <dgm:pt modelId="{3BC27436-0D19-407F-A5FF-74C6FB0A1E8A}" type="pres">
      <dgm:prSet presAssocID="{6EAA521C-F0AB-443A-92DF-70119FB35D12}" presName="compNode" presStyleCnt="0"/>
      <dgm:spPr/>
    </dgm:pt>
    <dgm:pt modelId="{B397BE1E-8309-46DA-A997-A5F6A11D9EAB}" type="pres">
      <dgm:prSet presAssocID="{6EAA521C-F0AB-443A-92DF-70119FB35D12}" presName="iconRect" presStyleLbl="node1" presStyleIdx="1" presStyleCnt="3" custLinFactNeighborX="1122" custLinFactNeighborY="2295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E000BFA6-3A3E-49FD-9338-F1A35C7ED9B1}" type="pres">
      <dgm:prSet presAssocID="{6EAA521C-F0AB-443A-92DF-70119FB35D12}" presName="spaceRect" presStyleCnt="0"/>
      <dgm:spPr/>
    </dgm:pt>
    <dgm:pt modelId="{75B9F7F9-9B50-4E71-9A73-76E09B49790B}" type="pres">
      <dgm:prSet presAssocID="{6EAA521C-F0AB-443A-92DF-70119FB35D12}" presName="textRect" presStyleLbl="revTx" presStyleIdx="1" presStyleCnt="3" custLinFactNeighborX="505" custLinFactNeighborY="47386">
        <dgm:presLayoutVars>
          <dgm:chMax val="1"/>
          <dgm:chPref val="1"/>
        </dgm:presLayoutVars>
      </dgm:prSet>
      <dgm:spPr/>
    </dgm:pt>
    <dgm:pt modelId="{C1DDC37E-78B4-4926-950D-41E0444045EF}" type="pres">
      <dgm:prSet presAssocID="{E5FE84A3-6068-4992-9546-A9FAC583BD89}" presName="sibTrans" presStyleCnt="0"/>
      <dgm:spPr/>
    </dgm:pt>
    <dgm:pt modelId="{39A6618F-54A2-49C7-BBF9-5C3019BF55AC}" type="pres">
      <dgm:prSet presAssocID="{7C5001DA-DF72-4DAE-87CD-6031FAA77061}" presName="compNode" presStyleCnt="0"/>
      <dgm:spPr/>
    </dgm:pt>
    <dgm:pt modelId="{359A2954-E8C7-4DC3-AE81-9C86C93B67D6}" type="pres">
      <dgm:prSet presAssocID="{7C5001DA-DF72-4DAE-87CD-6031FAA77061}" presName="iconRect" presStyleLbl="node1" presStyleIdx="2" presStyleCnt="3" custLinFactNeighborX="-5129" custLinFactNeighborY="2295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EF23AEB-BFFE-4E27-A4D0-CCCA173E7D7E}" type="pres">
      <dgm:prSet presAssocID="{7C5001DA-DF72-4DAE-87CD-6031FAA77061}" presName="spaceRect" presStyleCnt="0"/>
      <dgm:spPr/>
    </dgm:pt>
    <dgm:pt modelId="{0C60BB47-2398-45A6-A15A-0B960D62C802}" type="pres">
      <dgm:prSet presAssocID="{7C5001DA-DF72-4DAE-87CD-6031FAA77061}" presName="textRect" presStyleLbl="revTx" presStyleIdx="2" presStyleCnt="3" custLinFactNeighborX="-1372" custLinFactNeighborY="43489">
        <dgm:presLayoutVars>
          <dgm:chMax val="1"/>
          <dgm:chPref val="1"/>
        </dgm:presLayoutVars>
      </dgm:prSet>
      <dgm:spPr/>
    </dgm:pt>
  </dgm:ptLst>
  <dgm:cxnLst>
    <dgm:cxn modelId="{1E78EF27-E516-4021-B82E-5A69A74A74F2}" type="presOf" srcId="{29D2D61D-99CB-4C44-9A8A-FF4F52B090A1}" destId="{92CB12BF-B73A-4430-AA37-6ACC697C2573}" srcOrd="0" destOrd="0" presId="urn:microsoft.com/office/officeart/2018/2/layout/IconLabelList"/>
    <dgm:cxn modelId="{E6AEDE28-8534-4F28-9525-5269AA79AEAB}" srcId="{55BB1771-A8F6-4152-A3C1-48795F32BCF9}" destId="{29D2D61D-99CB-4C44-9A8A-FF4F52B090A1}" srcOrd="0" destOrd="0" parTransId="{D0DBFE60-DCC0-42DE-BE41-BA84083DCA27}" sibTransId="{AFAABE11-64FF-4C52-81F9-B202553CF7FE}"/>
    <dgm:cxn modelId="{B9CF4438-F934-4CE9-B6A1-6128AA2BFF22}" type="presOf" srcId="{7C5001DA-DF72-4DAE-87CD-6031FAA77061}" destId="{0C60BB47-2398-45A6-A15A-0B960D62C802}" srcOrd="0" destOrd="0" presId="urn:microsoft.com/office/officeart/2018/2/layout/IconLabelList"/>
    <dgm:cxn modelId="{A9BF6559-D353-45D2-A0A1-B4E7DB380AE6}" srcId="{55BB1771-A8F6-4152-A3C1-48795F32BCF9}" destId="{7C5001DA-DF72-4DAE-87CD-6031FAA77061}" srcOrd="2" destOrd="0" parTransId="{C0C9CB32-261C-477A-B36B-23B4BFA93043}" sibTransId="{BABE5F2C-8066-4610-9C54-86FFCB449064}"/>
    <dgm:cxn modelId="{D0047E8A-D369-4A05-98A3-9F13B1C9C78C}" type="presOf" srcId="{55BB1771-A8F6-4152-A3C1-48795F32BCF9}" destId="{6ACA8E84-C9AE-465E-A0A9-34DCA2F77527}" srcOrd="0" destOrd="0" presId="urn:microsoft.com/office/officeart/2018/2/layout/IconLabelList"/>
    <dgm:cxn modelId="{42FFE9B3-9354-4033-A845-43ED6E5440F3}" srcId="{55BB1771-A8F6-4152-A3C1-48795F32BCF9}" destId="{6EAA521C-F0AB-443A-92DF-70119FB35D12}" srcOrd="1" destOrd="0" parTransId="{09635113-FF49-422C-B972-18B290E96806}" sibTransId="{E5FE84A3-6068-4992-9546-A9FAC583BD89}"/>
    <dgm:cxn modelId="{150ADEDA-38CC-4DA0-A88F-A314400EC6CC}" type="presOf" srcId="{6EAA521C-F0AB-443A-92DF-70119FB35D12}" destId="{75B9F7F9-9B50-4E71-9A73-76E09B49790B}" srcOrd="0" destOrd="0" presId="urn:microsoft.com/office/officeart/2018/2/layout/IconLabelList"/>
    <dgm:cxn modelId="{A234D7AD-8BDC-4D82-B4A9-EDAC247000F1}" type="presParOf" srcId="{6ACA8E84-C9AE-465E-A0A9-34DCA2F77527}" destId="{6579E9A8-F798-4928-AE77-DAACDB8613E6}" srcOrd="0" destOrd="0" presId="urn:microsoft.com/office/officeart/2018/2/layout/IconLabelList"/>
    <dgm:cxn modelId="{D41A0D16-F482-4091-A2E3-8976D5CA8A3C}" type="presParOf" srcId="{6579E9A8-F798-4928-AE77-DAACDB8613E6}" destId="{D0C1B8E9-395D-4C8A-88CC-6928F3BF466A}" srcOrd="0" destOrd="0" presId="urn:microsoft.com/office/officeart/2018/2/layout/IconLabelList"/>
    <dgm:cxn modelId="{CE277799-3E5D-418D-92BC-239E668C2391}" type="presParOf" srcId="{6579E9A8-F798-4928-AE77-DAACDB8613E6}" destId="{9091AE81-091A-40FD-9F54-4559C70944A0}" srcOrd="1" destOrd="0" presId="urn:microsoft.com/office/officeart/2018/2/layout/IconLabelList"/>
    <dgm:cxn modelId="{C7351C7C-3E20-4A90-867B-BE5CC9D40DF5}" type="presParOf" srcId="{6579E9A8-F798-4928-AE77-DAACDB8613E6}" destId="{92CB12BF-B73A-4430-AA37-6ACC697C2573}" srcOrd="2" destOrd="0" presId="urn:microsoft.com/office/officeart/2018/2/layout/IconLabelList"/>
    <dgm:cxn modelId="{24933C8E-BA9A-4CFE-B13C-4F0D7F94428F}" type="presParOf" srcId="{6ACA8E84-C9AE-465E-A0A9-34DCA2F77527}" destId="{8B158614-1B0D-4A61-BBD3-F67D38429F81}" srcOrd="1" destOrd="0" presId="urn:microsoft.com/office/officeart/2018/2/layout/IconLabelList"/>
    <dgm:cxn modelId="{A5E14DDC-FDC7-459C-A93B-99B0E9A3F2DE}" type="presParOf" srcId="{6ACA8E84-C9AE-465E-A0A9-34DCA2F77527}" destId="{3BC27436-0D19-407F-A5FF-74C6FB0A1E8A}" srcOrd="2" destOrd="0" presId="urn:microsoft.com/office/officeart/2018/2/layout/IconLabelList"/>
    <dgm:cxn modelId="{2EF9D87D-B138-4874-9732-AD28333F6BAF}" type="presParOf" srcId="{3BC27436-0D19-407F-A5FF-74C6FB0A1E8A}" destId="{B397BE1E-8309-46DA-A997-A5F6A11D9EAB}" srcOrd="0" destOrd="0" presId="urn:microsoft.com/office/officeart/2018/2/layout/IconLabelList"/>
    <dgm:cxn modelId="{99B48472-B320-414D-81D3-1A4E2431F728}" type="presParOf" srcId="{3BC27436-0D19-407F-A5FF-74C6FB0A1E8A}" destId="{E000BFA6-3A3E-49FD-9338-F1A35C7ED9B1}" srcOrd="1" destOrd="0" presId="urn:microsoft.com/office/officeart/2018/2/layout/IconLabelList"/>
    <dgm:cxn modelId="{C9819A06-7378-43E5-8E58-B0CAEF54D94B}" type="presParOf" srcId="{3BC27436-0D19-407F-A5FF-74C6FB0A1E8A}" destId="{75B9F7F9-9B50-4E71-9A73-76E09B49790B}" srcOrd="2" destOrd="0" presId="urn:microsoft.com/office/officeart/2018/2/layout/IconLabelList"/>
    <dgm:cxn modelId="{FAF90ADE-3842-47D1-94B0-DB57CC929A96}" type="presParOf" srcId="{6ACA8E84-C9AE-465E-A0A9-34DCA2F77527}" destId="{C1DDC37E-78B4-4926-950D-41E0444045EF}" srcOrd="3" destOrd="0" presId="urn:microsoft.com/office/officeart/2018/2/layout/IconLabelList"/>
    <dgm:cxn modelId="{D3E932B5-2452-4470-848C-0AD7CEDB77E4}" type="presParOf" srcId="{6ACA8E84-C9AE-465E-A0A9-34DCA2F77527}" destId="{39A6618F-54A2-49C7-BBF9-5C3019BF55AC}" srcOrd="4" destOrd="0" presId="urn:microsoft.com/office/officeart/2018/2/layout/IconLabelList"/>
    <dgm:cxn modelId="{866EB3ED-41DE-4578-816D-19A3FE7709AF}" type="presParOf" srcId="{39A6618F-54A2-49C7-BBF9-5C3019BF55AC}" destId="{359A2954-E8C7-4DC3-AE81-9C86C93B67D6}" srcOrd="0" destOrd="0" presId="urn:microsoft.com/office/officeart/2018/2/layout/IconLabelList"/>
    <dgm:cxn modelId="{DD7415CB-7170-44BC-B1C7-EC89E384A983}" type="presParOf" srcId="{39A6618F-54A2-49C7-BBF9-5C3019BF55AC}" destId="{6EF23AEB-BFFE-4E27-A4D0-CCCA173E7D7E}" srcOrd="1" destOrd="0" presId="urn:microsoft.com/office/officeart/2018/2/layout/IconLabelList"/>
    <dgm:cxn modelId="{434BFF7A-E682-4F93-80A3-3D794F296A5A}" type="presParOf" srcId="{39A6618F-54A2-49C7-BBF9-5C3019BF55AC}" destId="{0C60BB47-2398-45A6-A15A-0B960D62C8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BB1771-A8F6-4152-A3C1-48795F32BC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C5001DA-DF72-4DAE-87CD-6031FAA77061}">
      <dgm:prSet/>
      <dgm:spPr/>
      <dgm:t>
        <a:bodyPr/>
        <a:lstStyle/>
        <a:p>
          <a:endParaRPr lang="en-US" dirty="0"/>
        </a:p>
      </dgm:t>
    </dgm:pt>
    <dgm:pt modelId="{BABE5F2C-8066-4610-9C54-86FFCB449064}" type="sibTrans" cxnId="{A9BF6559-D353-45D2-A0A1-B4E7DB380AE6}">
      <dgm:prSet/>
      <dgm:spPr/>
      <dgm:t>
        <a:bodyPr/>
        <a:lstStyle/>
        <a:p>
          <a:endParaRPr lang="en-US"/>
        </a:p>
      </dgm:t>
    </dgm:pt>
    <dgm:pt modelId="{C0C9CB32-261C-477A-B36B-23B4BFA93043}" type="parTrans" cxnId="{A9BF6559-D353-45D2-A0A1-B4E7DB380AE6}">
      <dgm:prSet/>
      <dgm:spPr/>
      <dgm:t>
        <a:bodyPr/>
        <a:lstStyle/>
        <a:p>
          <a:endParaRPr lang="en-US"/>
        </a:p>
      </dgm:t>
    </dgm:pt>
    <dgm:pt modelId="{29D2D61D-99CB-4C44-9A8A-FF4F52B090A1}">
      <dgm:prSet/>
      <dgm:spPr/>
      <dgm:t>
        <a:bodyPr/>
        <a:lstStyle/>
        <a:p>
          <a:endParaRPr lang="en-US" dirty="0"/>
        </a:p>
      </dgm:t>
    </dgm:pt>
    <dgm:pt modelId="{AFAABE11-64FF-4C52-81F9-B202553CF7FE}" type="sibTrans" cxnId="{E6AEDE28-8534-4F28-9525-5269AA79AEAB}">
      <dgm:prSet/>
      <dgm:spPr/>
      <dgm:t>
        <a:bodyPr/>
        <a:lstStyle/>
        <a:p>
          <a:endParaRPr lang="en-US"/>
        </a:p>
      </dgm:t>
    </dgm:pt>
    <dgm:pt modelId="{D0DBFE60-DCC0-42DE-BE41-BA84083DCA27}" type="parTrans" cxnId="{E6AEDE28-8534-4F28-9525-5269AA79AEAB}">
      <dgm:prSet/>
      <dgm:spPr/>
      <dgm:t>
        <a:bodyPr/>
        <a:lstStyle/>
        <a:p>
          <a:endParaRPr lang="en-US"/>
        </a:p>
      </dgm:t>
    </dgm:pt>
    <dgm:pt modelId="{6EAA521C-F0AB-443A-92DF-70119FB35D12}">
      <dgm:prSet/>
      <dgm:spPr/>
      <dgm:t>
        <a:bodyPr/>
        <a:lstStyle/>
        <a:p>
          <a:endParaRPr lang="en-US" dirty="0"/>
        </a:p>
      </dgm:t>
    </dgm:pt>
    <dgm:pt modelId="{E5FE84A3-6068-4992-9546-A9FAC583BD89}" type="sibTrans" cxnId="{42FFE9B3-9354-4033-A845-43ED6E5440F3}">
      <dgm:prSet/>
      <dgm:spPr/>
      <dgm:t>
        <a:bodyPr/>
        <a:lstStyle/>
        <a:p>
          <a:endParaRPr lang="en-US"/>
        </a:p>
      </dgm:t>
    </dgm:pt>
    <dgm:pt modelId="{09635113-FF49-422C-B972-18B290E96806}" type="parTrans" cxnId="{42FFE9B3-9354-4033-A845-43ED6E5440F3}">
      <dgm:prSet/>
      <dgm:spPr/>
      <dgm:t>
        <a:bodyPr/>
        <a:lstStyle/>
        <a:p>
          <a:endParaRPr lang="en-US"/>
        </a:p>
      </dgm:t>
    </dgm:pt>
    <dgm:pt modelId="{6ACA8E84-C9AE-465E-A0A9-34DCA2F77527}" type="pres">
      <dgm:prSet presAssocID="{55BB1771-A8F6-4152-A3C1-48795F32BCF9}" presName="root" presStyleCnt="0">
        <dgm:presLayoutVars>
          <dgm:dir/>
          <dgm:resizeHandles val="exact"/>
        </dgm:presLayoutVars>
      </dgm:prSet>
      <dgm:spPr/>
    </dgm:pt>
    <dgm:pt modelId="{6579E9A8-F798-4928-AE77-DAACDB8613E6}" type="pres">
      <dgm:prSet presAssocID="{29D2D61D-99CB-4C44-9A8A-FF4F52B090A1}" presName="compNode" presStyleCnt="0"/>
      <dgm:spPr/>
    </dgm:pt>
    <dgm:pt modelId="{D0C1B8E9-395D-4C8A-88CC-6928F3BF466A}" type="pres">
      <dgm:prSet presAssocID="{29D2D61D-99CB-4C44-9A8A-FF4F52B090A1}" presName="iconRect" presStyleLbl="node1" presStyleIdx="0" presStyleCnt="3" custScaleY="82645" custLinFactNeighborX="12769" custLinFactNeighborY="3809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cket and shovel"/>
        </a:ext>
      </dgm:extLst>
    </dgm:pt>
    <dgm:pt modelId="{9091AE81-091A-40FD-9F54-4559C70944A0}" type="pres">
      <dgm:prSet presAssocID="{29D2D61D-99CB-4C44-9A8A-FF4F52B090A1}" presName="spaceRect" presStyleCnt="0"/>
      <dgm:spPr/>
    </dgm:pt>
    <dgm:pt modelId="{92CB12BF-B73A-4430-AA37-6ACC697C2573}" type="pres">
      <dgm:prSet presAssocID="{29D2D61D-99CB-4C44-9A8A-FF4F52B090A1}" presName="textRect" presStyleLbl="revTx" presStyleIdx="0" presStyleCnt="3" custScaleX="118415" custScaleY="187166" custLinFactY="33734" custLinFactNeighborX="15660" custLinFactNeighborY="100000">
        <dgm:presLayoutVars>
          <dgm:chMax val="1"/>
          <dgm:chPref val="1"/>
        </dgm:presLayoutVars>
      </dgm:prSet>
      <dgm:spPr/>
    </dgm:pt>
    <dgm:pt modelId="{8B158614-1B0D-4A61-BBD3-F67D38429F81}" type="pres">
      <dgm:prSet presAssocID="{AFAABE11-64FF-4C52-81F9-B202553CF7FE}" presName="sibTrans" presStyleCnt="0"/>
      <dgm:spPr/>
    </dgm:pt>
    <dgm:pt modelId="{3BC27436-0D19-407F-A5FF-74C6FB0A1E8A}" type="pres">
      <dgm:prSet presAssocID="{6EAA521C-F0AB-443A-92DF-70119FB35D12}" presName="compNode" presStyleCnt="0"/>
      <dgm:spPr/>
    </dgm:pt>
    <dgm:pt modelId="{B397BE1E-8309-46DA-A997-A5F6A11D9EAB}" type="pres">
      <dgm:prSet presAssocID="{6EAA521C-F0AB-443A-92DF-70119FB35D12}" presName="iconRect" presStyleLbl="node1" presStyleIdx="1" presStyleCnt="3" custLinFactNeighborX="1122" custLinFactNeighborY="2295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E000BFA6-3A3E-49FD-9338-F1A35C7ED9B1}" type="pres">
      <dgm:prSet presAssocID="{6EAA521C-F0AB-443A-92DF-70119FB35D12}" presName="spaceRect" presStyleCnt="0"/>
      <dgm:spPr/>
    </dgm:pt>
    <dgm:pt modelId="{75B9F7F9-9B50-4E71-9A73-76E09B49790B}" type="pres">
      <dgm:prSet presAssocID="{6EAA521C-F0AB-443A-92DF-70119FB35D12}" presName="textRect" presStyleLbl="revTx" presStyleIdx="1" presStyleCnt="3" custLinFactNeighborX="505" custLinFactNeighborY="47386">
        <dgm:presLayoutVars>
          <dgm:chMax val="1"/>
          <dgm:chPref val="1"/>
        </dgm:presLayoutVars>
      </dgm:prSet>
      <dgm:spPr/>
    </dgm:pt>
    <dgm:pt modelId="{C1DDC37E-78B4-4926-950D-41E0444045EF}" type="pres">
      <dgm:prSet presAssocID="{E5FE84A3-6068-4992-9546-A9FAC583BD89}" presName="sibTrans" presStyleCnt="0"/>
      <dgm:spPr/>
    </dgm:pt>
    <dgm:pt modelId="{39A6618F-54A2-49C7-BBF9-5C3019BF55AC}" type="pres">
      <dgm:prSet presAssocID="{7C5001DA-DF72-4DAE-87CD-6031FAA77061}" presName="compNode" presStyleCnt="0"/>
      <dgm:spPr/>
    </dgm:pt>
    <dgm:pt modelId="{359A2954-E8C7-4DC3-AE81-9C86C93B67D6}" type="pres">
      <dgm:prSet presAssocID="{7C5001DA-DF72-4DAE-87CD-6031FAA77061}" presName="iconRect" presStyleLbl="node1" presStyleIdx="2" presStyleCnt="3" custLinFactNeighborX="-5129" custLinFactNeighborY="2295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EF23AEB-BFFE-4E27-A4D0-CCCA173E7D7E}" type="pres">
      <dgm:prSet presAssocID="{7C5001DA-DF72-4DAE-87CD-6031FAA77061}" presName="spaceRect" presStyleCnt="0"/>
      <dgm:spPr/>
    </dgm:pt>
    <dgm:pt modelId="{0C60BB47-2398-45A6-A15A-0B960D62C802}" type="pres">
      <dgm:prSet presAssocID="{7C5001DA-DF72-4DAE-87CD-6031FAA77061}" presName="textRect" presStyleLbl="revTx" presStyleIdx="2" presStyleCnt="3" custLinFactNeighborX="-1372" custLinFactNeighborY="43489">
        <dgm:presLayoutVars>
          <dgm:chMax val="1"/>
          <dgm:chPref val="1"/>
        </dgm:presLayoutVars>
      </dgm:prSet>
      <dgm:spPr/>
    </dgm:pt>
  </dgm:ptLst>
  <dgm:cxnLst>
    <dgm:cxn modelId="{1E78EF27-E516-4021-B82E-5A69A74A74F2}" type="presOf" srcId="{29D2D61D-99CB-4C44-9A8A-FF4F52B090A1}" destId="{92CB12BF-B73A-4430-AA37-6ACC697C2573}" srcOrd="0" destOrd="0" presId="urn:microsoft.com/office/officeart/2018/2/layout/IconLabelList"/>
    <dgm:cxn modelId="{E6AEDE28-8534-4F28-9525-5269AA79AEAB}" srcId="{55BB1771-A8F6-4152-A3C1-48795F32BCF9}" destId="{29D2D61D-99CB-4C44-9A8A-FF4F52B090A1}" srcOrd="0" destOrd="0" parTransId="{D0DBFE60-DCC0-42DE-BE41-BA84083DCA27}" sibTransId="{AFAABE11-64FF-4C52-81F9-B202553CF7FE}"/>
    <dgm:cxn modelId="{B9CF4438-F934-4CE9-B6A1-6128AA2BFF22}" type="presOf" srcId="{7C5001DA-DF72-4DAE-87CD-6031FAA77061}" destId="{0C60BB47-2398-45A6-A15A-0B960D62C802}" srcOrd="0" destOrd="0" presId="urn:microsoft.com/office/officeart/2018/2/layout/IconLabelList"/>
    <dgm:cxn modelId="{A9BF6559-D353-45D2-A0A1-B4E7DB380AE6}" srcId="{55BB1771-A8F6-4152-A3C1-48795F32BCF9}" destId="{7C5001DA-DF72-4DAE-87CD-6031FAA77061}" srcOrd="2" destOrd="0" parTransId="{C0C9CB32-261C-477A-B36B-23B4BFA93043}" sibTransId="{BABE5F2C-8066-4610-9C54-86FFCB449064}"/>
    <dgm:cxn modelId="{D0047E8A-D369-4A05-98A3-9F13B1C9C78C}" type="presOf" srcId="{55BB1771-A8F6-4152-A3C1-48795F32BCF9}" destId="{6ACA8E84-C9AE-465E-A0A9-34DCA2F77527}" srcOrd="0" destOrd="0" presId="urn:microsoft.com/office/officeart/2018/2/layout/IconLabelList"/>
    <dgm:cxn modelId="{42FFE9B3-9354-4033-A845-43ED6E5440F3}" srcId="{55BB1771-A8F6-4152-A3C1-48795F32BCF9}" destId="{6EAA521C-F0AB-443A-92DF-70119FB35D12}" srcOrd="1" destOrd="0" parTransId="{09635113-FF49-422C-B972-18B290E96806}" sibTransId="{E5FE84A3-6068-4992-9546-A9FAC583BD89}"/>
    <dgm:cxn modelId="{150ADEDA-38CC-4DA0-A88F-A314400EC6CC}" type="presOf" srcId="{6EAA521C-F0AB-443A-92DF-70119FB35D12}" destId="{75B9F7F9-9B50-4E71-9A73-76E09B49790B}" srcOrd="0" destOrd="0" presId="urn:microsoft.com/office/officeart/2018/2/layout/IconLabelList"/>
    <dgm:cxn modelId="{A234D7AD-8BDC-4D82-B4A9-EDAC247000F1}" type="presParOf" srcId="{6ACA8E84-C9AE-465E-A0A9-34DCA2F77527}" destId="{6579E9A8-F798-4928-AE77-DAACDB8613E6}" srcOrd="0" destOrd="0" presId="urn:microsoft.com/office/officeart/2018/2/layout/IconLabelList"/>
    <dgm:cxn modelId="{D41A0D16-F482-4091-A2E3-8976D5CA8A3C}" type="presParOf" srcId="{6579E9A8-F798-4928-AE77-DAACDB8613E6}" destId="{D0C1B8E9-395D-4C8A-88CC-6928F3BF466A}" srcOrd="0" destOrd="0" presId="urn:microsoft.com/office/officeart/2018/2/layout/IconLabelList"/>
    <dgm:cxn modelId="{CE277799-3E5D-418D-92BC-239E668C2391}" type="presParOf" srcId="{6579E9A8-F798-4928-AE77-DAACDB8613E6}" destId="{9091AE81-091A-40FD-9F54-4559C70944A0}" srcOrd="1" destOrd="0" presId="urn:microsoft.com/office/officeart/2018/2/layout/IconLabelList"/>
    <dgm:cxn modelId="{C7351C7C-3E20-4A90-867B-BE5CC9D40DF5}" type="presParOf" srcId="{6579E9A8-F798-4928-AE77-DAACDB8613E6}" destId="{92CB12BF-B73A-4430-AA37-6ACC697C2573}" srcOrd="2" destOrd="0" presId="urn:microsoft.com/office/officeart/2018/2/layout/IconLabelList"/>
    <dgm:cxn modelId="{24933C8E-BA9A-4CFE-B13C-4F0D7F94428F}" type="presParOf" srcId="{6ACA8E84-C9AE-465E-A0A9-34DCA2F77527}" destId="{8B158614-1B0D-4A61-BBD3-F67D38429F81}" srcOrd="1" destOrd="0" presId="urn:microsoft.com/office/officeart/2018/2/layout/IconLabelList"/>
    <dgm:cxn modelId="{A5E14DDC-FDC7-459C-A93B-99B0E9A3F2DE}" type="presParOf" srcId="{6ACA8E84-C9AE-465E-A0A9-34DCA2F77527}" destId="{3BC27436-0D19-407F-A5FF-74C6FB0A1E8A}" srcOrd="2" destOrd="0" presId="urn:microsoft.com/office/officeart/2018/2/layout/IconLabelList"/>
    <dgm:cxn modelId="{2EF9D87D-B138-4874-9732-AD28333F6BAF}" type="presParOf" srcId="{3BC27436-0D19-407F-A5FF-74C6FB0A1E8A}" destId="{B397BE1E-8309-46DA-A997-A5F6A11D9EAB}" srcOrd="0" destOrd="0" presId="urn:microsoft.com/office/officeart/2018/2/layout/IconLabelList"/>
    <dgm:cxn modelId="{99B48472-B320-414D-81D3-1A4E2431F728}" type="presParOf" srcId="{3BC27436-0D19-407F-A5FF-74C6FB0A1E8A}" destId="{E000BFA6-3A3E-49FD-9338-F1A35C7ED9B1}" srcOrd="1" destOrd="0" presId="urn:microsoft.com/office/officeart/2018/2/layout/IconLabelList"/>
    <dgm:cxn modelId="{C9819A06-7378-43E5-8E58-B0CAEF54D94B}" type="presParOf" srcId="{3BC27436-0D19-407F-A5FF-74C6FB0A1E8A}" destId="{75B9F7F9-9B50-4E71-9A73-76E09B49790B}" srcOrd="2" destOrd="0" presId="urn:microsoft.com/office/officeart/2018/2/layout/IconLabelList"/>
    <dgm:cxn modelId="{FAF90ADE-3842-47D1-94B0-DB57CC929A96}" type="presParOf" srcId="{6ACA8E84-C9AE-465E-A0A9-34DCA2F77527}" destId="{C1DDC37E-78B4-4926-950D-41E0444045EF}" srcOrd="3" destOrd="0" presId="urn:microsoft.com/office/officeart/2018/2/layout/IconLabelList"/>
    <dgm:cxn modelId="{D3E932B5-2452-4470-848C-0AD7CEDB77E4}" type="presParOf" srcId="{6ACA8E84-C9AE-465E-A0A9-34DCA2F77527}" destId="{39A6618F-54A2-49C7-BBF9-5C3019BF55AC}" srcOrd="4" destOrd="0" presId="urn:microsoft.com/office/officeart/2018/2/layout/IconLabelList"/>
    <dgm:cxn modelId="{866EB3ED-41DE-4578-816D-19A3FE7709AF}" type="presParOf" srcId="{39A6618F-54A2-49C7-BBF9-5C3019BF55AC}" destId="{359A2954-E8C7-4DC3-AE81-9C86C93B67D6}" srcOrd="0" destOrd="0" presId="urn:microsoft.com/office/officeart/2018/2/layout/IconLabelList"/>
    <dgm:cxn modelId="{DD7415CB-7170-44BC-B1C7-EC89E384A983}" type="presParOf" srcId="{39A6618F-54A2-49C7-BBF9-5C3019BF55AC}" destId="{6EF23AEB-BFFE-4E27-A4D0-CCCA173E7D7E}" srcOrd="1" destOrd="0" presId="urn:microsoft.com/office/officeart/2018/2/layout/IconLabelList"/>
    <dgm:cxn modelId="{434BFF7A-E682-4F93-80A3-3D794F296A5A}" type="presParOf" srcId="{39A6618F-54A2-49C7-BBF9-5C3019BF55AC}" destId="{0C60BB47-2398-45A6-A15A-0B960D62C80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1B8E9-395D-4C8A-88CC-6928F3BF466A}">
      <dsp:nvSpPr>
        <dsp:cNvPr id="0" name=""/>
        <dsp:cNvSpPr/>
      </dsp:nvSpPr>
      <dsp:spPr>
        <a:xfrm>
          <a:off x="1515534" y="1316423"/>
          <a:ext cx="1323440" cy="903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B12BF-B73A-4430-AA37-6ACC697C2573}">
      <dsp:nvSpPr>
        <dsp:cNvPr id="0" name=""/>
        <dsp:cNvSpPr/>
      </dsp:nvSpPr>
      <dsp:spPr>
        <a:xfrm>
          <a:off x="136787" y="2845209"/>
          <a:ext cx="3482559" cy="1347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Input Sandbox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(Usually on AP)</a:t>
          </a:r>
          <a:endParaRPr lang="en-US" sz="2200" kern="1200" dirty="0"/>
        </a:p>
      </dsp:txBody>
      <dsp:txXfrm>
        <a:off x="136787" y="2845209"/>
        <a:ext cx="3482559" cy="1347595"/>
      </dsp:txXfrm>
    </dsp:sp>
    <dsp:sp modelId="{B397BE1E-8309-46DA-A997-A5F6A11D9EAB}">
      <dsp:nvSpPr>
        <dsp:cNvPr id="0" name=""/>
        <dsp:cNvSpPr/>
      </dsp:nvSpPr>
      <dsp:spPr>
        <a:xfrm>
          <a:off x="5087833" y="1198181"/>
          <a:ext cx="1323440" cy="13234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9F7F9-9B50-4E71-9A73-76E09B49790B}">
      <dsp:nvSpPr>
        <dsp:cNvPr id="0" name=""/>
        <dsp:cNvSpPr/>
      </dsp:nvSpPr>
      <dsp:spPr>
        <a:xfrm>
          <a:off x="4279067" y="2919625"/>
          <a:ext cx="29409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Job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(on EP)</a:t>
          </a:r>
          <a:endParaRPr lang="en-US" sz="2200" kern="1200" dirty="0"/>
        </a:p>
      </dsp:txBody>
      <dsp:txXfrm>
        <a:off x="4279067" y="2919625"/>
        <a:ext cx="2940978" cy="720000"/>
      </dsp:txXfrm>
    </dsp:sp>
    <dsp:sp modelId="{359A2954-E8C7-4DC3-AE81-9C86C93B67D6}">
      <dsp:nvSpPr>
        <dsp:cNvPr id="0" name=""/>
        <dsp:cNvSpPr/>
      </dsp:nvSpPr>
      <dsp:spPr>
        <a:xfrm>
          <a:off x="8460755" y="1198181"/>
          <a:ext cx="1323440" cy="13234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0BB47-2398-45A6-A15A-0B960D62C802}">
      <dsp:nvSpPr>
        <dsp:cNvPr id="0" name=""/>
        <dsp:cNvSpPr/>
      </dsp:nvSpPr>
      <dsp:spPr>
        <a:xfrm>
          <a:off x="7679515" y="2891566"/>
          <a:ext cx="29409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Output Sandbox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(back to AP)</a:t>
          </a:r>
          <a:endParaRPr lang="en-US" sz="2200" kern="1200" dirty="0"/>
        </a:p>
      </dsp:txBody>
      <dsp:txXfrm>
        <a:off x="7679515" y="2891566"/>
        <a:ext cx="294097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1B8E9-395D-4C8A-88CC-6928F3BF466A}">
      <dsp:nvSpPr>
        <dsp:cNvPr id="0" name=""/>
        <dsp:cNvSpPr/>
      </dsp:nvSpPr>
      <dsp:spPr>
        <a:xfrm>
          <a:off x="1515534" y="1316423"/>
          <a:ext cx="1323440" cy="903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B12BF-B73A-4430-AA37-6ACC697C2573}">
      <dsp:nvSpPr>
        <dsp:cNvPr id="0" name=""/>
        <dsp:cNvSpPr/>
      </dsp:nvSpPr>
      <dsp:spPr>
        <a:xfrm>
          <a:off x="727541" y="2845209"/>
          <a:ext cx="3482559" cy="1347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727541" y="2845209"/>
        <a:ext cx="3482559" cy="1347595"/>
      </dsp:txXfrm>
    </dsp:sp>
    <dsp:sp modelId="{B397BE1E-8309-46DA-A997-A5F6A11D9EAB}">
      <dsp:nvSpPr>
        <dsp:cNvPr id="0" name=""/>
        <dsp:cNvSpPr/>
      </dsp:nvSpPr>
      <dsp:spPr>
        <a:xfrm>
          <a:off x="5087833" y="1198181"/>
          <a:ext cx="1323440" cy="13234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9F7F9-9B50-4E71-9A73-76E09B49790B}">
      <dsp:nvSpPr>
        <dsp:cNvPr id="0" name=""/>
        <dsp:cNvSpPr/>
      </dsp:nvSpPr>
      <dsp:spPr>
        <a:xfrm>
          <a:off x="4279067" y="2919625"/>
          <a:ext cx="29409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4279067" y="2919625"/>
        <a:ext cx="2940978" cy="720000"/>
      </dsp:txXfrm>
    </dsp:sp>
    <dsp:sp modelId="{359A2954-E8C7-4DC3-AE81-9C86C93B67D6}">
      <dsp:nvSpPr>
        <dsp:cNvPr id="0" name=""/>
        <dsp:cNvSpPr/>
      </dsp:nvSpPr>
      <dsp:spPr>
        <a:xfrm>
          <a:off x="8460755" y="1198181"/>
          <a:ext cx="1323440" cy="13234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0BB47-2398-45A6-A15A-0B960D62C802}">
      <dsp:nvSpPr>
        <dsp:cNvPr id="0" name=""/>
        <dsp:cNvSpPr/>
      </dsp:nvSpPr>
      <dsp:spPr>
        <a:xfrm>
          <a:off x="7679515" y="2891566"/>
          <a:ext cx="29409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7679515" y="2891566"/>
        <a:ext cx="294097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 minutes Thu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49339" y="68571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49339" y="319865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63283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lang="en-US" dirty="0" err="1">
                <a:latin typeface="Helvetica Neue"/>
                <a:ea typeface="Helvetica Neue"/>
                <a:cs typeface="Helvetica Neue"/>
                <a:sym typeface="Helvetica Neue"/>
              </a:rPr>
              <a:t>HTCondor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 Data Story</a:t>
            </a:r>
            <a:b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</a:b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18640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Greg Thain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Center for High Throughput Computing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University of Wisconsin - Madison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could go wrong?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5ACE-1B41-3A48-B182-FB8A9B1D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Input file doesn't exist (or is typo!)</a:t>
            </a:r>
          </a:p>
          <a:p>
            <a:pPr lvl="1"/>
            <a:r>
              <a:rPr lang="en-US" dirty="0"/>
              <a:t>Result: </a:t>
            </a:r>
            <a:r>
              <a:rPr lang="en-US" dirty="0" err="1"/>
              <a:t>HTCondor</a:t>
            </a:r>
            <a:r>
              <a:rPr lang="en-US" dirty="0"/>
              <a:t> doesn't notice, job errors out at runtime</a:t>
            </a:r>
          </a:p>
          <a:p>
            <a:pPr lvl="2"/>
            <a:r>
              <a:rPr lang="en-US" dirty="0"/>
              <a:t>Probably leaves queue!</a:t>
            </a:r>
          </a:p>
          <a:p>
            <a:r>
              <a:rPr lang="en-US" dirty="0"/>
              <a:t>Shared FS </a:t>
            </a:r>
            <a:r>
              <a:rPr lang="en-US" dirty="0" err="1"/>
              <a:t>dir</a:t>
            </a:r>
            <a:r>
              <a:rPr lang="en-US" dirty="0"/>
              <a:t> runs out of disk space</a:t>
            </a:r>
          </a:p>
          <a:p>
            <a:pPr lvl="1"/>
            <a:r>
              <a:rPr lang="en-US" dirty="0"/>
              <a:t>Result: </a:t>
            </a:r>
            <a:r>
              <a:rPr lang="en-US" dirty="0" err="1"/>
              <a:t>HTCondor</a:t>
            </a:r>
            <a:r>
              <a:rPr lang="en-US" dirty="0"/>
              <a:t> doesn't notice, job errors at runtime, </a:t>
            </a:r>
          </a:p>
          <a:p>
            <a:pPr lvl="1"/>
            <a:r>
              <a:rPr lang="en-US" dirty="0"/>
              <a:t>Might break other jobs, too</a:t>
            </a:r>
          </a:p>
          <a:p>
            <a:r>
              <a:rPr lang="en-US" dirty="0"/>
              <a:t>Shared FS has too many concurrent transfers, might overload</a:t>
            </a:r>
          </a:p>
          <a:p>
            <a:pPr lvl="1"/>
            <a:r>
              <a:rPr lang="en-US" dirty="0"/>
              <a:t>NFS / Shared FS breaks, potentially breaking all jobs in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72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2FE7-4FA3-3B8C-1468-A9C3CE9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sample </a:t>
            </a:r>
            <a:r>
              <a:rPr lang="en-US" dirty="0" err="1"/>
              <a:t>HTCondor</a:t>
            </a:r>
            <a:r>
              <a:rPr lang="en-US" dirty="0"/>
              <a:t> submit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0F4E5-5F70-28DE-2488-F176DD11C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 = calculate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 = go fast</a:t>
            </a: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Should_transfer_files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When_to_transfer_files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ON_EXIT_OR_EVICT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Transfer_input_files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file1, file2, file3</a:t>
            </a: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13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could go wrong?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5ACE-1B41-3A48-B182-FB8A9B1D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Input file doesn't exist (or is typo!)</a:t>
            </a:r>
          </a:p>
          <a:p>
            <a:pPr lvl="1"/>
            <a:r>
              <a:rPr lang="en-US" dirty="0"/>
              <a:t>Result: </a:t>
            </a:r>
            <a:r>
              <a:rPr lang="en-US" dirty="0" err="1"/>
              <a:t>HTCondor</a:t>
            </a:r>
            <a:r>
              <a:rPr lang="en-US" dirty="0"/>
              <a:t> doesn't notice, job errors out at runtime</a:t>
            </a:r>
          </a:p>
          <a:p>
            <a:pPr lvl="2"/>
            <a:r>
              <a:rPr lang="en-US" dirty="0"/>
              <a:t>Probably leaves queue!</a:t>
            </a:r>
          </a:p>
          <a:p>
            <a:r>
              <a:rPr lang="en-US" dirty="0"/>
              <a:t>Shared FS </a:t>
            </a:r>
            <a:r>
              <a:rPr lang="en-US" dirty="0" err="1"/>
              <a:t>dir</a:t>
            </a:r>
            <a:r>
              <a:rPr lang="en-US" dirty="0"/>
              <a:t> runs out of disk space</a:t>
            </a:r>
          </a:p>
          <a:p>
            <a:pPr lvl="1"/>
            <a:r>
              <a:rPr lang="en-US" dirty="0"/>
              <a:t>Result: </a:t>
            </a:r>
            <a:r>
              <a:rPr lang="en-US" dirty="0" err="1"/>
              <a:t>HTCondor</a:t>
            </a:r>
            <a:r>
              <a:rPr lang="en-US" dirty="0"/>
              <a:t> doesn't notice, job errors at runtime, </a:t>
            </a:r>
          </a:p>
          <a:p>
            <a:pPr lvl="1"/>
            <a:r>
              <a:rPr lang="en-US" dirty="0"/>
              <a:t>Might break other jobs, too</a:t>
            </a:r>
          </a:p>
          <a:p>
            <a:r>
              <a:rPr lang="en-US" dirty="0"/>
              <a:t>Shared FS has too many concurrent transfers, might overload</a:t>
            </a:r>
          </a:p>
          <a:p>
            <a:pPr lvl="1"/>
            <a:r>
              <a:rPr lang="en-US" dirty="0"/>
              <a:t>NFS / Shared FS breaks, potentially breaking all jobs in pool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0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File xfer and directories (input)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5ACE-1B41-3A48-B182-FB8A9B1D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2764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600" dirty="0" err="1"/>
              <a:t>HTCondor</a:t>
            </a:r>
            <a:r>
              <a:rPr lang="en-US" sz="3600" dirty="0"/>
              <a:t> "flattens" files in directories, by default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5E987-4B63-6C09-CBCE-A0BF7706CB3C}"/>
              </a:ext>
            </a:extLst>
          </p:cNvPr>
          <p:cNvSpPr txBox="1"/>
          <p:nvPr/>
        </p:nvSpPr>
        <p:spPr>
          <a:xfrm flipH="1">
            <a:off x="3713910" y="2647072"/>
            <a:ext cx="4571446" cy="1046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transfer_input_files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\</a:t>
            </a:r>
          </a:p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A, D1/D2/B, C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067450B-D118-6F9C-1DDC-7AF1BF7B5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97" y="34290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F86288-8D5B-2991-43C6-545E81724368}"/>
              </a:ext>
            </a:extLst>
          </p:cNvPr>
          <p:cNvSpPr txBox="1"/>
          <p:nvPr/>
        </p:nvSpPr>
        <p:spPr>
          <a:xfrm>
            <a:off x="1059366" y="2942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AP</a:t>
            </a:r>
          </a:p>
        </p:txBody>
      </p:sp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C5393CDC-BCD0-920E-8767-B68EA108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1095" y="342900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3E06A1-FC0F-6B57-BF34-88783B6D40B9}"/>
              </a:ext>
            </a:extLst>
          </p:cNvPr>
          <p:cNvSpPr txBox="1"/>
          <p:nvPr/>
        </p:nvSpPr>
        <p:spPr>
          <a:xfrm>
            <a:off x="9708017" y="2942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987F01-941A-C1AD-D063-E20D05D4C6D7}"/>
              </a:ext>
            </a:extLst>
          </p:cNvPr>
          <p:cNvSpPr/>
          <p:nvPr/>
        </p:nvSpPr>
        <p:spPr>
          <a:xfrm>
            <a:off x="869698" y="4250124"/>
            <a:ext cx="1061322" cy="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Submit Dir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416440-BBC2-F317-982C-2BD68685620D}"/>
              </a:ext>
            </a:extLst>
          </p:cNvPr>
          <p:cNvSpPr/>
          <p:nvPr/>
        </p:nvSpPr>
        <p:spPr>
          <a:xfrm>
            <a:off x="9561095" y="4250124"/>
            <a:ext cx="1061322" cy="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Scratch Dir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7F9834F2-0099-95B9-EFCC-C66406B1CABD}"/>
              </a:ext>
            </a:extLst>
          </p:cNvPr>
          <p:cNvSpPr/>
          <p:nvPr/>
        </p:nvSpPr>
        <p:spPr>
          <a:xfrm>
            <a:off x="128138" y="5074079"/>
            <a:ext cx="501805" cy="71367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440BD6F1-6495-77DE-CF3E-AB221AB33FAE}"/>
              </a:ext>
            </a:extLst>
          </p:cNvPr>
          <p:cNvSpPr/>
          <p:nvPr/>
        </p:nvSpPr>
        <p:spPr>
          <a:xfrm>
            <a:off x="1516566" y="6302479"/>
            <a:ext cx="501805" cy="6711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514A0C6C-BEE3-81EA-FFE5-C32FF6E0F850}"/>
              </a:ext>
            </a:extLst>
          </p:cNvPr>
          <p:cNvSpPr/>
          <p:nvPr/>
        </p:nvSpPr>
        <p:spPr>
          <a:xfrm>
            <a:off x="1828797" y="5142312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FCA458-73B2-7DEA-7B19-46F8621ADF1D}"/>
              </a:ext>
            </a:extLst>
          </p:cNvPr>
          <p:cNvSpPr/>
          <p:nvPr/>
        </p:nvSpPr>
        <p:spPr>
          <a:xfrm>
            <a:off x="1022202" y="5136299"/>
            <a:ext cx="494364" cy="38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CAB6F6-3052-B7FE-B153-940722159E74}"/>
              </a:ext>
            </a:extLst>
          </p:cNvPr>
          <p:cNvSpPr/>
          <p:nvPr/>
        </p:nvSpPr>
        <p:spPr>
          <a:xfrm>
            <a:off x="905113" y="5724504"/>
            <a:ext cx="494364" cy="41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AF7C98-14D4-D687-754B-274081E3162B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379041" y="4736362"/>
            <a:ext cx="1021318" cy="33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8ACE92-E7D7-7FA6-3609-68806E5D28EB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1400359" y="4736362"/>
            <a:ext cx="679341" cy="405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120727-CCCF-F875-766D-B7326E8B64FA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>
          <a:xfrm flipV="1">
            <a:off x="1269384" y="4736362"/>
            <a:ext cx="130975" cy="399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D24D20-78DE-CA4C-22FD-9D40AF79084E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1152295" y="5523558"/>
            <a:ext cx="117089" cy="2009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BBCF9D-F18C-1F3C-E731-746F5BF0ECF0}"/>
              </a:ext>
            </a:extLst>
          </p:cNvPr>
          <p:cNvCxnSpPr>
            <a:cxnSpLocks/>
            <a:stCxn id="28" idx="2"/>
            <a:endCxn id="24" idx="0"/>
          </p:cNvCxnSpPr>
          <p:nvPr/>
        </p:nvCxnSpPr>
        <p:spPr>
          <a:xfrm>
            <a:off x="1152295" y="6141094"/>
            <a:ext cx="615174" cy="1613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9BE2A352-9B2B-E752-94E1-4252AA9ABEF2}"/>
              </a:ext>
            </a:extLst>
          </p:cNvPr>
          <p:cNvSpPr/>
          <p:nvPr/>
        </p:nvSpPr>
        <p:spPr>
          <a:xfrm>
            <a:off x="8901408" y="5043917"/>
            <a:ext cx="501805" cy="71367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6" name="Flowchart: Document 45">
            <a:extLst>
              <a:ext uri="{FF2B5EF4-FFF2-40B4-BE49-F238E27FC236}">
                <a16:creationId xmlns:a16="http://schemas.microsoft.com/office/drawing/2014/main" id="{71935AAA-0FC3-2AF5-20AD-1573BE1F3171}"/>
              </a:ext>
            </a:extLst>
          </p:cNvPr>
          <p:cNvSpPr/>
          <p:nvPr/>
        </p:nvSpPr>
        <p:spPr>
          <a:xfrm>
            <a:off x="9914314" y="5051256"/>
            <a:ext cx="501805" cy="6711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D78BBBB6-993A-E7C8-C5D6-76A71022B409}"/>
              </a:ext>
            </a:extLst>
          </p:cNvPr>
          <p:cNvSpPr/>
          <p:nvPr/>
        </p:nvSpPr>
        <p:spPr>
          <a:xfrm>
            <a:off x="10887628" y="5043917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0DC34B-84E1-2C95-347C-447ABACE9E02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9152311" y="4706200"/>
            <a:ext cx="1021318" cy="33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8A5254-D306-AA57-9E0B-2E733BDFAE64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10147469" y="4706200"/>
            <a:ext cx="991062" cy="33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2E7D8C-A3B0-AD79-2B1D-C646819AF3AF}"/>
              </a:ext>
            </a:extLst>
          </p:cNvPr>
          <p:cNvCxnSpPr>
            <a:cxnSpLocks/>
            <a:stCxn id="22" idx="2"/>
            <a:endCxn id="46" idx="0"/>
          </p:cNvCxnSpPr>
          <p:nvPr/>
        </p:nvCxnSpPr>
        <p:spPr>
          <a:xfrm>
            <a:off x="10091756" y="4736362"/>
            <a:ext cx="73461" cy="3148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ECF65DB-D162-53E5-D4C8-06C9974162B0}"/>
              </a:ext>
            </a:extLst>
          </p:cNvPr>
          <p:cNvSpPr/>
          <p:nvPr/>
        </p:nvSpPr>
        <p:spPr>
          <a:xfrm>
            <a:off x="3713910" y="4935071"/>
            <a:ext cx="4257255" cy="58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62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File xfer and directories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5ACE-1B41-3A48-B182-FB8A9B1D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954871" cy="62764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600" dirty="0"/>
              <a:t>But not if directory EXPLICITLY transferred by name: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5E987-4B63-6C09-CBCE-A0BF7706CB3C}"/>
              </a:ext>
            </a:extLst>
          </p:cNvPr>
          <p:cNvSpPr txBox="1"/>
          <p:nvPr/>
        </p:nvSpPr>
        <p:spPr>
          <a:xfrm flipH="1">
            <a:off x="3713910" y="2647072"/>
            <a:ext cx="4571446" cy="1046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transfer_input_files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 \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A, D1,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067450B-D118-6F9C-1DDC-7AF1BF7B5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97" y="34290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F86288-8D5B-2991-43C6-545E81724368}"/>
              </a:ext>
            </a:extLst>
          </p:cNvPr>
          <p:cNvSpPr txBox="1"/>
          <p:nvPr/>
        </p:nvSpPr>
        <p:spPr>
          <a:xfrm>
            <a:off x="1059366" y="2942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</a:t>
            </a:r>
          </a:p>
        </p:txBody>
      </p:sp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C5393CDC-BCD0-920E-8767-B68EA108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1095" y="342900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3E06A1-FC0F-6B57-BF34-88783B6D40B9}"/>
              </a:ext>
            </a:extLst>
          </p:cNvPr>
          <p:cNvSpPr txBox="1"/>
          <p:nvPr/>
        </p:nvSpPr>
        <p:spPr>
          <a:xfrm>
            <a:off x="9708017" y="2942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987F01-941A-C1AD-D063-E20D05D4C6D7}"/>
              </a:ext>
            </a:extLst>
          </p:cNvPr>
          <p:cNvSpPr/>
          <p:nvPr/>
        </p:nvSpPr>
        <p:spPr>
          <a:xfrm>
            <a:off x="869698" y="4250124"/>
            <a:ext cx="1061322" cy="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Submit Dir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416440-BBC2-F317-982C-2BD68685620D}"/>
              </a:ext>
            </a:extLst>
          </p:cNvPr>
          <p:cNvSpPr/>
          <p:nvPr/>
        </p:nvSpPr>
        <p:spPr>
          <a:xfrm>
            <a:off x="9561095" y="4250124"/>
            <a:ext cx="1061322" cy="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Scratch Dir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7F9834F2-0099-95B9-EFCC-C66406B1CABD}"/>
              </a:ext>
            </a:extLst>
          </p:cNvPr>
          <p:cNvSpPr/>
          <p:nvPr/>
        </p:nvSpPr>
        <p:spPr>
          <a:xfrm>
            <a:off x="128138" y="5074079"/>
            <a:ext cx="501805" cy="71367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440BD6F1-6495-77DE-CF3E-AB221AB33FAE}"/>
              </a:ext>
            </a:extLst>
          </p:cNvPr>
          <p:cNvSpPr/>
          <p:nvPr/>
        </p:nvSpPr>
        <p:spPr>
          <a:xfrm>
            <a:off x="1516566" y="6302479"/>
            <a:ext cx="501805" cy="6711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B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514A0C6C-BEE3-81EA-FFE5-C32FF6E0F850}"/>
              </a:ext>
            </a:extLst>
          </p:cNvPr>
          <p:cNvSpPr/>
          <p:nvPr/>
        </p:nvSpPr>
        <p:spPr>
          <a:xfrm>
            <a:off x="1828797" y="5142312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FCA458-73B2-7DEA-7B19-46F8621ADF1D}"/>
              </a:ext>
            </a:extLst>
          </p:cNvPr>
          <p:cNvSpPr/>
          <p:nvPr/>
        </p:nvSpPr>
        <p:spPr>
          <a:xfrm>
            <a:off x="1022202" y="5136299"/>
            <a:ext cx="494364" cy="38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CAB6F6-3052-B7FE-B153-940722159E74}"/>
              </a:ext>
            </a:extLst>
          </p:cNvPr>
          <p:cNvSpPr/>
          <p:nvPr/>
        </p:nvSpPr>
        <p:spPr>
          <a:xfrm>
            <a:off x="905113" y="5724504"/>
            <a:ext cx="494364" cy="41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AF7C98-14D4-D687-754B-274081E3162B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379041" y="4736362"/>
            <a:ext cx="1021318" cy="33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8ACE92-E7D7-7FA6-3609-68806E5D28EB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1400359" y="4736362"/>
            <a:ext cx="679341" cy="405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120727-CCCF-F875-766D-B7326E8B64FA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>
          <a:xfrm flipV="1">
            <a:off x="1269384" y="4736362"/>
            <a:ext cx="130975" cy="399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D24D20-78DE-CA4C-22FD-9D40AF79084E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1152295" y="5523558"/>
            <a:ext cx="117089" cy="2009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BBCF9D-F18C-1F3C-E731-746F5BF0ECF0}"/>
              </a:ext>
            </a:extLst>
          </p:cNvPr>
          <p:cNvCxnSpPr>
            <a:cxnSpLocks/>
            <a:stCxn id="28" idx="2"/>
            <a:endCxn id="24" idx="0"/>
          </p:cNvCxnSpPr>
          <p:nvPr/>
        </p:nvCxnSpPr>
        <p:spPr>
          <a:xfrm>
            <a:off x="1152295" y="6141094"/>
            <a:ext cx="615174" cy="1613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0A73F789-C6D9-71E3-85D5-975203E5F257}"/>
              </a:ext>
            </a:extLst>
          </p:cNvPr>
          <p:cNvSpPr/>
          <p:nvPr/>
        </p:nvSpPr>
        <p:spPr>
          <a:xfrm>
            <a:off x="10163264" y="6242218"/>
            <a:ext cx="501805" cy="6711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B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A994489E-AD6D-47BF-1FED-0FB480F69D60}"/>
              </a:ext>
            </a:extLst>
          </p:cNvPr>
          <p:cNvSpPr/>
          <p:nvPr/>
        </p:nvSpPr>
        <p:spPr>
          <a:xfrm>
            <a:off x="10475495" y="5082051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0DE5EA-16C2-AB04-6498-609EB5F16A55}"/>
              </a:ext>
            </a:extLst>
          </p:cNvPr>
          <p:cNvSpPr/>
          <p:nvPr/>
        </p:nvSpPr>
        <p:spPr>
          <a:xfrm>
            <a:off x="9668900" y="5076038"/>
            <a:ext cx="494364" cy="38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3046D9-C9F6-47B4-4C05-7B5B91315123}"/>
              </a:ext>
            </a:extLst>
          </p:cNvPr>
          <p:cNvSpPr/>
          <p:nvPr/>
        </p:nvSpPr>
        <p:spPr>
          <a:xfrm>
            <a:off x="9551811" y="5664243"/>
            <a:ext cx="494364" cy="41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D92A32-1156-486A-BDE5-903EE3300881}"/>
              </a:ext>
            </a:extLst>
          </p:cNvPr>
          <p:cNvCxnSpPr>
            <a:cxnSpLocks/>
          </p:cNvCxnSpPr>
          <p:nvPr/>
        </p:nvCxnSpPr>
        <p:spPr>
          <a:xfrm flipH="1">
            <a:off x="9025739" y="4676101"/>
            <a:ext cx="1021318" cy="33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784DF-AF58-6F89-5B2B-21E5C4A9D0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047057" y="4676101"/>
            <a:ext cx="679341" cy="405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CC7803-27A1-88BC-A68A-FE18BC08190B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916082" y="4676101"/>
            <a:ext cx="130975" cy="399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A7409E-1F14-3037-4562-3B4E60285571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9798993" y="5463297"/>
            <a:ext cx="117089" cy="2009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A0A402-DC65-CAF9-2FD1-C35371D84204}"/>
              </a:ext>
            </a:extLst>
          </p:cNvPr>
          <p:cNvCxnSpPr>
            <a:cxnSpLocks/>
            <a:stCxn id="34" idx="2"/>
            <a:endCxn id="29" idx="0"/>
          </p:cNvCxnSpPr>
          <p:nvPr/>
        </p:nvCxnSpPr>
        <p:spPr>
          <a:xfrm>
            <a:off x="9798993" y="6080833"/>
            <a:ext cx="615174" cy="1613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2C862881-88F0-7E2D-1B52-8083B1DA02FA}"/>
              </a:ext>
            </a:extLst>
          </p:cNvPr>
          <p:cNvSpPr/>
          <p:nvPr/>
        </p:nvSpPr>
        <p:spPr>
          <a:xfrm>
            <a:off x="8792602" y="5043797"/>
            <a:ext cx="501805" cy="71367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92F5EC8-573B-B3EF-D1FE-6FAD1CDD331C}"/>
              </a:ext>
            </a:extLst>
          </p:cNvPr>
          <p:cNvSpPr/>
          <p:nvPr/>
        </p:nvSpPr>
        <p:spPr>
          <a:xfrm>
            <a:off x="3713910" y="4935071"/>
            <a:ext cx="4257255" cy="58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94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File xfer and directories (inputs)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5ACE-1B41-3A48-B182-FB8A9B1D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954871" cy="62764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600" dirty="0"/>
              <a:t>OR if </a:t>
            </a:r>
            <a:r>
              <a:rPr lang="en-US" sz="3600" dirty="0" err="1"/>
              <a:t>preserve_relative_path</a:t>
            </a:r>
            <a:r>
              <a:rPr lang="en-US" sz="3600" dirty="0"/>
              <a:t> is true: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5E987-4B63-6C09-CBCE-A0BF7706CB3C}"/>
              </a:ext>
            </a:extLst>
          </p:cNvPr>
          <p:cNvSpPr txBox="1"/>
          <p:nvPr/>
        </p:nvSpPr>
        <p:spPr>
          <a:xfrm flipH="1">
            <a:off x="3033132" y="2647072"/>
            <a:ext cx="5532644" cy="14157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reserve_relative_path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 true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transfer_input_files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 \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A, D1/D2/B,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067450B-D118-6F9C-1DDC-7AF1BF7B5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97" y="34290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F86288-8D5B-2991-43C6-545E81724368}"/>
              </a:ext>
            </a:extLst>
          </p:cNvPr>
          <p:cNvSpPr txBox="1"/>
          <p:nvPr/>
        </p:nvSpPr>
        <p:spPr>
          <a:xfrm>
            <a:off x="1059366" y="2942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</a:t>
            </a:r>
          </a:p>
        </p:txBody>
      </p:sp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C5393CDC-BCD0-920E-8767-B68EA108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1095" y="342900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3E06A1-FC0F-6B57-BF34-88783B6D40B9}"/>
              </a:ext>
            </a:extLst>
          </p:cNvPr>
          <p:cNvSpPr txBox="1"/>
          <p:nvPr/>
        </p:nvSpPr>
        <p:spPr>
          <a:xfrm>
            <a:off x="9708017" y="2942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987F01-941A-C1AD-D063-E20D05D4C6D7}"/>
              </a:ext>
            </a:extLst>
          </p:cNvPr>
          <p:cNvSpPr/>
          <p:nvPr/>
        </p:nvSpPr>
        <p:spPr>
          <a:xfrm>
            <a:off x="869698" y="4250124"/>
            <a:ext cx="1061322" cy="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Submit Dir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416440-BBC2-F317-982C-2BD68685620D}"/>
              </a:ext>
            </a:extLst>
          </p:cNvPr>
          <p:cNvSpPr/>
          <p:nvPr/>
        </p:nvSpPr>
        <p:spPr>
          <a:xfrm>
            <a:off x="9561095" y="4250124"/>
            <a:ext cx="1061322" cy="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Scratch Dir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7F9834F2-0099-95B9-EFCC-C66406B1CABD}"/>
              </a:ext>
            </a:extLst>
          </p:cNvPr>
          <p:cNvSpPr/>
          <p:nvPr/>
        </p:nvSpPr>
        <p:spPr>
          <a:xfrm>
            <a:off x="128138" y="5074079"/>
            <a:ext cx="501805" cy="71367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440BD6F1-6495-77DE-CF3E-AB221AB33FAE}"/>
              </a:ext>
            </a:extLst>
          </p:cNvPr>
          <p:cNvSpPr/>
          <p:nvPr/>
        </p:nvSpPr>
        <p:spPr>
          <a:xfrm>
            <a:off x="1516566" y="6302479"/>
            <a:ext cx="501805" cy="6711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B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514A0C6C-BEE3-81EA-FFE5-C32FF6E0F850}"/>
              </a:ext>
            </a:extLst>
          </p:cNvPr>
          <p:cNvSpPr/>
          <p:nvPr/>
        </p:nvSpPr>
        <p:spPr>
          <a:xfrm>
            <a:off x="1828797" y="5142312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FCA458-73B2-7DEA-7B19-46F8621ADF1D}"/>
              </a:ext>
            </a:extLst>
          </p:cNvPr>
          <p:cNvSpPr/>
          <p:nvPr/>
        </p:nvSpPr>
        <p:spPr>
          <a:xfrm>
            <a:off x="1022202" y="5136299"/>
            <a:ext cx="494364" cy="38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CAB6F6-3052-B7FE-B153-940722159E74}"/>
              </a:ext>
            </a:extLst>
          </p:cNvPr>
          <p:cNvSpPr/>
          <p:nvPr/>
        </p:nvSpPr>
        <p:spPr>
          <a:xfrm>
            <a:off x="905113" y="5724504"/>
            <a:ext cx="494364" cy="41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AF7C98-14D4-D687-754B-274081E3162B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379041" y="4736362"/>
            <a:ext cx="1021318" cy="33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8ACE92-E7D7-7FA6-3609-68806E5D28EB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1400359" y="4736362"/>
            <a:ext cx="679341" cy="405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120727-CCCF-F875-766D-B7326E8B64FA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>
          <a:xfrm flipV="1">
            <a:off x="1269384" y="4736362"/>
            <a:ext cx="130975" cy="399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D24D20-78DE-CA4C-22FD-9D40AF79084E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1152295" y="5523558"/>
            <a:ext cx="117089" cy="2009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BBCF9D-F18C-1F3C-E731-746F5BF0ECF0}"/>
              </a:ext>
            </a:extLst>
          </p:cNvPr>
          <p:cNvCxnSpPr>
            <a:cxnSpLocks/>
            <a:stCxn id="28" idx="2"/>
            <a:endCxn id="24" idx="0"/>
          </p:cNvCxnSpPr>
          <p:nvPr/>
        </p:nvCxnSpPr>
        <p:spPr>
          <a:xfrm>
            <a:off x="1152295" y="6141094"/>
            <a:ext cx="615174" cy="1613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0A73F789-C6D9-71E3-85D5-975203E5F257}"/>
              </a:ext>
            </a:extLst>
          </p:cNvPr>
          <p:cNvSpPr/>
          <p:nvPr/>
        </p:nvSpPr>
        <p:spPr>
          <a:xfrm>
            <a:off x="10163264" y="6242218"/>
            <a:ext cx="501805" cy="6711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B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A994489E-AD6D-47BF-1FED-0FB480F69D60}"/>
              </a:ext>
            </a:extLst>
          </p:cNvPr>
          <p:cNvSpPr/>
          <p:nvPr/>
        </p:nvSpPr>
        <p:spPr>
          <a:xfrm>
            <a:off x="10475495" y="5082051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0DE5EA-16C2-AB04-6498-609EB5F16A55}"/>
              </a:ext>
            </a:extLst>
          </p:cNvPr>
          <p:cNvSpPr/>
          <p:nvPr/>
        </p:nvSpPr>
        <p:spPr>
          <a:xfrm>
            <a:off x="9668900" y="5076038"/>
            <a:ext cx="494364" cy="38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3046D9-C9F6-47B4-4C05-7B5B91315123}"/>
              </a:ext>
            </a:extLst>
          </p:cNvPr>
          <p:cNvSpPr/>
          <p:nvPr/>
        </p:nvSpPr>
        <p:spPr>
          <a:xfrm>
            <a:off x="9551811" y="5664243"/>
            <a:ext cx="494364" cy="41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D92A32-1156-486A-BDE5-903EE3300881}"/>
              </a:ext>
            </a:extLst>
          </p:cNvPr>
          <p:cNvCxnSpPr>
            <a:cxnSpLocks/>
          </p:cNvCxnSpPr>
          <p:nvPr/>
        </p:nvCxnSpPr>
        <p:spPr>
          <a:xfrm flipH="1">
            <a:off x="9025739" y="4676101"/>
            <a:ext cx="1021318" cy="33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784DF-AF58-6F89-5B2B-21E5C4A9D0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047057" y="4676101"/>
            <a:ext cx="679341" cy="405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CC7803-27A1-88BC-A68A-FE18BC08190B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916082" y="4676101"/>
            <a:ext cx="130975" cy="399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A7409E-1F14-3037-4562-3B4E60285571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9798993" y="5463297"/>
            <a:ext cx="117089" cy="2009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A0A402-DC65-CAF9-2FD1-C35371D84204}"/>
              </a:ext>
            </a:extLst>
          </p:cNvPr>
          <p:cNvCxnSpPr>
            <a:cxnSpLocks/>
            <a:stCxn id="34" idx="2"/>
            <a:endCxn id="29" idx="0"/>
          </p:cNvCxnSpPr>
          <p:nvPr/>
        </p:nvCxnSpPr>
        <p:spPr>
          <a:xfrm>
            <a:off x="9798993" y="6080833"/>
            <a:ext cx="615174" cy="1613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2C862881-88F0-7E2D-1B52-8083B1DA02FA}"/>
              </a:ext>
            </a:extLst>
          </p:cNvPr>
          <p:cNvSpPr/>
          <p:nvPr/>
        </p:nvSpPr>
        <p:spPr>
          <a:xfrm>
            <a:off x="8792602" y="5043797"/>
            <a:ext cx="501805" cy="71367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DDA07AA-4F8A-7921-E743-743076EC0B39}"/>
              </a:ext>
            </a:extLst>
          </p:cNvPr>
          <p:cNvSpPr/>
          <p:nvPr/>
        </p:nvSpPr>
        <p:spPr>
          <a:xfrm>
            <a:off x="3713910" y="4935071"/>
            <a:ext cx="4257255" cy="58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7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File xfer and directories (output)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5ACE-1B41-3A48-B182-FB8A9B1D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954871" cy="62764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600" dirty="0"/>
              <a:t>For OUTPUT, subdirs always skipped…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5E987-4B63-6C09-CBCE-A0BF7706CB3C}"/>
              </a:ext>
            </a:extLst>
          </p:cNvPr>
          <p:cNvSpPr txBox="1"/>
          <p:nvPr/>
        </p:nvSpPr>
        <p:spPr>
          <a:xfrm flipH="1">
            <a:off x="3033132" y="2647072"/>
            <a:ext cx="5532644" cy="1046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transfer_input_files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 \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Some_list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067450B-D118-6F9C-1DDC-7AF1BF7B5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97" y="34290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F86288-8D5B-2991-43C6-545E81724368}"/>
              </a:ext>
            </a:extLst>
          </p:cNvPr>
          <p:cNvSpPr txBox="1"/>
          <p:nvPr/>
        </p:nvSpPr>
        <p:spPr>
          <a:xfrm>
            <a:off x="1059366" y="2942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</a:t>
            </a:r>
          </a:p>
        </p:txBody>
      </p:sp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C5393CDC-BCD0-920E-8767-B68EA108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1095" y="342900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3E06A1-FC0F-6B57-BF34-88783B6D40B9}"/>
              </a:ext>
            </a:extLst>
          </p:cNvPr>
          <p:cNvSpPr txBox="1"/>
          <p:nvPr/>
        </p:nvSpPr>
        <p:spPr>
          <a:xfrm>
            <a:off x="9708017" y="2942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987F01-941A-C1AD-D063-E20D05D4C6D7}"/>
              </a:ext>
            </a:extLst>
          </p:cNvPr>
          <p:cNvSpPr/>
          <p:nvPr/>
        </p:nvSpPr>
        <p:spPr>
          <a:xfrm>
            <a:off x="869698" y="4250124"/>
            <a:ext cx="1061322" cy="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Submit Dir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416440-BBC2-F317-982C-2BD68685620D}"/>
              </a:ext>
            </a:extLst>
          </p:cNvPr>
          <p:cNvSpPr/>
          <p:nvPr/>
        </p:nvSpPr>
        <p:spPr>
          <a:xfrm>
            <a:off x="9561095" y="4250124"/>
            <a:ext cx="1061322" cy="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Scratch Dir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7F9834F2-0099-95B9-EFCC-C66406B1CABD}"/>
              </a:ext>
            </a:extLst>
          </p:cNvPr>
          <p:cNvSpPr/>
          <p:nvPr/>
        </p:nvSpPr>
        <p:spPr>
          <a:xfrm>
            <a:off x="128138" y="5074079"/>
            <a:ext cx="501805" cy="71367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514A0C6C-BEE3-81EA-FFE5-C32FF6E0F850}"/>
              </a:ext>
            </a:extLst>
          </p:cNvPr>
          <p:cNvSpPr/>
          <p:nvPr/>
        </p:nvSpPr>
        <p:spPr>
          <a:xfrm>
            <a:off x="1828797" y="5142312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AF7C98-14D4-D687-754B-274081E3162B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379041" y="4736362"/>
            <a:ext cx="1021318" cy="33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8ACE92-E7D7-7FA6-3609-68806E5D28EB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1400359" y="4736362"/>
            <a:ext cx="679341" cy="405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0A73F789-C6D9-71E3-85D5-975203E5F257}"/>
              </a:ext>
            </a:extLst>
          </p:cNvPr>
          <p:cNvSpPr/>
          <p:nvPr/>
        </p:nvSpPr>
        <p:spPr>
          <a:xfrm>
            <a:off x="10163264" y="6242218"/>
            <a:ext cx="501805" cy="6711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B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A994489E-AD6D-47BF-1FED-0FB480F69D60}"/>
              </a:ext>
            </a:extLst>
          </p:cNvPr>
          <p:cNvSpPr/>
          <p:nvPr/>
        </p:nvSpPr>
        <p:spPr>
          <a:xfrm>
            <a:off x="10475495" y="5082051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0DE5EA-16C2-AB04-6498-609EB5F16A55}"/>
              </a:ext>
            </a:extLst>
          </p:cNvPr>
          <p:cNvSpPr/>
          <p:nvPr/>
        </p:nvSpPr>
        <p:spPr>
          <a:xfrm>
            <a:off x="9668900" y="5076038"/>
            <a:ext cx="494364" cy="38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3046D9-C9F6-47B4-4C05-7B5B91315123}"/>
              </a:ext>
            </a:extLst>
          </p:cNvPr>
          <p:cNvSpPr/>
          <p:nvPr/>
        </p:nvSpPr>
        <p:spPr>
          <a:xfrm>
            <a:off x="9551811" y="5664243"/>
            <a:ext cx="494364" cy="41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D92A32-1156-486A-BDE5-903EE3300881}"/>
              </a:ext>
            </a:extLst>
          </p:cNvPr>
          <p:cNvCxnSpPr>
            <a:cxnSpLocks/>
          </p:cNvCxnSpPr>
          <p:nvPr/>
        </p:nvCxnSpPr>
        <p:spPr>
          <a:xfrm flipH="1">
            <a:off x="9025739" y="4676101"/>
            <a:ext cx="1021318" cy="33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784DF-AF58-6F89-5B2B-21E5C4A9D0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047057" y="4676101"/>
            <a:ext cx="679341" cy="405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CC7803-27A1-88BC-A68A-FE18BC08190B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916082" y="4676101"/>
            <a:ext cx="130975" cy="399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A7409E-1F14-3037-4562-3B4E60285571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9798993" y="5463297"/>
            <a:ext cx="117089" cy="2009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A0A402-DC65-CAF9-2FD1-C35371D84204}"/>
              </a:ext>
            </a:extLst>
          </p:cNvPr>
          <p:cNvCxnSpPr>
            <a:cxnSpLocks/>
            <a:stCxn id="34" idx="2"/>
            <a:endCxn id="29" idx="0"/>
          </p:cNvCxnSpPr>
          <p:nvPr/>
        </p:nvCxnSpPr>
        <p:spPr>
          <a:xfrm>
            <a:off x="9798993" y="6080833"/>
            <a:ext cx="615174" cy="1613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2C862881-88F0-7E2D-1B52-8083B1DA02FA}"/>
              </a:ext>
            </a:extLst>
          </p:cNvPr>
          <p:cNvSpPr/>
          <p:nvPr/>
        </p:nvSpPr>
        <p:spPr>
          <a:xfrm>
            <a:off x="8792602" y="5043797"/>
            <a:ext cx="501805" cy="71367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DDA07AA-4F8A-7921-E743-743076EC0B39}"/>
              </a:ext>
            </a:extLst>
          </p:cNvPr>
          <p:cNvSpPr/>
          <p:nvPr/>
        </p:nvSpPr>
        <p:spPr>
          <a:xfrm rot="10800000">
            <a:off x="3713910" y="4935071"/>
            <a:ext cx="4257255" cy="58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292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File xfer and directories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5ACE-1B41-3A48-B182-FB8A9B1D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954871" cy="62764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600" dirty="0"/>
              <a:t>Unless output directory explicitly mentioned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5E987-4B63-6C09-CBCE-A0BF7706CB3C}"/>
              </a:ext>
            </a:extLst>
          </p:cNvPr>
          <p:cNvSpPr txBox="1"/>
          <p:nvPr/>
        </p:nvSpPr>
        <p:spPr>
          <a:xfrm flipH="1">
            <a:off x="3713910" y="2647072"/>
            <a:ext cx="4851866" cy="1046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transfer_output_files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 \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A, D1,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067450B-D118-6F9C-1DDC-7AF1BF7B5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97" y="34290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F86288-8D5B-2991-43C6-545E81724368}"/>
              </a:ext>
            </a:extLst>
          </p:cNvPr>
          <p:cNvSpPr txBox="1"/>
          <p:nvPr/>
        </p:nvSpPr>
        <p:spPr>
          <a:xfrm>
            <a:off x="1059366" y="2942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</a:t>
            </a:r>
          </a:p>
        </p:txBody>
      </p:sp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C5393CDC-BCD0-920E-8767-B68EA108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1095" y="342900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3E06A1-FC0F-6B57-BF34-88783B6D40B9}"/>
              </a:ext>
            </a:extLst>
          </p:cNvPr>
          <p:cNvSpPr txBox="1"/>
          <p:nvPr/>
        </p:nvSpPr>
        <p:spPr>
          <a:xfrm>
            <a:off x="9708017" y="2942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987F01-941A-C1AD-D063-E20D05D4C6D7}"/>
              </a:ext>
            </a:extLst>
          </p:cNvPr>
          <p:cNvSpPr/>
          <p:nvPr/>
        </p:nvSpPr>
        <p:spPr>
          <a:xfrm>
            <a:off x="869698" y="4250124"/>
            <a:ext cx="1061322" cy="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Submit Dir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416440-BBC2-F317-982C-2BD68685620D}"/>
              </a:ext>
            </a:extLst>
          </p:cNvPr>
          <p:cNvSpPr/>
          <p:nvPr/>
        </p:nvSpPr>
        <p:spPr>
          <a:xfrm>
            <a:off x="9561095" y="4250124"/>
            <a:ext cx="1061322" cy="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Scratch Dir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7F9834F2-0099-95B9-EFCC-C66406B1CABD}"/>
              </a:ext>
            </a:extLst>
          </p:cNvPr>
          <p:cNvSpPr/>
          <p:nvPr/>
        </p:nvSpPr>
        <p:spPr>
          <a:xfrm>
            <a:off x="128138" y="5074079"/>
            <a:ext cx="501805" cy="71367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440BD6F1-6495-77DE-CF3E-AB221AB33FAE}"/>
              </a:ext>
            </a:extLst>
          </p:cNvPr>
          <p:cNvSpPr/>
          <p:nvPr/>
        </p:nvSpPr>
        <p:spPr>
          <a:xfrm>
            <a:off x="1516566" y="6302479"/>
            <a:ext cx="501805" cy="6711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B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514A0C6C-BEE3-81EA-FFE5-C32FF6E0F850}"/>
              </a:ext>
            </a:extLst>
          </p:cNvPr>
          <p:cNvSpPr/>
          <p:nvPr/>
        </p:nvSpPr>
        <p:spPr>
          <a:xfrm>
            <a:off x="1828797" y="5142312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FCA458-73B2-7DEA-7B19-46F8621ADF1D}"/>
              </a:ext>
            </a:extLst>
          </p:cNvPr>
          <p:cNvSpPr/>
          <p:nvPr/>
        </p:nvSpPr>
        <p:spPr>
          <a:xfrm>
            <a:off x="1022202" y="5136299"/>
            <a:ext cx="494364" cy="38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CAB6F6-3052-B7FE-B153-940722159E74}"/>
              </a:ext>
            </a:extLst>
          </p:cNvPr>
          <p:cNvSpPr/>
          <p:nvPr/>
        </p:nvSpPr>
        <p:spPr>
          <a:xfrm>
            <a:off x="905113" y="5724504"/>
            <a:ext cx="494364" cy="41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AF7C98-14D4-D687-754B-274081E3162B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379041" y="4736362"/>
            <a:ext cx="1021318" cy="33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8ACE92-E7D7-7FA6-3609-68806E5D28EB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1400359" y="4736362"/>
            <a:ext cx="679341" cy="405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120727-CCCF-F875-766D-B7326E8B64FA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>
          <a:xfrm flipV="1">
            <a:off x="1269384" y="4736362"/>
            <a:ext cx="130975" cy="399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D24D20-78DE-CA4C-22FD-9D40AF79084E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1152295" y="5523558"/>
            <a:ext cx="117089" cy="2009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BBCF9D-F18C-1F3C-E731-746F5BF0ECF0}"/>
              </a:ext>
            </a:extLst>
          </p:cNvPr>
          <p:cNvCxnSpPr>
            <a:cxnSpLocks/>
            <a:stCxn id="28" idx="2"/>
            <a:endCxn id="24" idx="0"/>
          </p:cNvCxnSpPr>
          <p:nvPr/>
        </p:nvCxnSpPr>
        <p:spPr>
          <a:xfrm>
            <a:off x="1152295" y="6141094"/>
            <a:ext cx="615174" cy="1613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0A73F789-C6D9-71E3-85D5-975203E5F257}"/>
              </a:ext>
            </a:extLst>
          </p:cNvPr>
          <p:cNvSpPr/>
          <p:nvPr/>
        </p:nvSpPr>
        <p:spPr>
          <a:xfrm>
            <a:off x="10163264" y="6242218"/>
            <a:ext cx="501805" cy="6711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B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A994489E-AD6D-47BF-1FED-0FB480F69D60}"/>
              </a:ext>
            </a:extLst>
          </p:cNvPr>
          <p:cNvSpPr/>
          <p:nvPr/>
        </p:nvSpPr>
        <p:spPr>
          <a:xfrm>
            <a:off x="10475495" y="5082051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0DE5EA-16C2-AB04-6498-609EB5F16A55}"/>
              </a:ext>
            </a:extLst>
          </p:cNvPr>
          <p:cNvSpPr/>
          <p:nvPr/>
        </p:nvSpPr>
        <p:spPr>
          <a:xfrm>
            <a:off x="9668900" y="5076038"/>
            <a:ext cx="494364" cy="38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3046D9-C9F6-47B4-4C05-7B5B91315123}"/>
              </a:ext>
            </a:extLst>
          </p:cNvPr>
          <p:cNvSpPr/>
          <p:nvPr/>
        </p:nvSpPr>
        <p:spPr>
          <a:xfrm>
            <a:off x="9551811" y="5664243"/>
            <a:ext cx="494364" cy="41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D92A32-1156-486A-BDE5-903EE3300881}"/>
              </a:ext>
            </a:extLst>
          </p:cNvPr>
          <p:cNvCxnSpPr>
            <a:cxnSpLocks/>
          </p:cNvCxnSpPr>
          <p:nvPr/>
        </p:nvCxnSpPr>
        <p:spPr>
          <a:xfrm flipH="1">
            <a:off x="9025739" y="4676101"/>
            <a:ext cx="1021318" cy="33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784DF-AF58-6F89-5B2B-21E5C4A9D0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047057" y="4676101"/>
            <a:ext cx="679341" cy="405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CC7803-27A1-88BC-A68A-FE18BC08190B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916082" y="4676101"/>
            <a:ext cx="130975" cy="399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A7409E-1F14-3037-4562-3B4E60285571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9798993" y="5463297"/>
            <a:ext cx="117089" cy="2009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A0A402-DC65-CAF9-2FD1-C35371D84204}"/>
              </a:ext>
            </a:extLst>
          </p:cNvPr>
          <p:cNvCxnSpPr>
            <a:cxnSpLocks/>
            <a:stCxn id="34" idx="2"/>
            <a:endCxn id="29" idx="0"/>
          </p:cNvCxnSpPr>
          <p:nvPr/>
        </p:nvCxnSpPr>
        <p:spPr>
          <a:xfrm>
            <a:off x="9798993" y="6080833"/>
            <a:ext cx="615174" cy="1613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2C862881-88F0-7E2D-1B52-8083B1DA02FA}"/>
              </a:ext>
            </a:extLst>
          </p:cNvPr>
          <p:cNvSpPr/>
          <p:nvPr/>
        </p:nvSpPr>
        <p:spPr>
          <a:xfrm>
            <a:off x="8792602" y="5043797"/>
            <a:ext cx="501805" cy="71367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92F5EC8-573B-B3EF-D1FE-6FAD1CDD331C}"/>
              </a:ext>
            </a:extLst>
          </p:cNvPr>
          <p:cNvSpPr/>
          <p:nvPr/>
        </p:nvSpPr>
        <p:spPr>
          <a:xfrm rot="10800000">
            <a:off x="3713910" y="4935071"/>
            <a:ext cx="4257255" cy="58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2802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Best practice: omit </a:t>
            </a:r>
            <a:r>
              <a:rPr lang="en-US" sz="4000" dirty="0" err="1">
                <a:solidFill>
                  <a:srgbClr val="FFFFFF"/>
                </a:solidFill>
              </a:rPr>
              <a:t>transfer_output_files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5ACE-1B41-3A48-B182-FB8A9B1D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954871" cy="62764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600" dirty="0"/>
              <a:t>Unless output directory explicitly mentioned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5E987-4B63-6C09-CBCE-A0BF7706CB3C}"/>
              </a:ext>
            </a:extLst>
          </p:cNvPr>
          <p:cNvSpPr txBox="1"/>
          <p:nvPr/>
        </p:nvSpPr>
        <p:spPr>
          <a:xfrm flipH="1">
            <a:off x="3713910" y="2647072"/>
            <a:ext cx="4851866" cy="1046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transfer_output_files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 \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A, D1,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067450B-D118-6F9C-1DDC-7AF1BF7B5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97" y="34290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F86288-8D5B-2991-43C6-545E81724368}"/>
              </a:ext>
            </a:extLst>
          </p:cNvPr>
          <p:cNvSpPr txBox="1"/>
          <p:nvPr/>
        </p:nvSpPr>
        <p:spPr>
          <a:xfrm>
            <a:off x="1059366" y="2942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</a:t>
            </a:r>
          </a:p>
        </p:txBody>
      </p:sp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C5393CDC-BCD0-920E-8767-B68EA108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1095" y="342900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3E06A1-FC0F-6B57-BF34-88783B6D40B9}"/>
              </a:ext>
            </a:extLst>
          </p:cNvPr>
          <p:cNvSpPr txBox="1"/>
          <p:nvPr/>
        </p:nvSpPr>
        <p:spPr>
          <a:xfrm>
            <a:off x="9708017" y="2942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987F01-941A-C1AD-D063-E20D05D4C6D7}"/>
              </a:ext>
            </a:extLst>
          </p:cNvPr>
          <p:cNvSpPr/>
          <p:nvPr/>
        </p:nvSpPr>
        <p:spPr>
          <a:xfrm>
            <a:off x="869698" y="4250124"/>
            <a:ext cx="1061322" cy="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Submit Dir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416440-BBC2-F317-982C-2BD68685620D}"/>
              </a:ext>
            </a:extLst>
          </p:cNvPr>
          <p:cNvSpPr/>
          <p:nvPr/>
        </p:nvSpPr>
        <p:spPr>
          <a:xfrm>
            <a:off x="9561095" y="4250124"/>
            <a:ext cx="1061322" cy="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Scratch Dir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7F9834F2-0099-95B9-EFCC-C66406B1CABD}"/>
              </a:ext>
            </a:extLst>
          </p:cNvPr>
          <p:cNvSpPr/>
          <p:nvPr/>
        </p:nvSpPr>
        <p:spPr>
          <a:xfrm>
            <a:off x="128138" y="5074079"/>
            <a:ext cx="501805" cy="71367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440BD6F1-6495-77DE-CF3E-AB221AB33FAE}"/>
              </a:ext>
            </a:extLst>
          </p:cNvPr>
          <p:cNvSpPr/>
          <p:nvPr/>
        </p:nvSpPr>
        <p:spPr>
          <a:xfrm>
            <a:off x="1516566" y="6302479"/>
            <a:ext cx="501805" cy="6711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B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514A0C6C-BEE3-81EA-FFE5-C32FF6E0F850}"/>
              </a:ext>
            </a:extLst>
          </p:cNvPr>
          <p:cNvSpPr/>
          <p:nvPr/>
        </p:nvSpPr>
        <p:spPr>
          <a:xfrm>
            <a:off x="1828797" y="5142312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FCA458-73B2-7DEA-7B19-46F8621ADF1D}"/>
              </a:ext>
            </a:extLst>
          </p:cNvPr>
          <p:cNvSpPr/>
          <p:nvPr/>
        </p:nvSpPr>
        <p:spPr>
          <a:xfrm>
            <a:off x="1022202" y="5136299"/>
            <a:ext cx="494364" cy="38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CAB6F6-3052-B7FE-B153-940722159E74}"/>
              </a:ext>
            </a:extLst>
          </p:cNvPr>
          <p:cNvSpPr/>
          <p:nvPr/>
        </p:nvSpPr>
        <p:spPr>
          <a:xfrm>
            <a:off x="905113" y="5724504"/>
            <a:ext cx="494364" cy="41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AF7C98-14D4-D687-754B-274081E3162B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379041" y="4736362"/>
            <a:ext cx="1021318" cy="33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8ACE92-E7D7-7FA6-3609-68806E5D28EB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1400359" y="4736362"/>
            <a:ext cx="679341" cy="405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120727-CCCF-F875-766D-B7326E8B64FA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>
          <a:xfrm flipV="1">
            <a:off x="1269384" y="4736362"/>
            <a:ext cx="130975" cy="399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D24D20-78DE-CA4C-22FD-9D40AF79084E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1152295" y="5523558"/>
            <a:ext cx="117089" cy="2009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BBCF9D-F18C-1F3C-E731-746F5BF0ECF0}"/>
              </a:ext>
            </a:extLst>
          </p:cNvPr>
          <p:cNvCxnSpPr>
            <a:cxnSpLocks/>
            <a:stCxn id="28" idx="2"/>
            <a:endCxn id="24" idx="0"/>
          </p:cNvCxnSpPr>
          <p:nvPr/>
        </p:nvCxnSpPr>
        <p:spPr>
          <a:xfrm>
            <a:off x="1152295" y="6141094"/>
            <a:ext cx="615174" cy="1613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0A73F789-C6D9-71E3-85D5-975203E5F257}"/>
              </a:ext>
            </a:extLst>
          </p:cNvPr>
          <p:cNvSpPr/>
          <p:nvPr/>
        </p:nvSpPr>
        <p:spPr>
          <a:xfrm>
            <a:off x="10163264" y="6242218"/>
            <a:ext cx="501805" cy="6711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B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A994489E-AD6D-47BF-1FED-0FB480F69D60}"/>
              </a:ext>
            </a:extLst>
          </p:cNvPr>
          <p:cNvSpPr/>
          <p:nvPr/>
        </p:nvSpPr>
        <p:spPr>
          <a:xfrm>
            <a:off x="10475495" y="5082051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0DE5EA-16C2-AB04-6498-609EB5F16A55}"/>
              </a:ext>
            </a:extLst>
          </p:cNvPr>
          <p:cNvSpPr/>
          <p:nvPr/>
        </p:nvSpPr>
        <p:spPr>
          <a:xfrm>
            <a:off x="9668900" y="5076038"/>
            <a:ext cx="494364" cy="38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3046D9-C9F6-47B4-4C05-7B5B91315123}"/>
              </a:ext>
            </a:extLst>
          </p:cNvPr>
          <p:cNvSpPr/>
          <p:nvPr/>
        </p:nvSpPr>
        <p:spPr>
          <a:xfrm>
            <a:off x="9551811" y="5664243"/>
            <a:ext cx="494364" cy="41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D92A32-1156-486A-BDE5-903EE3300881}"/>
              </a:ext>
            </a:extLst>
          </p:cNvPr>
          <p:cNvCxnSpPr>
            <a:cxnSpLocks/>
          </p:cNvCxnSpPr>
          <p:nvPr/>
        </p:nvCxnSpPr>
        <p:spPr>
          <a:xfrm flipH="1">
            <a:off x="9025739" y="4676101"/>
            <a:ext cx="1021318" cy="33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784DF-AF58-6F89-5B2B-21E5C4A9D0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047057" y="4676101"/>
            <a:ext cx="679341" cy="405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CC7803-27A1-88BC-A68A-FE18BC08190B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916082" y="4676101"/>
            <a:ext cx="130975" cy="399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A7409E-1F14-3037-4562-3B4E60285571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9798993" y="5463297"/>
            <a:ext cx="117089" cy="2009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A0A402-DC65-CAF9-2FD1-C35371D84204}"/>
              </a:ext>
            </a:extLst>
          </p:cNvPr>
          <p:cNvCxnSpPr>
            <a:cxnSpLocks/>
            <a:stCxn id="34" idx="2"/>
            <a:endCxn id="29" idx="0"/>
          </p:cNvCxnSpPr>
          <p:nvPr/>
        </p:nvCxnSpPr>
        <p:spPr>
          <a:xfrm>
            <a:off x="9798993" y="6080833"/>
            <a:ext cx="615174" cy="1613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2C862881-88F0-7E2D-1B52-8083B1DA02FA}"/>
              </a:ext>
            </a:extLst>
          </p:cNvPr>
          <p:cNvSpPr/>
          <p:nvPr/>
        </p:nvSpPr>
        <p:spPr>
          <a:xfrm>
            <a:off x="8792602" y="5043797"/>
            <a:ext cx="501805" cy="71367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92F5EC8-573B-B3EF-D1FE-6FAD1CDD331C}"/>
              </a:ext>
            </a:extLst>
          </p:cNvPr>
          <p:cNvSpPr/>
          <p:nvPr/>
        </p:nvSpPr>
        <p:spPr>
          <a:xfrm rot="10800000">
            <a:off x="3713910" y="4935071"/>
            <a:ext cx="4257255" cy="58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D0EF2E6A-D868-E3A4-DFC2-0684B61D003D}"/>
              </a:ext>
            </a:extLst>
          </p:cNvPr>
          <p:cNvSpPr/>
          <p:nvPr/>
        </p:nvSpPr>
        <p:spPr>
          <a:xfrm>
            <a:off x="10091756" y="4760915"/>
            <a:ext cx="1265056" cy="120602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B41A8-2373-BE1C-633E-0AA725915B86}"/>
              </a:ext>
            </a:extLst>
          </p:cNvPr>
          <p:cNvSpPr txBox="1"/>
          <p:nvPr/>
        </p:nvSpPr>
        <p:spPr>
          <a:xfrm flipH="1">
            <a:off x="3365376" y="4104413"/>
            <a:ext cx="4851866" cy="1046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Job goes on HOLD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"No such file: C"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990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File xfer and directories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5ACE-1B41-3A48-B182-FB8A9B1D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954871" cy="62764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600" dirty="0"/>
              <a:t>Unless output directory explicitly mentioned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5E987-4B63-6C09-CBCE-A0BF7706CB3C}"/>
              </a:ext>
            </a:extLst>
          </p:cNvPr>
          <p:cNvSpPr txBox="1"/>
          <p:nvPr/>
        </p:nvSpPr>
        <p:spPr>
          <a:xfrm flipH="1">
            <a:off x="3713910" y="2647072"/>
            <a:ext cx="4851866" cy="1046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transfer_output_files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 \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A, D1,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067450B-D118-6F9C-1DDC-7AF1BF7B5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97" y="34290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F86288-8D5B-2991-43C6-545E81724368}"/>
              </a:ext>
            </a:extLst>
          </p:cNvPr>
          <p:cNvSpPr txBox="1"/>
          <p:nvPr/>
        </p:nvSpPr>
        <p:spPr>
          <a:xfrm>
            <a:off x="1059366" y="2942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</a:t>
            </a:r>
          </a:p>
        </p:txBody>
      </p:sp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C5393CDC-BCD0-920E-8767-B68EA108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1095" y="342900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3E06A1-FC0F-6B57-BF34-88783B6D40B9}"/>
              </a:ext>
            </a:extLst>
          </p:cNvPr>
          <p:cNvSpPr txBox="1"/>
          <p:nvPr/>
        </p:nvSpPr>
        <p:spPr>
          <a:xfrm>
            <a:off x="9708017" y="2942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987F01-941A-C1AD-D063-E20D05D4C6D7}"/>
              </a:ext>
            </a:extLst>
          </p:cNvPr>
          <p:cNvSpPr/>
          <p:nvPr/>
        </p:nvSpPr>
        <p:spPr>
          <a:xfrm>
            <a:off x="869698" y="4250124"/>
            <a:ext cx="1061322" cy="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Submit Dir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416440-BBC2-F317-982C-2BD68685620D}"/>
              </a:ext>
            </a:extLst>
          </p:cNvPr>
          <p:cNvSpPr/>
          <p:nvPr/>
        </p:nvSpPr>
        <p:spPr>
          <a:xfrm>
            <a:off x="9561095" y="4250124"/>
            <a:ext cx="1061322" cy="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Scratch Dir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7F9834F2-0099-95B9-EFCC-C66406B1CABD}"/>
              </a:ext>
            </a:extLst>
          </p:cNvPr>
          <p:cNvSpPr/>
          <p:nvPr/>
        </p:nvSpPr>
        <p:spPr>
          <a:xfrm>
            <a:off x="128138" y="5074079"/>
            <a:ext cx="501805" cy="71367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</a:t>
            </a:r>
          </a:p>
        </p:txBody>
      </p: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440BD6F1-6495-77DE-CF3E-AB221AB33FAE}"/>
              </a:ext>
            </a:extLst>
          </p:cNvPr>
          <p:cNvSpPr/>
          <p:nvPr/>
        </p:nvSpPr>
        <p:spPr>
          <a:xfrm>
            <a:off x="1516566" y="6302479"/>
            <a:ext cx="501805" cy="6711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B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514A0C6C-BEE3-81EA-FFE5-C32FF6E0F850}"/>
              </a:ext>
            </a:extLst>
          </p:cNvPr>
          <p:cNvSpPr/>
          <p:nvPr/>
        </p:nvSpPr>
        <p:spPr>
          <a:xfrm>
            <a:off x="1828797" y="5142312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FCA458-73B2-7DEA-7B19-46F8621ADF1D}"/>
              </a:ext>
            </a:extLst>
          </p:cNvPr>
          <p:cNvSpPr/>
          <p:nvPr/>
        </p:nvSpPr>
        <p:spPr>
          <a:xfrm>
            <a:off x="1022202" y="5136299"/>
            <a:ext cx="494364" cy="38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CAB6F6-3052-B7FE-B153-940722159E74}"/>
              </a:ext>
            </a:extLst>
          </p:cNvPr>
          <p:cNvSpPr/>
          <p:nvPr/>
        </p:nvSpPr>
        <p:spPr>
          <a:xfrm>
            <a:off x="905113" y="5724504"/>
            <a:ext cx="494364" cy="41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D2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AF7C98-14D4-D687-754B-274081E3162B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379041" y="4736362"/>
            <a:ext cx="1021318" cy="33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8ACE92-E7D7-7FA6-3609-68806E5D28EB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1400359" y="4736362"/>
            <a:ext cx="679341" cy="405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8120727-CCCF-F875-766D-B7326E8B64FA}"/>
              </a:ext>
            </a:extLst>
          </p:cNvPr>
          <p:cNvCxnSpPr>
            <a:cxnSpLocks/>
            <a:stCxn id="26" idx="0"/>
            <a:endCxn id="19" idx="2"/>
          </p:cNvCxnSpPr>
          <p:nvPr/>
        </p:nvCxnSpPr>
        <p:spPr>
          <a:xfrm flipV="1">
            <a:off x="1269384" y="4736362"/>
            <a:ext cx="130975" cy="399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D24D20-78DE-CA4C-22FD-9D40AF79084E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1152295" y="5523558"/>
            <a:ext cx="117089" cy="2009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BBCF9D-F18C-1F3C-E731-746F5BF0ECF0}"/>
              </a:ext>
            </a:extLst>
          </p:cNvPr>
          <p:cNvCxnSpPr>
            <a:cxnSpLocks/>
            <a:stCxn id="28" idx="2"/>
            <a:endCxn id="24" idx="0"/>
          </p:cNvCxnSpPr>
          <p:nvPr/>
        </p:nvCxnSpPr>
        <p:spPr>
          <a:xfrm>
            <a:off x="1152295" y="6141094"/>
            <a:ext cx="615174" cy="1613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0A73F789-C6D9-71E3-85D5-975203E5F257}"/>
              </a:ext>
            </a:extLst>
          </p:cNvPr>
          <p:cNvSpPr/>
          <p:nvPr/>
        </p:nvSpPr>
        <p:spPr>
          <a:xfrm>
            <a:off x="10163264" y="6242218"/>
            <a:ext cx="501805" cy="671151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B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A994489E-AD6D-47BF-1FED-0FB480F69D60}"/>
              </a:ext>
            </a:extLst>
          </p:cNvPr>
          <p:cNvSpPr/>
          <p:nvPr/>
        </p:nvSpPr>
        <p:spPr>
          <a:xfrm>
            <a:off x="10475495" y="5082051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0DE5EA-16C2-AB04-6498-609EB5F16A55}"/>
              </a:ext>
            </a:extLst>
          </p:cNvPr>
          <p:cNvSpPr/>
          <p:nvPr/>
        </p:nvSpPr>
        <p:spPr>
          <a:xfrm>
            <a:off x="9668900" y="5076038"/>
            <a:ext cx="494364" cy="387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3046D9-C9F6-47B4-4C05-7B5B91315123}"/>
              </a:ext>
            </a:extLst>
          </p:cNvPr>
          <p:cNvSpPr/>
          <p:nvPr/>
        </p:nvSpPr>
        <p:spPr>
          <a:xfrm>
            <a:off x="9551811" y="5664243"/>
            <a:ext cx="494364" cy="416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D2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D92A32-1156-486A-BDE5-903EE3300881}"/>
              </a:ext>
            </a:extLst>
          </p:cNvPr>
          <p:cNvCxnSpPr>
            <a:cxnSpLocks/>
          </p:cNvCxnSpPr>
          <p:nvPr/>
        </p:nvCxnSpPr>
        <p:spPr>
          <a:xfrm flipH="1">
            <a:off x="9025739" y="4676101"/>
            <a:ext cx="1021318" cy="33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3784DF-AF58-6F89-5B2B-21E5C4A9D0D7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10047057" y="4676101"/>
            <a:ext cx="679341" cy="405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CC7803-27A1-88BC-A68A-FE18BC08190B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9916082" y="4676101"/>
            <a:ext cx="130975" cy="399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A7409E-1F14-3037-4562-3B4E60285571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9798993" y="5463297"/>
            <a:ext cx="117089" cy="2009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0A0A402-DC65-CAF9-2FD1-C35371D84204}"/>
              </a:ext>
            </a:extLst>
          </p:cNvPr>
          <p:cNvCxnSpPr>
            <a:cxnSpLocks/>
            <a:stCxn id="34" idx="2"/>
            <a:endCxn id="29" idx="0"/>
          </p:cNvCxnSpPr>
          <p:nvPr/>
        </p:nvCxnSpPr>
        <p:spPr>
          <a:xfrm>
            <a:off x="9798993" y="6080833"/>
            <a:ext cx="615174" cy="1613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owchart: Document 42">
            <a:extLst>
              <a:ext uri="{FF2B5EF4-FFF2-40B4-BE49-F238E27FC236}">
                <a16:creationId xmlns:a16="http://schemas.microsoft.com/office/drawing/2014/main" id="{2C862881-88F0-7E2D-1B52-8083B1DA02FA}"/>
              </a:ext>
            </a:extLst>
          </p:cNvPr>
          <p:cNvSpPr/>
          <p:nvPr/>
        </p:nvSpPr>
        <p:spPr>
          <a:xfrm>
            <a:off x="8792602" y="5043797"/>
            <a:ext cx="501805" cy="71367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92F5EC8-573B-B3EF-D1FE-6FAD1CDD331C}"/>
              </a:ext>
            </a:extLst>
          </p:cNvPr>
          <p:cNvSpPr/>
          <p:nvPr/>
        </p:nvSpPr>
        <p:spPr>
          <a:xfrm rot="10800000">
            <a:off x="3713910" y="4935071"/>
            <a:ext cx="4257255" cy="58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41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 dirty="0"/>
              <a:t>Outline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Why file transfer?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HTCondor</a:t>
            </a:r>
            <a:r>
              <a:rPr lang="en-US" dirty="0"/>
              <a:t> built-in or "Cedar" file transfer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Tricks with directories and file transfer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How to use plugins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How to write plugins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2FE7-4FA3-3B8C-1468-A9C3CE96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2955" cy="1325563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stdout</a:t>
            </a:r>
            <a:r>
              <a:rPr lang="en-US" dirty="0"/>
              <a:t> and stderr only, real time stream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0F4E5-5F70-28DE-2488-F176DD11C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</p:spPr>
        <p:txBody>
          <a:bodyPr/>
          <a:lstStyle/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"output" really means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 =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my_output_file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"error" really means "stderr"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=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my_error_file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stream_output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114300" indent="0">
              <a:buNone/>
            </a:pP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stream_error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true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62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User level checkpoint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5ACE-1B41-3A48-B182-FB8A9B1D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954871" cy="62764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600" dirty="0"/>
              <a:t>Checkpoint files are somewhat different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5E987-4B63-6C09-CBCE-A0BF7706CB3C}"/>
              </a:ext>
            </a:extLst>
          </p:cNvPr>
          <p:cNvSpPr txBox="1"/>
          <p:nvPr/>
        </p:nvSpPr>
        <p:spPr>
          <a:xfrm flipH="1">
            <a:off x="2743194" y="2647072"/>
            <a:ext cx="5822582" cy="1046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ransfer_checkpoint_files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 \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checkpoint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_state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067450B-D118-6F9C-1DDC-7AF1BF7B5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2412" y="447955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F86288-8D5B-2991-43C6-545E81724368}"/>
              </a:ext>
            </a:extLst>
          </p:cNvPr>
          <p:cNvSpPr txBox="1"/>
          <p:nvPr/>
        </p:nvSpPr>
        <p:spPr>
          <a:xfrm>
            <a:off x="1397381" y="3993316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</a:t>
            </a:r>
          </a:p>
        </p:txBody>
      </p:sp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C5393CDC-BCD0-920E-8767-B68EA108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61095" y="270840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3E06A1-FC0F-6B57-BF34-88783B6D40B9}"/>
              </a:ext>
            </a:extLst>
          </p:cNvPr>
          <p:cNvSpPr txBox="1"/>
          <p:nvPr/>
        </p:nvSpPr>
        <p:spPr>
          <a:xfrm>
            <a:off x="9708017" y="22221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987F01-941A-C1AD-D063-E20D05D4C6D7}"/>
              </a:ext>
            </a:extLst>
          </p:cNvPr>
          <p:cNvSpPr/>
          <p:nvPr/>
        </p:nvSpPr>
        <p:spPr>
          <a:xfrm>
            <a:off x="1207713" y="5300678"/>
            <a:ext cx="1061322" cy="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Submit Dir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992F5EC8-573B-B3EF-D1FE-6FAD1CDD331C}"/>
              </a:ext>
            </a:extLst>
          </p:cNvPr>
          <p:cNvSpPr/>
          <p:nvPr/>
        </p:nvSpPr>
        <p:spPr>
          <a:xfrm rot="10800000">
            <a:off x="2501659" y="4687267"/>
            <a:ext cx="6020575" cy="58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7F3D21-A215-C7CC-992A-1D52F86F82C7}"/>
              </a:ext>
            </a:extLst>
          </p:cNvPr>
          <p:cNvSpPr/>
          <p:nvPr/>
        </p:nvSpPr>
        <p:spPr>
          <a:xfrm>
            <a:off x="9561095" y="3563988"/>
            <a:ext cx="1190445" cy="4862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B57316-E5FC-7D7C-7335-30E1589F5496}"/>
              </a:ext>
            </a:extLst>
          </p:cNvPr>
          <p:cNvSpPr/>
          <p:nvPr/>
        </p:nvSpPr>
        <p:spPr>
          <a:xfrm>
            <a:off x="9796539" y="4417818"/>
            <a:ext cx="737355" cy="7373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D42C80-7827-DBE4-C8C5-721AAC81142F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10156318" y="4050226"/>
            <a:ext cx="8899" cy="367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6D14A9C-6B4C-9730-ABF4-DA3DC7D415D6}"/>
              </a:ext>
            </a:extLst>
          </p:cNvPr>
          <p:cNvSpPr/>
          <p:nvPr/>
        </p:nvSpPr>
        <p:spPr>
          <a:xfrm>
            <a:off x="4096607" y="4360608"/>
            <a:ext cx="3142688" cy="375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checkpoint_state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A76FD1-A67A-E8F6-0515-0BCE57AC2991}"/>
              </a:ext>
            </a:extLst>
          </p:cNvPr>
          <p:cNvSpPr txBox="1"/>
          <p:nvPr/>
        </p:nvSpPr>
        <p:spPr>
          <a:xfrm>
            <a:off x="10117631" y="4110041"/>
            <a:ext cx="120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fork/exec's</a:t>
            </a:r>
          </a:p>
        </p:txBody>
      </p:sp>
      <p:sp>
        <p:nvSpPr>
          <p:cNvPr id="46" name="Flowchart: Decision 45">
            <a:extLst>
              <a:ext uri="{FF2B5EF4-FFF2-40B4-BE49-F238E27FC236}">
                <a16:creationId xmlns:a16="http://schemas.microsoft.com/office/drawing/2014/main" id="{9B7D5410-EF4B-95C1-8B94-A4C40AEE25D6}"/>
              </a:ext>
            </a:extLst>
          </p:cNvPr>
          <p:cNvSpPr/>
          <p:nvPr/>
        </p:nvSpPr>
        <p:spPr>
          <a:xfrm>
            <a:off x="9610502" y="5557244"/>
            <a:ext cx="1100528" cy="73735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 code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41755A-B016-9EF3-21F9-D70E357A392C}"/>
              </a:ext>
            </a:extLst>
          </p:cNvPr>
          <p:cNvCxnSpPr/>
          <p:nvPr/>
        </p:nvCxnSpPr>
        <p:spPr>
          <a:xfrm>
            <a:off x="10151867" y="5181295"/>
            <a:ext cx="8899" cy="3675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Arrow: Bent-Up 48">
            <a:extLst>
              <a:ext uri="{FF2B5EF4-FFF2-40B4-BE49-F238E27FC236}">
                <a16:creationId xmlns:a16="http://schemas.microsoft.com/office/drawing/2014/main" id="{3DE3E2E8-C528-A161-FFD5-302693DC164D}"/>
              </a:ext>
            </a:extLst>
          </p:cNvPr>
          <p:cNvSpPr/>
          <p:nvPr/>
        </p:nvSpPr>
        <p:spPr>
          <a:xfrm rot="5400000" flipH="1">
            <a:off x="8542382" y="4537523"/>
            <a:ext cx="1932800" cy="896605"/>
          </a:xfrm>
          <a:prstGeom prst="bentUpArrow">
            <a:avLst>
              <a:gd name="adj1" fmla="val 13119"/>
              <a:gd name="adj2" fmla="val 25000"/>
              <a:gd name="adj3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8333029-7A37-0228-0025-CE766E0E7026}"/>
              </a:ext>
            </a:extLst>
          </p:cNvPr>
          <p:cNvSpPr/>
          <p:nvPr/>
        </p:nvSpPr>
        <p:spPr>
          <a:xfrm>
            <a:off x="9060478" y="5808360"/>
            <a:ext cx="550023" cy="273263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E139F14-B243-4912-0878-3B50341F20AB}"/>
              </a:ext>
            </a:extLst>
          </p:cNvPr>
          <p:cNvSpPr/>
          <p:nvPr/>
        </p:nvSpPr>
        <p:spPr>
          <a:xfrm flipH="1">
            <a:off x="10711030" y="5799786"/>
            <a:ext cx="1165316" cy="252270"/>
          </a:xfrm>
          <a:prstGeom prst="rightArrow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999A522B-8E85-8A8C-50B3-6106BC524747}"/>
              </a:ext>
            </a:extLst>
          </p:cNvPr>
          <p:cNvSpPr/>
          <p:nvPr/>
        </p:nvSpPr>
        <p:spPr>
          <a:xfrm rot="16200000" flipH="1">
            <a:off x="6846613" y="1583411"/>
            <a:ext cx="737355" cy="9322110"/>
          </a:xfrm>
          <a:prstGeom prst="bentUpArrow">
            <a:avLst>
              <a:gd name="adj1" fmla="val 13119"/>
              <a:gd name="adj2" fmla="val 25000"/>
              <a:gd name="adj3" fmla="val 165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83707C-A527-BC9E-9199-70E4F04B366A}"/>
              </a:ext>
            </a:extLst>
          </p:cNvPr>
          <p:cNvSpPr/>
          <p:nvPr/>
        </p:nvSpPr>
        <p:spPr>
          <a:xfrm>
            <a:off x="4096607" y="5893746"/>
            <a:ext cx="3142688" cy="375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the other views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E283AB-E2E1-2D7C-4301-F3B969B50CF8}"/>
              </a:ext>
            </a:extLst>
          </p:cNvPr>
          <p:cNvSpPr txBox="1"/>
          <p:nvPr/>
        </p:nvSpPr>
        <p:spPr>
          <a:xfrm flipH="1">
            <a:off x="6758443" y="5289934"/>
            <a:ext cx="2204645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ExitCode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 85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6C5F31B-55FB-1EE1-CB09-E853AAB3CD2B}"/>
              </a:ext>
            </a:extLst>
          </p:cNvPr>
          <p:cNvSpPr txBox="1"/>
          <p:nvPr/>
        </p:nvSpPr>
        <p:spPr>
          <a:xfrm flipH="1">
            <a:off x="10219979" y="5448362"/>
            <a:ext cx="2204645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ExitCode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!= 85</a:t>
            </a:r>
          </a:p>
        </p:txBody>
      </p:sp>
    </p:spTree>
    <p:extLst>
      <p:ext uri="{BB962C8B-B14F-4D97-AF65-F5344CB8AC3E}">
        <p14:creationId xmlns:p14="http://schemas.microsoft.com/office/powerpoint/2010/main" val="878001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Third </a:t>
            </a:r>
            <a:r>
              <a:rPr lang="en-US" sz="4000">
                <a:solidFill>
                  <a:srgbClr val="FFFFFF"/>
                </a:solidFill>
              </a:rPr>
              <a:t>party Transfers (aka file xfer plugins)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5ACE-1B41-3A48-B182-FB8A9B1D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Sometimes want to xfer from a 3</a:t>
            </a:r>
            <a:r>
              <a:rPr lang="en-US" baseline="30000" dirty="0"/>
              <a:t>rd</a:t>
            </a:r>
            <a:r>
              <a:rPr lang="en-US" dirty="0"/>
              <a:t> party server</a:t>
            </a:r>
          </a:p>
          <a:p>
            <a:pPr lvl="1"/>
            <a:r>
              <a:rPr lang="en-US" dirty="0"/>
              <a:t>Instead of manually copying files to AP</a:t>
            </a:r>
          </a:p>
          <a:p>
            <a:r>
              <a:rPr lang="en-US" dirty="0"/>
              <a:t>NOT just for performance, but ease of use</a:t>
            </a:r>
          </a:p>
          <a:p>
            <a:endParaRPr lang="en-US" dirty="0"/>
          </a:p>
          <a:p>
            <a:r>
              <a:rPr lang="en-US" dirty="0" err="1"/>
              <a:t>HTCondor</a:t>
            </a:r>
            <a:r>
              <a:rPr lang="en-US" dirty="0"/>
              <a:t> calls this "file transfer plugins", or 3</a:t>
            </a:r>
            <a:r>
              <a:rPr lang="en-US" baseline="30000" dirty="0"/>
              <a:t>rd</a:t>
            </a:r>
            <a:r>
              <a:rPr lang="en-US" dirty="0"/>
              <a:t> party transfers</a:t>
            </a:r>
          </a:p>
          <a:p>
            <a:endParaRPr lang="en-US" dirty="0"/>
          </a:p>
          <a:p>
            <a:r>
              <a:rPr lang="en-US" dirty="0" err="1"/>
              <a:t>HTCondor</a:t>
            </a:r>
            <a:r>
              <a:rPr lang="en-US" dirty="0"/>
              <a:t> provides "plugins", and you can write your own</a:t>
            </a:r>
          </a:p>
          <a:p>
            <a:r>
              <a:rPr lang="en-US" dirty="0"/>
              <a:t>Can mix and match with condor file transfer</a:t>
            </a:r>
          </a:p>
        </p:txBody>
      </p:sp>
    </p:spTree>
    <p:extLst>
      <p:ext uri="{BB962C8B-B14F-4D97-AF65-F5344CB8AC3E}">
        <p14:creationId xmlns:p14="http://schemas.microsoft.com/office/powerpoint/2010/main" val="59186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File transfer plugins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5ACE-1B41-3A48-B182-FB8A9B1D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2764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600" dirty="0"/>
              <a:t>Just add an URL style file to your file list: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5E987-4B63-6C09-CBCE-A0BF7706CB3C}"/>
              </a:ext>
            </a:extLst>
          </p:cNvPr>
          <p:cNvSpPr txBox="1"/>
          <p:nvPr/>
        </p:nvSpPr>
        <p:spPr>
          <a:xfrm flipH="1">
            <a:off x="3713910" y="2647072"/>
            <a:ext cx="5026678" cy="10464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transfer_input_files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 \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A, C, http://example.com/H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067450B-D118-6F9C-1DDC-7AF1BF7B5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97" y="34290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F86288-8D5B-2991-43C6-545E81724368}"/>
              </a:ext>
            </a:extLst>
          </p:cNvPr>
          <p:cNvSpPr txBox="1"/>
          <p:nvPr/>
        </p:nvSpPr>
        <p:spPr>
          <a:xfrm>
            <a:off x="1059366" y="2942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</a:t>
            </a:r>
          </a:p>
        </p:txBody>
      </p:sp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C5393CDC-BCD0-920E-8767-B68EA108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6466" y="4413196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3E06A1-FC0F-6B57-BF34-88783B6D40B9}"/>
              </a:ext>
            </a:extLst>
          </p:cNvPr>
          <p:cNvSpPr txBox="1"/>
          <p:nvPr/>
        </p:nvSpPr>
        <p:spPr>
          <a:xfrm>
            <a:off x="8283388" y="392695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987F01-941A-C1AD-D063-E20D05D4C6D7}"/>
              </a:ext>
            </a:extLst>
          </p:cNvPr>
          <p:cNvSpPr/>
          <p:nvPr/>
        </p:nvSpPr>
        <p:spPr>
          <a:xfrm>
            <a:off x="869698" y="4250124"/>
            <a:ext cx="1061322" cy="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Submit Dir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416440-BBC2-F317-982C-2BD68685620D}"/>
              </a:ext>
            </a:extLst>
          </p:cNvPr>
          <p:cNvSpPr/>
          <p:nvPr/>
        </p:nvSpPr>
        <p:spPr>
          <a:xfrm>
            <a:off x="8136466" y="5234320"/>
            <a:ext cx="1061322" cy="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Scratch Dir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7F9834F2-0099-95B9-EFCC-C66406B1CABD}"/>
              </a:ext>
            </a:extLst>
          </p:cNvPr>
          <p:cNvSpPr/>
          <p:nvPr/>
        </p:nvSpPr>
        <p:spPr>
          <a:xfrm>
            <a:off x="128138" y="5074079"/>
            <a:ext cx="501805" cy="71367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514A0C6C-BEE3-81EA-FFE5-C32FF6E0F850}"/>
              </a:ext>
            </a:extLst>
          </p:cNvPr>
          <p:cNvSpPr/>
          <p:nvPr/>
        </p:nvSpPr>
        <p:spPr>
          <a:xfrm>
            <a:off x="1828797" y="5142312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AF7C98-14D4-D687-754B-274081E3162B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379041" y="4736362"/>
            <a:ext cx="1021318" cy="33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8ACE92-E7D7-7FA6-3609-68806E5D28EB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1400359" y="4736362"/>
            <a:ext cx="679341" cy="405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9BE2A352-9B2B-E752-94E1-4252AA9ABEF2}"/>
              </a:ext>
            </a:extLst>
          </p:cNvPr>
          <p:cNvSpPr/>
          <p:nvPr/>
        </p:nvSpPr>
        <p:spPr>
          <a:xfrm>
            <a:off x="7476779" y="6028113"/>
            <a:ext cx="501805" cy="71367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</a:t>
            </a:r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D78BBBB6-993A-E7C8-C5D6-76A71022B409}"/>
              </a:ext>
            </a:extLst>
          </p:cNvPr>
          <p:cNvSpPr/>
          <p:nvPr/>
        </p:nvSpPr>
        <p:spPr>
          <a:xfrm>
            <a:off x="8483747" y="6028113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0DC34B-84E1-2C95-347C-447ABACE9E02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7727682" y="5690396"/>
            <a:ext cx="1021318" cy="33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8A5254-D306-AA57-9E0B-2E733BDFAE64}"/>
              </a:ext>
            </a:extLst>
          </p:cNvPr>
          <p:cNvCxnSpPr>
            <a:cxnSpLocks/>
            <a:stCxn id="22" idx="2"/>
            <a:endCxn id="47" idx="0"/>
          </p:cNvCxnSpPr>
          <p:nvPr/>
        </p:nvCxnSpPr>
        <p:spPr>
          <a:xfrm>
            <a:off x="8667127" y="5720558"/>
            <a:ext cx="67523" cy="3075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ECF65DB-D162-53E5-D4C8-06C9974162B0}"/>
              </a:ext>
            </a:extLst>
          </p:cNvPr>
          <p:cNvSpPr/>
          <p:nvPr/>
        </p:nvSpPr>
        <p:spPr>
          <a:xfrm>
            <a:off x="2943494" y="5148637"/>
            <a:ext cx="4257255" cy="58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3F9DCFDD-B900-B223-50D8-3170796F8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8234" y="254235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07A874-B5EA-0156-43C0-0B43154D09B8}"/>
              </a:ext>
            </a:extLst>
          </p:cNvPr>
          <p:cNvSpPr txBox="1"/>
          <p:nvPr/>
        </p:nvSpPr>
        <p:spPr>
          <a:xfrm>
            <a:off x="9426388" y="2056116"/>
            <a:ext cx="28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Example.com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5C9762B-C175-A430-E7DF-3A05B6FDBD47}"/>
              </a:ext>
            </a:extLst>
          </p:cNvPr>
          <p:cNvSpPr/>
          <p:nvPr/>
        </p:nvSpPr>
        <p:spPr>
          <a:xfrm rot="7142126">
            <a:off x="9180221" y="4169984"/>
            <a:ext cx="2157579" cy="58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507FFF37-2DF0-07A6-CEE9-C0F050160AAA}"/>
              </a:ext>
            </a:extLst>
          </p:cNvPr>
          <p:cNvSpPr/>
          <p:nvPr/>
        </p:nvSpPr>
        <p:spPr>
          <a:xfrm>
            <a:off x="9476075" y="5970070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F1657D-C0C8-2B10-6A7B-2A27311BDE17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>
            <a:off x="8667127" y="5720558"/>
            <a:ext cx="1059851" cy="249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43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Output is a little tricky…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5ACE-1B41-3A48-B182-FB8A9B1D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2764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3600" dirty="0"/>
              <a:t>Just add an URL style file to your file list: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5E987-4B63-6C09-CBCE-A0BF7706CB3C}"/>
              </a:ext>
            </a:extLst>
          </p:cNvPr>
          <p:cNvSpPr txBox="1"/>
          <p:nvPr/>
        </p:nvSpPr>
        <p:spPr>
          <a:xfrm flipH="1">
            <a:off x="2743194" y="2647072"/>
            <a:ext cx="599739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transfer_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_files =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A, C, H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sz="2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ransfer_output_remaps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= \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H=http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://example.com/foo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067450B-D118-6F9C-1DDC-7AF1BF7B5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397" y="34290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F86288-8D5B-2991-43C6-545E81724368}"/>
              </a:ext>
            </a:extLst>
          </p:cNvPr>
          <p:cNvSpPr txBox="1"/>
          <p:nvPr/>
        </p:nvSpPr>
        <p:spPr>
          <a:xfrm>
            <a:off x="1059366" y="2942762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</a:t>
            </a:r>
          </a:p>
        </p:txBody>
      </p:sp>
      <p:pic>
        <p:nvPicPr>
          <p:cNvPr id="17" name="Graphic 16" descr="Computer with solid fill">
            <a:extLst>
              <a:ext uri="{FF2B5EF4-FFF2-40B4-BE49-F238E27FC236}">
                <a16:creationId xmlns:a16="http://schemas.microsoft.com/office/drawing/2014/main" id="{C5393CDC-BCD0-920E-8767-B68EA108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6466" y="4413196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B3E06A1-FC0F-6B57-BF34-88783B6D40B9}"/>
              </a:ext>
            </a:extLst>
          </p:cNvPr>
          <p:cNvSpPr txBox="1"/>
          <p:nvPr/>
        </p:nvSpPr>
        <p:spPr>
          <a:xfrm>
            <a:off x="8283388" y="392695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987F01-941A-C1AD-D063-E20D05D4C6D7}"/>
              </a:ext>
            </a:extLst>
          </p:cNvPr>
          <p:cNvSpPr/>
          <p:nvPr/>
        </p:nvSpPr>
        <p:spPr>
          <a:xfrm>
            <a:off x="869698" y="4250124"/>
            <a:ext cx="1061322" cy="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Submit Dir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416440-BBC2-F317-982C-2BD68685620D}"/>
              </a:ext>
            </a:extLst>
          </p:cNvPr>
          <p:cNvSpPr/>
          <p:nvPr/>
        </p:nvSpPr>
        <p:spPr>
          <a:xfrm>
            <a:off x="8136466" y="5234320"/>
            <a:ext cx="1061322" cy="486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Scratch Dir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7F9834F2-0099-95B9-EFCC-C66406B1CABD}"/>
              </a:ext>
            </a:extLst>
          </p:cNvPr>
          <p:cNvSpPr/>
          <p:nvPr/>
        </p:nvSpPr>
        <p:spPr>
          <a:xfrm>
            <a:off x="128138" y="5074079"/>
            <a:ext cx="501805" cy="71367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</a:t>
            </a:r>
          </a:p>
        </p:txBody>
      </p:sp>
      <p:sp>
        <p:nvSpPr>
          <p:cNvPr id="25" name="Flowchart: Document 24">
            <a:extLst>
              <a:ext uri="{FF2B5EF4-FFF2-40B4-BE49-F238E27FC236}">
                <a16:creationId xmlns:a16="http://schemas.microsoft.com/office/drawing/2014/main" id="{514A0C6C-BEE3-81EA-FFE5-C32FF6E0F850}"/>
              </a:ext>
            </a:extLst>
          </p:cNvPr>
          <p:cNvSpPr/>
          <p:nvPr/>
        </p:nvSpPr>
        <p:spPr>
          <a:xfrm>
            <a:off x="1828797" y="5142312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AF7C98-14D4-D687-754B-274081E3162B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 flipH="1">
            <a:off x="379041" y="4736362"/>
            <a:ext cx="1021318" cy="33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8ACE92-E7D7-7FA6-3609-68806E5D28EB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>
            <a:off x="1400359" y="4736362"/>
            <a:ext cx="679341" cy="4059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Document 44">
            <a:extLst>
              <a:ext uri="{FF2B5EF4-FFF2-40B4-BE49-F238E27FC236}">
                <a16:creationId xmlns:a16="http://schemas.microsoft.com/office/drawing/2014/main" id="{9BE2A352-9B2B-E752-94E1-4252AA9ABEF2}"/>
              </a:ext>
            </a:extLst>
          </p:cNvPr>
          <p:cNvSpPr/>
          <p:nvPr/>
        </p:nvSpPr>
        <p:spPr>
          <a:xfrm>
            <a:off x="7476779" y="6028113"/>
            <a:ext cx="501805" cy="71367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A</a:t>
            </a:r>
          </a:p>
        </p:txBody>
      </p:sp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D78BBBB6-993A-E7C8-C5D6-76A71022B409}"/>
              </a:ext>
            </a:extLst>
          </p:cNvPr>
          <p:cNvSpPr/>
          <p:nvPr/>
        </p:nvSpPr>
        <p:spPr>
          <a:xfrm>
            <a:off x="8483747" y="6028113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C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0DC34B-84E1-2C95-347C-447ABACE9E02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7727682" y="5690396"/>
            <a:ext cx="1021318" cy="3377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8A5254-D306-AA57-9E0B-2E733BDFAE64}"/>
              </a:ext>
            </a:extLst>
          </p:cNvPr>
          <p:cNvCxnSpPr>
            <a:cxnSpLocks/>
            <a:stCxn id="22" idx="2"/>
            <a:endCxn id="47" idx="0"/>
          </p:cNvCxnSpPr>
          <p:nvPr/>
        </p:nvCxnSpPr>
        <p:spPr>
          <a:xfrm>
            <a:off x="8667127" y="5720558"/>
            <a:ext cx="67523" cy="3075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9ECF65DB-D162-53E5-D4C8-06C9974162B0}"/>
              </a:ext>
            </a:extLst>
          </p:cNvPr>
          <p:cNvSpPr/>
          <p:nvPr/>
        </p:nvSpPr>
        <p:spPr>
          <a:xfrm rot="10800000">
            <a:off x="3219524" y="4739109"/>
            <a:ext cx="4257255" cy="58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3F9DCFDD-B900-B223-50D8-3170796F8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8234" y="254235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07A874-B5EA-0156-43C0-0B43154D09B8}"/>
              </a:ext>
            </a:extLst>
          </p:cNvPr>
          <p:cNvSpPr txBox="1"/>
          <p:nvPr/>
        </p:nvSpPr>
        <p:spPr>
          <a:xfrm>
            <a:off x="9426388" y="2056116"/>
            <a:ext cx="2810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Example.com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5C9762B-C175-A430-E7DF-3A05B6FDBD47}"/>
              </a:ext>
            </a:extLst>
          </p:cNvPr>
          <p:cNvSpPr/>
          <p:nvPr/>
        </p:nvSpPr>
        <p:spPr>
          <a:xfrm rot="17853316">
            <a:off x="8992835" y="4135127"/>
            <a:ext cx="2157579" cy="588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507FFF37-2DF0-07A6-CEE9-C0F050160AAA}"/>
              </a:ext>
            </a:extLst>
          </p:cNvPr>
          <p:cNvSpPr/>
          <p:nvPr/>
        </p:nvSpPr>
        <p:spPr>
          <a:xfrm>
            <a:off x="9476075" y="5970070"/>
            <a:ext cx="501805" cy="75421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rPr>
              <a:t>H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F1657D-C0C8-2B10-6A7B-2A27311BDE17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>
            <a:off x="8667127" y="5720558"/>
            <a:ext cx="1059851" cy="2495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668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File xfer plugins 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5ACE-1B41-3A48-B182-FB8A9B1D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Native </a:t>
            </a:r>
            <a:r>
              <a:rPr lang="en-US" dirty="0" err="1"/>
              <a:t>HTCondor</a:t>
            </a:r>
            <a:r>
              <a:rPr lang="en-US" dirty="0"/>
              <a:t> transfer go first (so you can send a credential)</a:t>
            </a:r>
          </a:p>
          <a:p>
            <a:r>
              <a:rPr lang="en-US" dirty="0"/>
              <a:t>If plugin fails, job goes on hold</a:t>
            </a:r>
          </a:p>
          <a:p>
            <a:r>
              <a:rPr lang="en-US" dirty="0"/>
              <a:t>Plugins work for input and output</a:t>
            </a:r>
          </a:p>
          <a:p>
            <a:r>
              <a:rPr lang="en-US" dirty="0"/>
              <a:t>Plugins are one important way to work around wrapper scripts</a:t>
            </a:r>
          </a:p>
          <a:p>
            <a:pPr lvl="1"/>
            <a:r>
              <a:rPr lang="en-US" dirty="0"/>
              <a:t>See talk on Friday</a:t>
            </a:r>
          </a:p>
        </p:txBody>
      </p:sp>
    </p:spTree>
    <p:extLst>
      <p:ext uri="{BB962C8B-B14F-4D97-AF65-F5344CB8AC3E}">
        <p14:creationId xmlns:p14="http://schemas.microsoft.com/office/powerpoint/2010/main" val="2463053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file:// xfer plugins notes file: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5ACE-1B41-3A48-B182-FB8A9B1D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hlinkClick r:id="" action="ppaction://noaction"/>
              </a:rPr>
              <a:t>file:///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"Transfers" a file by copying it from one directory to another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very useful when you do have a shared fs you want to use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Allows </a:t>
            </a:r>
            <a:r>
              <a:rPr lang="en-US" dirty="0" err="1"/>
              <a:t>HTCondor</a:t>
            </a:r>
            <a:r>
              <a:rPr lang="en-US" dirty="0"/>
              <a:t> to check for file xfer errors up front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absolutely need a shared filesystem, this can be a good compromise</a:t>
            </a:r>
          </a:p>
        </p:txBody>
      </p:sp>
    </p:spTree>
    <p:extLst>
      <p:ext uri="{BB962C8B-B14F-4D97-AF65-F5344CB8AC3E}">
        <p14:creationId xmlns:p14="http://schemas.microsoft.com/office/powerpoint/2010/main" val="3040238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Existing file transfer plugins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5ACE-1B41-3A48-B182-FB8A9B1D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file://</a:t>
            </a:r>
          </a:p>
          <a:p>
            <a:r>
              <a:rPr lang="en-US" dirty="0"/>
              <a:t>https://</a:t>
            </a:r>
          </a:p>
          <a:p>
            <a:r>
              <a:rPr lang="en-US" dirty="0"/>
              <a:t>http://</a:t>
            </a:r>
          </a:p>
          <a:p>
            <a:r>
              <a:rPr lang="en-US" dirty="0"/>
              <a:t>dav://</a:t>
            </a:r>
          </a:p>
          <a:p>
            <a:r>
              <a:rPr lang="en-US" dirty="0"/>
              <a:t>davs://</a:t>
            </a:r>
          </a:p>
          <a:p>
            <a:r>
              <a:rPr lang="en-US" dirty="0"/>
              <a:t>data://</a:t>
            </a:r>
          </a:p>
          <a:p>
            <a:r>
              <a:rPr lang="en-US" dirty="0"/>
              <a:t>ftp://</a:t>
            </a:r>
          </a:p>
          <a:p>
            <a:r>
              <a:rPr lang="en-US" dirty="0"/>
              <a:t>s3://</a:t>
            </a:r>
          </a:p>
          <a:p>
            <a:r>
              <a:rPr lang="en-US" dirty="0"/>
              <a:t>gs://</a:t>
            </a:r>
          </a:p>
        </p:txBody>
      </p:sp>
    </p:spTree>
    <p:extLst>
      <p:ext uri="{BB962C8B-B14F-4D97-AF65-F5344CB8AC3E}">
        <p14:creationId xmlns:p14="http://schemas.microsoft.com/office/powerpoint/2010/main" val="3103795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Writing your own --detection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5ACE-1B41-3A48-B182-FB8A9B1D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7970" y="2325957"/>
            <a:ext cx="10663687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FILE_TRANSFER_PLUGINS = yours, $(FILE_TRANSFER_PLUGINS)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089387A-A840-96BB-CF6A-8834828D587E}"/>
              </a:ext>
            </a:extLst>
          </p:cNvPr>
          <p:cNvSpPr txBox="1">
            <a:spLocks/>
          </p:cNvSpPr>
          <p:nvPr/>
        </p:nvSpPr>
        <p:spPr>
          <a:xfrm>
            <a:off x="652013" y="3114915"/>
            <a:ext cx="10515600" cy="27734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yours –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classad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 typeface="Arial"/>
              <a:buNone/>
            </a:pP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MultipleFileSupport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114300" indent="0">
              <a:buFont typeface="Arial"/>
              <a:buNone/>
            </a:pP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PluginVersion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"0.2"</a:t>
            </a:r>
          </a:p>
          <a:p>
            <a:pPr marL="114300" indent="0">
              <a:buFont typeface="Arial"/>
              <a:buNone/>
            </a:pP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PluginType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FileTransfer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114300" indent="0">
              <a:buFont typeface="Arial"/>
              <a:buNone/>
            </a:pP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SupportedMethods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"yours, mine, foo"</a:t>
            </a:r>
          </a:p>
          <a:p>
            <a:pPr marL="114300" indent="0">
              <a:buFont typeface="Arial"/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Font typeface="Arial"/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189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Writing your own – actually doing the xfer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089387A-A840-96BB-CF6A-8834828D587E}"/>
              </a:ext>
            </a:extLst>
          </p:cNvPr>
          <p:cNvSpPr txBox="1">
            <a:spLocks/>
          </p:cNvSpPr>
          <p:nvPr/>
        </p:nvSpPr>
        <p:spPr>
          <a:xfrm>
            <a:off x="118610" y="1924820"/>
            <a:ext cx="11897986" cy="757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&lt;starter&gt; $ yours -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infile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.foo.in -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outfile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.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foo.out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EC94638-A997-D719-B7B9-49B664B90F8F}"/>
              </a:ext>
            </a:extLst>
          </p:cNvPr>
          <p:cNvSpPr txBox="1">
            <a:spLocks/>
          </p:cNvSpPr>
          <p:nvPr/>
        </p:nvSpPr>
        <p:spPr>
          <a:xfrm>
            <a:off x="118610" y="2940940"/>
            <a:ext cx="11897986" cy="33045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[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LocalFileName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= "/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scratchd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/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from_submit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"; 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Url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="yours://path/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from_submit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" ]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[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LocalFileName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=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"/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scratchd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/from_submit2"; 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Url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= "yours://path/from_submit2" ]</a:t>
            </a:r>
          </a:p>
        </p:txBody>
      </p:sp>
    </p:spTree>
    <p:extLst>
      <p:ext uri="{BB962C8B-B14F-4D97-AF65-F5344CB8AC3E}">
        <p14:creationId xmlns:p14="http://schemas.microsoft.com/office/powerpoint/2010/main" val="37631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Review of HTCondor Job Lifetime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204F023-EC15-210E-44DE-AF612DEB0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04132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C64619EC-ED97-3C67-1218-286033B79A90}"/>
              </a:ext>
            </a:extLst>
          </p:cNvPr>
          <p:cNvSpPr/>
          <p:nvPr/>
        </p:nvSpPr>
        <p:spPr>
          <a:xfrm>
            <a:off x="4114799" y="3735977"/>
            <a:ext cx="875212" cy="47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E081E25-C21E-07C1-1507-372C22161A61}"/>
              </a:ext>
            </a:extLst>
          </p:cNvPr>
          <p:cNvSpPr/>
          <p:nvPr/>
        </p:nvSpPr>
        <p:spPr>
          <a:xfrm>
            <a:off x="7585542" y="3735977"/>
            <a:ext cx="875212" cy="47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54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Writing your own – telling </a:t>
            </a:r>
            <a:r>
              <a:rPr lang="en-US" sz="4000" dirty="0" err="1">
                <a:solidFill>
                  <a:srgbClr val="FFFFFF"/>
                </a:solidFill>
              </a:rPr>
              <a:t>HTCondor</a:t>
            </a:r>
            <a:r>
              <a:rPr lang="en-US" sz="4000" dirty="0">
                <a:solidFill>
                  <a:srgbClr val="FFFFFF"/>
                </a:solidFill>
              </a:rPr>
              <a:t> news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089387A-A840-96BB-CF6A-8834828D587E}"/>
              </a:ext>
            </a:extLst>
          </p:cNvPr>
          <p:cNvSpPr txBox="1">
            <a:spLocks/>
          </p:cNvSpPr>
          <p:nvPr/>
        </p:nvSpPr>
        <p:spPr>
          <a:xfrm>
            <a:off x="118610" y="1924820"/>
            <a:ext cx="11897986" cy="7579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&lt;starter&gt; $ yours -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infile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.foo.in -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outfile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.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foo.out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EC94638-A997-D719-B7B9-49B664B90F8F}"/>
              </a:ext>
            </a:extLst>
          </p:cNvPr>
          <p:cNvSpPr txBox="1">
            <a:spLocks/>
          </p:cNvSpPr>
          <p:nvPr/>
        </p:nvSpPr>
        <p:spPr>
          <a:xfrm>
            <a:off x="118610" y="2940940"/>
            <a:ext cx="11897986" cy="33045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[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TransferUrl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= "yours://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from_submit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/file";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TransferSuccess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= true; 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]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[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TransferUrl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= "yours://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from_submit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/file2";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TransferSuccess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= false; 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TransferError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= "Error: Non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capisco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niente";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85262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BYOP: Bring your own plugin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EC94638-A997-D719-B7B9-49B664B90F8F}"/>
              </a:ext>
            </a:extLst>
          </p:cNvPr>
          <p:cNvSpPr txBox="1">
            <a:spLocks/>
          </p:cNvSpPr>
          <p:nvPr/>
        </p:nvSpPr>
        <p:spPr>
          <a:xfrm>
            <a:off x="294015" y="2147311"/>
            <a:ext cx="11897986" cy="1576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transfer_plugins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 = yours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transfer_input_file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yours://path_from/submit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42965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Non-transfer transfer plugins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29E69-FDC6-7E31-BECA-B9F1349B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Sometimes you want to hold a job if something is </a:t>
            </a:r>
            <a:r>
              <a:rPr lang="en-US" b="1" dirty="0"/>
              <a:t>wrong</a:t>
            </a:r>
          </a:p>
          <a:p>
            <a:endParaRPr lang="en-US" b="1" dirty="0"/>
          </a:p>
          <a:p>
            <a:r>
              <a:rPr lang="en-US" dirty="0"/>
              <a:t>Something that you can only detect on EP before job starts</a:t>
            </a:r>
          </a:p>
          <a:p>
            <a:endParaRPr lang="en-US" dirty="0"/>
          </a:p>
          <a:p>
            <a:r>
              <a:rPr lang="en-US" dirty="0"/>
              <a:t>But something only the job knows</a:t>
            </a:r>
          </a:p>
          <a:p>
            <a:pPr lvl="1"/>
            <a:r>
              <a:rPr lang="en-US" dirty="0"/>
              <a:t>Can't get license?</a:t>
            </a:r>
          </a:p>
          <a:p>
            <a:pPr lvl="1"/>
            <a:r>
              <a:rPr lang="en-US" dirty="0"/>
              <a:t>Shared fs is broken?</a:t>
            </a:r>
          </a:p>
          <a:p>
            <a:pPr lvl="1"/>
            <a:endParaRPr lang="en-US" dirty="0"/>
          </a:p>
          <a:p>
            <a:r>
              <a:rPr lang="en-US" dirty="0"/>
              <a:t>Can do this with non-transfer file transfer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988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29E69-FDC6-7E31-BECA-B9F1349B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File transfer plugins are mature, and heavily used</a:t>
            </a:r>
          </a:p>
          <a:p>
            <a:endParaRPr lang="en-US" dirty="0"/>
          </a:p>
          <a:p>
            <a:r>
              <a:rPr lang="en-US" dirty="0"/>
              <a:t>Especially the shipped one, like http</a:t>
            </a:r>
          </a:p>
          <a:p>
            <a:endParaRPr lang="en-US" dirty="0"/>
          </a:p>
          <a:p>
            <a:r>
              <a:rPr lang="en-US" dirty="0"/>
              <a:t>But error reporting can't be Boolean + Human string</a:t>
            </a:r>
          </a:p>
          <a:p>
            <a:r>
              <a:rPr lang="en-US" dirty="0"/>
              <a:t>And result can't be either success or "go on hold"</a:t>
            </a:r>
          </a:p>
          <a:p>
            <a:endParaRPr lang="en-US" dirty="0"/>
          </a:p>
          <a:p>
            <a:r>
              <a:rPr lang="en-US" dirty="0"/>
              <a:t>Thinking about using HTTP error codes for better reporting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819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5CD555-F2BC-813A-10B3-7107AAE2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98D60-757F-5371-862C-99C5AF390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HTCondor</a:t>
            </a:r>
            <a:r>
              <a:rPr lang="en-US" dirty="0"/>
              <a:t> provide rich methods for transferring data</a:t>
            </a:r>
          </a:p>
          <a:p>
            <a:endParaRPr lang="en-US" dirty="0"/>
          </a:p>
          <a:p>
            <a:r>
              <a:rPr lang="en-US" dirty="0"/>
              <a:t>Explicit file transfer is a bit more effort to set up than shared fs</a:t>
            </a:r>
          </a:p>
          <a:p>
            <a:endParaRPr lang="en-US" dirty="0"/>
          </a:p>
          <a:p>
            <a:r>
              <a:rPr lang="en-US" dirty="0"/>
              <a:t>But often provides better quality of life</a:t>
            </a:r>
          </a:p>
        </p:txBody>
      </p:sp>
    </p:spTree>
    <p:extLst>
      <p:ext uri="{BB962C8B-B14F-4D97-AF65-F5344CB8AC3E}">
        <p14:creationId xmlns:p14="http://schemas.microsoft.com/office/powerpoint/2010/main" val="2324975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596E-8E49-9093-267F-1C827327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and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9B945-E696-5E29-CF77-B134EAA9E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10300" dirty="0"/>
              <a:t>Thank you – Questions?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/>
              <a:t>This work is supported by the NSF under Cooperative Agreement OAC-2030508.  Any options, findings,</a:t>
            </a:r>
          </a:p>
          <a:p>
            <a:pPr marL="114300" indent="0" algn="ctr">
              <a:buNone/>
            </a:pPr>
            <a:r>
              <a:rPr lang="en-US" dirty="0"/>
              <a:t>conclusions or recommendations expressed in this material are those of the authors and do not</a:t>
            </a:r>
          </a:p>
          <a:p>
            <a:pPr marL="114300" indent="0" algn="ctr">
              <a:buNone/>
            </a:pPr>
            <a:r>
              <a:rPr lang="en-US" dirty="0"/>
              <a:t>necessarily reflect the views of the </a:t>
            </a:r>
            <a:r>
              <a:rPr lang="en-US"/>
              <a:t>NSF.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3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2FE7-4FA3-3B8C-1468-A9C3CE9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sample </a:t>
            </a:r>
            <a:r>
              <a:rPr lang="en-US" dirty="0" err="1"/>
              <a:t>HTCondor</a:t>
            </a:r>
            <a:r>
              <a:rPr lang="en-US" dirty="0"/>
              <a:t> submit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0F4E5-5F70-28DE-2488-F176DD11C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 = calculate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 = go fast</a:t>
            </a: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Should_transfer_files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114300" indent="0">
              <a:buNone/>
            </a:pP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When_to_transfer_files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on_exit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Transfer_input_files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file1, file2, file3</a:t>
            </a: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97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Simple </a:t>
            </a:r>
            <a:r>
              <a:rPr lang="en-US" sz="4000" dirty="0" err="1">
                <a:solidFill>
                  <a:srgbClr val="FFFFFF"/>
                </a:solidFill>
              </a:rPr>
              <a:t>HTCondor</a:t>
            </a:r>
            <a:r>
              <a:rPr lang="en-US" sz="4000" dirty="0">
                <a:solidFill>
                  <a:srgbClr val="FFFFFF"/>
                </a:solidFill>
              </a:rPr>
              <a:t> Job with file xfer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204F023-EC15-210E-44DE-AF612DEB08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78426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C64619EC-ED97-3C67-1218-286033B79A90}"/>
              </a:ext>
            </a:extLst>
          </p:cNvPr>
          <p:cNvSpPr/>
          <p:nvPr/>
        </p:nvSpPr>
        <p:spPr>
          <a:xfrm>
            <a:off x="4114799" y="3735977"/>
            <a:ext cx="875212" cy="47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E081E25-C21E-07C1-1507-372C22161A61}"/>
              </a:ext>
            </a:extLst>
          </p:cNvPr>
          <p:cNvSpPr/>
          <p:nvPr/>
        </p:nvSpPr>
        <p:spPr>
          <a:xfrm>
            <a:off x="7585542" y="3735977"/>
            <a:ext cx="875212" cy="47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860B96C1-36FE-BDFE-4D3F-27A478513E40}"/>
              </a:ext>
            </a:extLst>
          </p:cNvPr>
          <p:cNvSpPr/>
          <p:nvPr/>
        </p:nvSpPr>
        <p:spPr>
          <a:xfrm>
            <a:off x="2057400" y="4775023"/>
            <a:ext cx="1210235" cy="15728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</a:t>
            </a:r>
          </a:p>
          <a:p>
            <a:pPr algn="ctr"/>
            <a:r>
              <a:rPr lang="en-US" dirty="0"/>
              <a:t>File2</a:t>
            </a:r>
          </a:p>
          <a:p>
            <a:pPr algn="ctr"/>
            <a:r>
              <a:rPr lang="en-US" dirty="0"/>
              <a:t>File2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82D459B1-C375-7879-F80B-B929A4F5D2BF}"/>
              </a:ext>
            </a:extLst>
          </p:cNvPr>
          <p:cNvSpPr/>
          <p:nvPr/>
        </p:nvSpPr>
        <p:spPr>
          <a:xfrm>
            <a:off x="5769428" y="4709693"/>
            <a:ext cx="1489542" cy="143235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1</a:t>
            </a:r>
          </a:p>
          <a:p>
            <a:pPr algn="ctr"/>
            <a:r>
              <a:rPr lang="en-US" dirty="0"/>
              <a:t>Output 2</a:t>
            </a:r>
          </a:p>
          <a:p>
            <a:pPr algn="ctr"/>
            <a:r>
              <a:rPr lang="en-US" dirty="0"/>
              <a:t>Input 1</a:t>
            </a:r>
          </a:p>
          <a:p>
            <a:pPr algn="ctr"/>
            <a:r>
              <a:rPr lang="en-US" dirty="0"/>
              <a:t>(if changed)</a:t>
            </a:r>
          </a:p>
        </p:txBody>
      </p:sp>
    </p:spTree>
    <p:extLst>
      <p:ext uri="{BB962C8B-B14F-4D97-AF65-F5344CB8AC3E}">
        <p14:creationId xmlns:p14="http://schemas.microsoft.com/office/powerpoint/2010/main" val="246942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could go wrong?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5ACE-1B41-3A48-B182-FB8A9B1D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Input file doesn't exist (or is typo!)</a:t>
            </a:r>
          </a:p>
          <a:p>
            <a:pPr lvl="1"/>
            <a:r>
              <a:rPr lang="en-US" dirty="0"/>
              <a:t>Result: </a:t>
            </a:r>
            <a:r>
              <a:rPr lang="en-US" dirty="0" err="1"/>
              <a:t>HTCondor</a:t>
            </a:r>
            <a:r>
              <a:rPr lang="en-US" dirty="0"/>
              <a:t> notices, puts job on hold</a:t>
            </a:r>
          </a:p>
          <a:p>
            <a:r>
              <a:rPr lang="en-US" dirty="0"/>
              <a:t>EP sandbox </a:t>
            </a:r>
            <a:r>
              <a:rPr lang="en-US" dirty="0" err="1"/>
              <a:t>dir</a:t>
            </a:r>
            <a:r>
              <a:rPr lang="en-US" dirty="0"/>
              <a:t> runs out of disk space</a:t>
            </a:r>
          </a:p>
          <a:p>
            <a:pPr lvl="1"/>
            <a:r>
              <a:rPr lang="en-US" dirty="0"/>
              <a:t>Result: </a:t>
            </a:r>
            <a:r>
              <a:rPr lang="en-US" dirty="0" err="1"/>
              <a:t>HTCondor</a:t>
            </a:r>
            <a:r>
              <a:rPr lang="en-US" dirty="0"/>
              <a:t> notices, retries job</a:t>
            </a:r>
          </a:p>
          <a:p>
            <a:r>
              <a:rPr lang="en-US" dirty="0"/>
              <a:t>AP has too many concurrent transfers, might overload</a:t>
            </a:r>
          </a:p>
          <a:p>
            <a:pPr lvl="1"/>
            <a:r>
              <a:rPr lang="en-US" dirty="0" err="1"/>
              <a:t>HTCondor</a:t>
            </a:r>
            <a:r>
              <a:rPr lang="en-US" dirty="0"/>
              <a:t> throttles transfers (inputs and outputs)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77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Aside: symptom of xfer queue backing up…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5ACE-1B41-3A48-B182-FB8A9B1D7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-all 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nobatch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head</a:t>
            </a:r>
          </a:p>
          <a:p>
            <a:pPr marL="11430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submit-1.chtc.wisc.edu : &lt;128.105.244.191:9618?... @ 10/05/22 16:10:12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ID            OWNER            SUBMITTED     RUN_TIME ST PRI SIZE     CMD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130.14 g44         10/5  13:48   0+00:00:06 &lt;  0        0.0 generate_part_3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130.15 g44         10/5  13:48   0+00:00:04 &lt;  0        0.0 generate_part_3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130.16 g44         10/5  13:48   0+00:00:04 &lt;q 0        0.0 generate_part_3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130.17 g44         10/5  13:48   0+00:00:04 &lt;q 0        0.0 generate_part_3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130.18 g44         10/5  13:48   0+00:00:04 &lt;q 0        0.0 generate_part_3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130.19 g44         10/5  13:48   0+00:00:04 &gt;q 0        0.0 generate_part_3</a:t>
            </a:r>
          </a:p>
          <a:p>
            <a:pPr marL="11430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130.20 g44         10/5  13:48   0+00:00:04 &gt;q 0        0.0 generate_part_3</a:t>
            </a:r>
          </a:p>
          <a:p>
            <a:pPr marL="11430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900C94E9-B2C6-37E5-66DE-38E25B08593A}"/>
              </a:ext>
            </a:extLst>
          </p:cNvPr>
          <p:cNvSpPr/>
          <p:nvPr/>
        </p:nvSpPr>
        <p:spPr>
          <a:xfrm>
            <a:off x="6014225" y="3254432"/>
            <a:ext cx="959004" cy="1304693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le: Hollow 4">
            <a:extLst>
              <a:ext uri="{FF2B5EF4-FFF2-40B4-BE49-F238E27FC236}">
                <a16:creationId xmlns:a16="http://schemas.microsoft.com/office/drawing/2014/main" id="{58FB551F-B90D-6107-E3FB-C275F5DDF84C}"/>
              </a:ext>
            </a:extLst>
          </p:cNvPr>
          <p:cNvSpPr/>
          <p:nvPr/>
        </p:nvSpPr>
        <p:spPr>
          <a:xfrm>
            <a:off x="6014224" y="4399291"/>
            <a:ext cx="1211765" cy="1777672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6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2FE7-4FA3-3B8C-1468-A9C3CE96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sample </a:t>
            </a:r>
            <a:r>
              <a:rPr lang="en-US" dirty="0" err="1"/>
              <a:t>HTCondor</a:t>
            </a:r>
            <a:r>
              <a:rPr lang="en-US" dirty="0"/>
              <a:t> submit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0F4E5-5F70-28DE-2488-F176DD11C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executable = calculate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arguments = go fast</a:t>
            </a: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Should_transfer_files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NEVER</a:t>
            </a: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When_to_transfer_files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on_exit</a:t>
            </a: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Transfer_input_files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file1, file2, file3</a:t>
            </a: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endParaRPr lang="en-US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063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6B2C-CE5F-F892-495D-3B936DB21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Simple </a:t>
            </a:r>
            <a:r>
              <a:rPr lang="en-US" sz="4000" dirty="0" err="1">
                <a:solidFill>
                  <a:srgbClr val="FFFFFF"/>
                </a:solidFill>
              </a:rPr>
              <a:t>HTCondor</a:t>
            </a:r>
            <a:r>
              <a:rPr lang="en-US" sz="4000" dirty="0">
                <a:solidFill>
                  <a:srgbClr val="FFFFFF"/>
                </a:solidFill>
              </a:rPr>
              <a:t> Job with shared fs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64619EC-ED97-3C67-1218-286033B79A90}"/>
              </a:ext>
            </a:extLst>
          </p:cNvPr>
          <p:cNvSpPr/>
          <p:nvPr/>
        </p:nvSpPr>
        <p:spPr>
          <a:xfrm rot="18887019">
            <a:off x="4643929" y="4397697"/>
            <a:ext cx="875212" cy="47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E081E25-C21E-07C1-1507-372C22161A61}"/>
              </a:ext>
            </a:extLst>
          </p:cNvPr>
          <p:cNvSpPr/>
          <p:nvPr/>
        </p:nvSpPr>
        <p:spPr>
          <a:xfrm rot="2223050">
            <a:off x="6643031" y="4252391"/>
            <a:ext cx="875212" cy="4730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8" name="Rectangle 7" descr="Gears with solid fill">
            <a:extLst>
              <a:ext uri="{FF2B5EF4-FFF2-40B4-BE49-F238E27FC236}">
                <a16:creationId xmlns:a16="http://schemas.microsoft.com/office/drawing/2014/main" id="{48602892-C1F3-8A86-76B2-197BBA7B7558}"/>
              </a:ext>
            </a:extLst>
          </p:cNvPr>
          <p:cNvSpPr/>
          <p:nvPr/>
        </p:nvSpPr>
        <p:spPr>
          <a:xfrm>
            <a:off x="5434280" y="3310759"/>
            <a:ext cx="1323440" cy="132344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CD4781F5-6E0B-9266-8AC0-4F2875F5DDF6}"/>
              </a:ext>
            </a:extLst>
          </p:cNvPr>
          <p:cNvSpPr/>
          <p:nvPr/>
        </p:nvSpPr>
        <p:spPr>
          <a:xfrm>
            <a:off x="4271554" y="5035414"/>
            <a:ext cx="1162726" cy="12152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SharedFS</a:t>
            </a:r>
            <a:r>
              <a:rPr lang="en-US" dirty="0"/>
              <a:t> 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75D02470-B113-AF87-0E5D-7610790EB930}"/>
              </a:ext>
            </a:extLst>
          </p:cNvPr>
          <p:cNvSpPr/>
          <p:nvPr/>
        </p:nvSpPr>
        <p:spPr>
          <a:xfrm>
            <a:off x="6966131" y="5035414"/>
            <a:ext cx="1162726" cy="12152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SharedFD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46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1657</Words>
  <Application>Microsoft Office PowerPoint</Application>
  <PresentationFormat>Widescreen</PresentationFormat>
  <Paragraphs>381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Calibri</vt:lpstr>
      <vt:lpstr>Courier New</vt:lpstr>
      <vt:lpstr>Helvetica Neue</vt:lpstr>
      <vt:lpstr>Arial</vt:lpstr>
      <vt:lpstr>Office Theme</vt:lpstr>
      <vt:lpstr>HTCondor Data Story </vt:lpstr>
      <vt:lpstr>Outline</vt:lpstr>
      <vt:lpstr>Review of HTCondor Job Lifetime</vt:lpstr>
      <vt:lpstr>Simple sample HTCondor submit file</vt:lpstr>
      <vt:lpstr>Simple HTCondor Job with file xfer</vt:lpstr>
      <vt:lpstr>What could go wrong?</vt:lpstr>
      <vt:lpstr>Aside: symptom of xfer queue backing up…</vt:lpstr>
      <vt:lpstr>Simple sample HTCondor submit file</vt:lpstr>
      <vt:lpstr>Simple HTCondor Job with shared fs</vt:lpstr>
      <vt:lpstr>What could go wrong?</vt:lpstr>
      <vt:lpstr>Simple sample HTCondor submit file</vt:lpstr>
      <vt:lpstr>What could go wrong?</vt:lpstr>
      <vt:lpstr>File xfer and directories (input)</vt:lpstr>
      <vt:lpstr>File xfer and directories</vt:lpstr>
      <vt:lpstr>File xfer and directories (inputs)</vt:lpstr>
      <vt:lpstr>File xfer and directories (output)</vt:lpstr>
      <vt:lpstr>File xfer and directories</vt:lpstr>
      <vt:lpstr>Best practice: omit transfer_output_files</vt:lpstr>
      <vt:lpstr>File xfer and directories</vt:lpstr>
      <vt:lpstr>For stdout and stderr only, real time stream</vt:lpstr>
      <vt:lpstr>User level checkpoint review</vt:lpstr>
      <vt:lpstr>Third party Transfers (aka file xfer plugins)</vt:lpstr>
      <vt:lpstr>File transfer plugins</vt:lpstr>
      <vt:lpstr>Output is a little tricky…</vt:lpstr>
      <vt:lpstr>File xfer plugins notes</vt:lpstr>
      <vt:lpstr>file:// xfer plugins notes file:</vt:lpstr>
      <vt:lpstr>Existing file transfer plugins</vt:lpstr>
      <vt:lpstr>Writing your own --detection</vt:lpstr>
      <vt:lpstr>Writing your own – actually doing the xfer</vt:lpstr>
      <vt:lpstr>Writing your own – telling HTCondor news</vt:lpstr>
      <vt:lpstr>BYOP: Bring your own plugin</vt:lpstr>
      <vt:lpstr>Non-transfer transfer plugins</vt:lpstr>
      <vt:lpstr>Future work</vt:lpstr>
      <vt:lpstr>Summary</vt:lpstr>
      <vt:lpstr>Thank you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Wrapper scripts: Problems and Alternatives</dc:title>
  <cp:lastModifiedBy>Gregory G Thain</cp:lastModifiedBy>
  <cp:revision>33</cp:revision>
  <dcterms:modified xsi:type="dcterms:W3CDTF">2022-10-10T16:37:00Z</dcterms:modified>
</cp:coreProperties>
</file>