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859" r:id="rId2"/>
    <p:sldId id="858" r:id="rId3"/>
    <p:sldId id="889" r:id="rId4"/>
    <p:sldId id="890" r:id="rId5"/>
    <p:sldId id="891" r:id="rId6"/>
    <p:sldId id="892" r:id="rId7"/>
    <p:sldId id="893" r:id="rId8"/>
    <p:sldId id="898" r:id="rId9"/>
    <p:sldId id="895" r:id="rId10"/>
    <p:sldId id="897" r:id="rId11"/>
    <p:sldId id="875" r:id="rId12"/>
    <p:sldId id="259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3002" autoAdjust="0"/>
  </p:normalViewPr>
  <p:slideViewPr>
    <p:cSldViewPr snapToGrid="0">
      <p:cViewPr varScale="1">
        <p:scale>
          <a:sx n="80" d="100"/>
          <a:sy n="80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B0883-FB8B-415B-832B-4707637FE88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77779-22A7-4F98-96E4-08322363EC90}">
      <dgm:prSet/>
      <dgm:spPr/>
      <dgm:t>
        <a:bodyPr/>
        <a:lstStyle/>
        <a:p>
          <a:r>
            <a:rPr lang="en-US" dirty="0"/>
            <a:t>Definition</a:t>
          </a:r>
        </a:p>
      </dgm:t>
    </dgm:pt>
    <dgm:pt modelId="{E2DFEFD5-5E57-438D-8F57-55116B6A9E01}" type="parTrans" cxnId="{D1E8155F-19BF-412B-BC8C-D4C0A634C06E}">
      <dgm:prSet/>
      <dgm:spPr/>
      <dgm:t>
        <a:bodyPr/>
        <a:lstStyle/>
        <a:p>
          <a:endParaRPr lang="en-US"/>
        </a:p>
      </dgm:t>
    </dgm:pt>
    <dgm:pt modelId="{247FE71E-B9BE-418D-8A9A-B8AF9F04D82D}" type="sibTrans" cxnId="{D1E8155F-19BF-412B-BC8C-D4C0A634C06E}">
      <dgm:prSet/>
      <dgm:spPr/>
      <dgm:t>
        <a:bodyPr/>
        <a:lstStyle/>
        <a:p>
          <a:endParaRPr lang="en-US"/>
        </a:p>
      </dgm:t>
    </dgm:pt>
    <dgm:pt modelId="{7344FA5A-C4FC-46BC-B265-768F2A2F7819}">
      <dgm:prSet/>
      <dgm:spPr/>
      <dgm:t>
        <a:bodyPr/>
        <a:lstStyle/>
        <a:p>
          <a:r>
            <a:rPr lang="en-US" dirty="0"/>
            <a:t>Grammar</a:t>
          </a:r>
        </a:p>
        <a:p>
          <a:r>
            <a:rPr lang="en-US" dirty="0"/>
            <a:t>Of </a:t>
          </a:r>
          <a:br>
            <a:rPr lang="en-US" dirty="0"/>
          </a:br>
          <a:r>
            <a:rPr lang="en-US" dirty="0" err="1"/>
            <a:t>HTCondor</a:t>
          </a:r>
          <a:endParaRPr lang="en-US" dirty="0"/>
        </a:p>
      </dgm:t>
    </dgm:pt>
    <dgm:pt modelId="{16449D60-AD48-469B-899C-05CDD13A2AC1}" type="parTrans" cxnId="{9867934D-BA71-4094-B6F6-63C3974A2AA0}">
      <dgm:prSet/>
      <dgm:spPr/>
      <dgm:t>
        <a:bodyPr/>
        <a:lstStyle/>
        <a:p>
          <a:endParaRPr lang="en-US"/>
        </a:p>
      </dgm:t>
    </dgm:pt>
    <dgm:pt modelId="{C75AEB13-2600-461C-A5FC-E7146E1D3068}" type="sibTrans" cxnId="{9867934D-BA71-4094-B6F6-63C3974A2AA0}">
      <dgm:prSet/>
      <dgm:spPr/>
      <dgm:t>
        <a:bodyPr/>
        <a:lstStyle/>
        <a:p>
          <a:endParaRPr lang="en-US"/>
        </a:p>
      </dgm:t>
    </dgm:pt>
    <dgm:pt modelId="{8D2182A5-B25F-45D3-BF6E-777421656FB4}">
      <dgm:prSet/>
      <dgm:spPr/>
      <dgm:t>
        <a:bodyPr/>
        <a:lstStyle/>
        <a:p>
          <a:r>
            <a:rPr lang="en-US" dirty="0"/>
            <a:t>Threat</a:t>
          </a:r>
          <a:br>
            <a:rPr lang="en-US" dirty="0"/>
          </a:br>
          <a:r>
            <a:rPr lang="en-US" dirty="0"/>
            <a:t>Models</a:t>
          </a:r>
        </a:p>
      </dgm:t>
    </dgm:pt>
    <dgm:pt modelId="{DABEA980-1AA0-4B1D-B407-A1FEA0C2B16B}" type="parTrans" cxnId="{D8C0EA36-3A18-44EA-9E73-31530AE60D01}">
      <dgm:prSet/>
      <dgm:spPr/>
      <dgm:t>
        <a:bodyPr/>
        <a:lstStyle/>
        <a:p>
          <a:endParaRPr lang="en-US"/>
        </a:p>
      </dgm:t>
    </dgm:pt>
    <dgm:pt modelId="{F5C04488-E30C-4E1B-A78E-B6D5FDA97078}" type="sibTrans" cxnId="{D8C0EA36-3A18-44EA-9E73-31530AE60D01}">
      <dgm:prSet/>
      <dgm:spPr/>
      <dgm:t>
        <a:bodyPr/>
        <a:lstStyle/>
        <a:p>
          <a:endParaRPr lang="en-US"/>
        </a:p>
      </dgm:t>
    </dgm:pt>
    <dgm:pt modelId="{05A1CA55-8E23-4631-9944-0D7D0524F325}">
      <dgm:prSet/>
      <dgm:spPr/>
      <dgm:t>
        <a:bodyPr/>
        <a:lstStyle/>
        <a:p>
          <a:r>
            <a:rPr lang="en-US"/>
            <a:t>Other security concerns?</a:t>
          </a:r>
        </a:p>
      </dgm:t>
    </dgm:pt>
    <dgm:pt modelId="{05B3C43E-09BF-4610-8EA5-41064B92FD83}" type="parTrans" cxnId="{C58E485E-21F9-4429-8D2A-75639401BD90}">
      <dgm:prSet/>
      <dgm:spPr/>
      <dgm:t>
        <a:bodyPr/>
        <a:lstStyle/>
        <a:p>
          <a:endParaRPr lang="en-US"/>
        </a:p>
      </dgm:t>
    </dgm:pt>
    <dgm:pt modelId="{AA3143DC-94A4-4E7F-90CC-1716F58A5495}" type="sibTrans" cxnId="{C58E485E-21F9-4429-8D2A-75639401BD90}">
      <dgm:prSet/>
      <dgm:spPr/>
      <dgm:t>
        <a:bodyPr/>
        <a:lstStyle/>
        <a:p>
          <a:endParaRPr lang="en-US"/>
        </a:p>
      </dgm:t>
    </dgm:pt>
    <dgm:pt modelId="{674098A7-68FB-4AEE-AA40-BE09789177F7}" type="pres">
      <dgm:prSet presAssocID="{D31B0883-FB8B-415B-832B-4707637FE889}" presName="matrix" presStyleCnt="0">
        <dgm:presLayoutVars>
          <dgm:chMax val="1"/>
          <dgm:dir/>
          <dgm:resizeHandles val="exact"/>
        </dgm:presLayoutVars>
      </dgm:prSet>
      <dgm:spPr/>
    </dgm:pt>
    <dgm:pt modelId="{6357A38D-9972-4B6B-A108-10D6703FFDFD}" type="pres">
      <dgm:prSet presAssocID="{D31B0883-FB8B-415B-832B-4707637FE889}" presName="diamond" presStyleLbl="bgShp" presStyleIdx="0" presStyleCnt="1"/>
      <dgm:spPr/>
    </dgm:pt>
    <dgm:pt modelId="{165671CB-5E3E-4A33-953B-7387525D2E0C}" type="pres">
      <dgm:prSet presAssocID="{D31B0883-FB8B-415B-832B-4707637FE88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28B252C-3F6F-48B1-B9A0-71E382883848}" type="pres">
      <dgm:prSet presAssocID="{D31B0883-FB8B-415B-832B-4707637FE88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26E34AE-401B-4E94-A9D5-A7D43B19C742}" type="pres">
      <dgm:prSet presAssocID="{D31B0883-FB8B-415B-832B-4707637FE88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FF22B2C-4AE3-4244-A9ED-A5865036CD36}" type="pres">
      <dgm:prSet presAssocID="{D31B0883-FB8B-415B-832B-4707637FE88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08E841A-E554-4A8C-878D-78E12CB25F79}" type="presOf" srcId="{7EB77779-22A7-4F98-96E4-08322363EC90}" destId="{165671CB-5E3E-4A33-953B-7387525D2E0C}" srcOrd="0" destOrd="0" presId="urn:microsoft.com/office/officeart/2005/8/layout/matrix3"/>
    <dgm:cxn modelId="{3C566822-65C2-458C-AE23-A40B608BFE03}" type="presOf" srcId="{D31B0883-FB8B-415B-832B-4707637FE889}" destId="{674098A7-68FB-4AEE-AA40-BE09789177F7}" srcOrd="0" destOrd="0" presId="urn:microsoft.com/office/officeart/2005/8/layout/matrix3"/>
    <dgm:cxn modelId="{D8C0EA36-3A18-44EA-9E73-31530AE60D01}" srcId="{D31B0883-FB8B-415B-832B-4707637FE889}" destId="{8D2182A5-B25F-45D3-BF6E-777421656FB4}" srcOrd="2" destOrd="0" parTransId="{DABEA980-1AA0-4B1D-B407-A1FEA0C2B16B}" sibTransId="{F5C04488-E30C-4E1B-A78E-B6D5FDA97078}"/>
    <dgm:cxn modelId="{C58E485E-21F9-4429-8D2A-75639401BD90}" srcId="{D31B0883-FB8B-415B-832B-4707637FE889}" destId="{05A1CA55-8E23-4631-9944-0D7D0524F325}" srcOrd="3" destOrd="0" parTransId="{05B3C43E-09BF-4610-8EA5-41064B92FD83}" sibTransId="{AA3143DC-94A4-4E7F-90CC-1716F58A5495}"/>
    <dgm:cxn modelId="{D1E8155F-19BF-412B-BC8C-D4C0A634C06E}" srcId="{D31B0883-FB8B-415B-832B-4707637FE889}" destId="{7EB77779-22A7-4F98-96E4-08322363EC90}" srcOrd="0" destOrd="0" parTransId="{E2DFEFD5-5E57-438D-8F57-55116B6A9E01}" sibTransId="{247FE71E-B9BE-418D-8A9A-B8AF9F04D82D}"/>
    <dgm:cxn modelId="{3F542E67-0AE7-4FDB-BF70-56CBCC7C8B83}" type="presOf" srcId="{05A1CA55-8E23-4631-9944-0D7D0524F325}" destId="{1FF22B2C-4AE3-4244-A9ED-A5865036CD36}" srcOrd="0" destOrd="0" presId="urn:microsoft.com/office/officeart/2005/8/layout/matrix3"/>
    <dgm:cxn modelId="{9867934D-BA71-4094-B6F6-63C3974A2AA0}" srcId="{D31B0883-FB8B-415B-832B-4707637FE889}" destId="{7344FA5A-C4FC-46BC-B265-768F2A2F7819}" srcOrd="1" destOrd="0" parTransId="{16449D60-AD48-469B-899C-05CDD13A2AC1}" sibTransId="{C75AEB13-2600-461C-A5FC-E7146E1D3068}"/>
    <dgm:cxn modelId="{91843CCE-AA7B-4592-9208-F7A850108249}" type="presOf" srcId="{8D2182A5-B25F-45D3-BF6E-777421656FB4}" destId="{E26E34AE-401B-4E94-A9D5-A7D43B19C742}" srcOrd="0" destOrd="0" presId="urn:microsoft.com/office/officeart/2005/8/layout/matrix3"/>
    <dgm:cxn modelId="{EE5E6DE5-E057-4DA0-B6F6-D8B18F252EB6}" type="presOf" srcId="{7344FA5A-C4FC-46BC-B265-768F2A2F7819}" destId="{F28B252C-3F6F-48B1-B9A0-71E382883848}" srcOrd="0" destOrd="0" presId="urn:microsoft.com/office/officeart/2005/8/layout/matrix3"/>
    <dgm:cxn modelId="{A14FA28B-F78F-4044-A918-D17CBD0A4AAF}" type="presParOf" srcId="{674098A7-68FB-4AEE-AA40-BE09789177F7}" destId="{6357A38D-9972-4B6B-A108-10D6703FFDFD}" srcOrd="0" destOrd="0" presId="urn:microsoft.com/office/officeart/2005/8/layout/matrix3"/>
    <dgm:cxn modelId="{A043A075-DB3D-452F-A70E-266D7E6ECFB6}" type="presParOf" srcId="{674098A7-68FB-4AEE-AA40-BE09789177F7}" destId="{165671CB-5E3E-4A33-953B-7387525D2E0C}" srcOrd="1" destOrd="0" presId="urn:microsoft.com/office/officeart/2005/8/layout/matrix3"/>
    <dgm:cxn modelId="{0DC36360-6B58-48CA-811C-8AA8B0C85DD7}" type="presParOf" srcId="{674098A7-68FB-4AEE-AA40-BE09789177F7}" destId="{F28B252C-3F6F-48B1-B9A0-71E382883848}" srcOrd="2" destOrd="0" presId="urn:microsoft.com/office/officeart/2005/8/layout/matrix3"/>
    <dgm:cxn modelId="{DAC195BE-432C-4F34-9D6F-E1581D4A7545}" type="presParOf" srcId="{674098A7-68FB-4AEE-AA40-BE09789177F7}" destId="{E26E34AE-401B-4E94-A9D5-A7D43B19C742}" srcOrd="3" destOrd="0" presId="urn:microsoft.com/office/officeart/2005/8/layout/matrix3"/>
    <dgm:cxn modelId="{AD046791-68FC-4D5C-BB63-E1EEE9307E93}" type="presParOf" srcId="{674098A7-68FB-4AEE-AA40-BE09789177F7}" destId="{1FF22B2C-4AE3-4244-A9ED-A5865036CD3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7A38D-9972-4B6B-A108-10D6703FFDFD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671CB-5E3E-4A33-953B-7387525D2E0C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Definition</a:t>
          </a:r>
        </a:p>
      </dsp:txBody>
      <dsp:txXfrm>
        <a:off x="3578350" y="496219"/>
        <a:ext cx="1531337" cy="1531337"/>
      </dsp:txXfrm>
    </dsp:sp>
    <dsp:sp modelId="{F28B252C-3F6F-48B1-B9A0-71E382883848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Grammar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Of </a:t>
          </a:r>
          <a:br>
            <a:rPr lang="en-US" sz="2300" kern="1200" dirty="0"/>
          </a:br>
          <a:r>
            <a:rPr lang="en-US" sz="2300" kern="1200" dirty="0" err="1"/>
            <a:t>HTCondor</a:t>
          </a:r>
          <a:endParaRPr lang="en-US" sz="2300" kern="1200" dirty="0"/>
        </a:p>
      </dsp:txBody>
      <dsp:txXfrm>
        <a:off x="5405912" y="496219"/>
        <a:ext cx="1531337" cy="1531337"/>
      </dsp:txXfrm>
    </dsp:sp>
    <dsp:sp modelId="{E26E34AE-401B-4E94-A9D5-A7D43B19C742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Threat</a:t>
          </a:r>
          <a:br>
            <a:rPr lang="en-US" sz="2300" kern="1200" dirty="0"/>
          </a:br>
          <a:r>
            <a:rPr lang="en-US" sz="2300" kern="1200" dirty="0"/>
            <a:t>Models</a:t>
          </a:r>
        </a:p>
      </dsp:txBody>
      <dsp:txXfrm>
        <a:off x="3578350" y="2323781"/>
        <a:ext cx="1531337" cy="1531337"/>
      </dsp:txXfrm>
    </dsp:sp>
    <dsp:sp modelId="{1FF22B2C-4AE3-4244-A9ED-A5865036CD36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Other security concerns?</a:t>
          </a:r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Wed 15min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2978B1-D068-47E8-9D8F-DDBF907F7C1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5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86148-7BC7-704C-BE07-1B9D684509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7452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86148-7BC7-704C-BE07-1B9D684509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64332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186148-7BC7-704C-BE07-1B9D684509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9843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TC_logo_color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736601"/>
            <a:ext cx="2948516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568" y="1044576"/>
            <a:ext cx="361103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110107"/>
            <a:ext cx="10363200" cy="2438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097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0" r:id="rId9"/>
    <p:sldLayoutId id="2147483661" r:id="rId10"/>
    <p:sldLayoutId id="2147483664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386914" y="2204206"/>
            <a:ext cx="7772400" cy="2111343"/>
          </a:xfrm>
        </p:spPr>
        <p:txBody>
          <a:bodyPr/>
          <a:lstStyle/>
          <a:p>
            <a:pPr algn="ctr"/>
            <a:r>
              <a:rPr lang="en-US" dirty="0" err="1"/>
              <a:t>HTCondor</a:t>
            </a:r>
            <a:r>
              <a:rPr lang="en-US" dirty="0"/>
              <a:t> Threat Models</a:t>
            </a:r>
            <a:br>
              <a:rPr lang="en-US" dirty="0"/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2386914" y="3992164"/>
            <a:ext cx="7772400" cy="273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60036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60036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60036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60036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C60036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CC"/>
                </a:solidFill>
                <a:latin typeface="Comic Sans MS" charset="0"/>
                <a:ea typeface="ＭＳ Ｐゴシック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CC"/>
                </a:solidFill>
                <a:latin typeface="Comic Sans MS" charset="0"/>
                <a:ea typeface="ＭＳ Ｐゴシック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CC"/>
                </a:solidFill>
                <a:latin typeface="Comic Sans MS" charset="0"/>
                <a:ea typeface="ＭＳ Ｐゴシック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CC"/>
                </a:solidFill>
                <a:latin typeface="Comic Sans MS" charset="0"/>
                <a:ea typeface="ＭＳ Ｐゴシック" charset="0"/>
                <a:cs typeface="Arial" charset="0"/>
              </a:defRPr>
            </a:lvl9pPr>
          </a:lstStyle>
          <a:p>
            <a:r>
              <a:rPr lang="en-US" sz="2800" dirty="0"/>
              <a:t>Greg Thain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  <a:p>
            <a:r>
              <a:rPr lang="en-US" sz="2000" dirty="0">
                <a:solidFill>
                  <a:srgbClr val="000000"/>
                </a:solidFill>
              </a:rPr>
              <a:t>Center for High Throughput Computing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Department of Computer Sciences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University of Wisconsin-Madison</a:t>
            </a:r>
          </a:p>
        </p:txBody>
      </p:sp>
    </p:spTree>
    <p:extLst>
      <p:ext uri="{BB962C8B-B14F-4D97-AF65-F5344CB8AC3E}">
        <p14:creationId xmlns:p14="http://schemas.microsoft.com/office/powerpoint/2010/main" val="3556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5DF43-7CDC-4C5A-0822-6DA49DB5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we want to encrypt at rest the transferred sandbox?</a:t>
            </a:r>
          </a:p>
          <a:p>
            <a:r>
              <a:rPr lang="en-US" dirty="0"/>
              <a:t>Do we need to encrypt the transfers on the wire?</a:t>
            </a:r>
          </a:p>
          <a:p>
            <a:r>
              <a:rPr lang="en-US" dirty="0"/>
              <a:t>How do we authorize 3</a:t>
            </a:r>
            <a:r>
              <a:rPr lang="en-US" baseline="30000" dirty="0"/>
              <a:t>rd</a:t>
            </a:r>
            <a:r>
              <a:rPr lang="en-US" dirty="0"/>
              <a:t> party transfers?</a:t>
            </a:r>
          </a:p>
          <a:p>
            <a:r>
              <a:rPr lang="en-US" dirty="0"/>
              <a:t>Do we need integrity checks for transferred data</a:t>
            </a:r>
          </a:p>
          <a:p>
            <a:endParaRPr lang="en-US" dirty="0"/>
          </a:p>
          <a:p>
            <a:r>
              <a:rPr lang="en-US" dirty="0"/>
              <a:t>Do we need to hide one job's sandbox from another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37F4F-21F9-8BC1-1CB9-3375BD2A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model: Sandboxes and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E5304-F9B4-C2A0-8AAC-30C361C54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86148-7BC7-704C-BE07-1B9D6845095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20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model:  Services 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103" y="1784196"/>
            <a:ext cx="10515600" cy="42275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 secure pool, </a:t>
            </a:r>
            <a:r>
              <a:rPr lang="en-US" dirty="0" err="1"/>
              <a:t>HTCondor</a:t>
            </a:r>
            <a:r>
              <a:rPr lang="en-US" dirty="0"/>
              <a:t> daemons must authenticate themselves</a:t>
            </a:r>
          </a:p>
          <a:p>
            <a:r>
              <a:rPr lang="en-US" dirty="0"/>
              <a:t>HTCondor supports several mechanisms :</a:t>
            </a:r>
          </a:p>
          <a:p>
            <a:pPr lvl="1"/>
            <a:r>
              <a:rPr lang="en-US" dirty="0"/>
              <a:t>Host based (by just using source IP address)</a:t>
            </a:r>
          </a:p>
          <a:p>
            <a:pPr lvl="1"/>
            <a:r>
              <a:rPr lang="en-US" dirty="0"/>
              <a:t>File System (FS) – used by schedd by default</a:t>
            </a:r>
          </a:p>
          <a:p>
            <a:pPr lvl="1"/>
            <a:r>
              <a:rPr lang="en-US" dirty="0"/>
              <a:t>Munge</a:t>
            </a:r>
          </a:p>
          <a:p>
            <a:pPr lvl="1"/>
            <a:r>
              <a:rPr lang="en-US" dirty="0"/>
              <a:t>Pool Password (PASSWORD)</a:t>
            </a:r>
          </a:p>
          <a:p>
            <a:pPr lvl="1"/>
            <a:r>
              <a:rPr lang="en-US" dirty="0"/>
              <a:t>KERBEROS</a:t>
            </a:r>
          </a:p>
          <a:p>
            <a:pPr lvl="1"/>
            <a:r>
              <a:rPr lang="en-US" dirty="0"/>
              <a:t>SSL</a:t>
            </a:r>
          </a:p>
          <a:p>
            <a:pPr lvl="1"/>
            <a:r>
              <a:rPr lang="en-US" dirty="0" err="1"/>
              <a:t>IDTokens</a:t>
            </a:r>
            <a:r>
              <a:rPr lang="en-US" dirty="0"/>
              <a:t> / </a:t>
            </a:r>
            <a:r>
              <a:rPr lang="en-US" dirty="0" err="1"/>
              <a:t>SciTokens</a:t>
            </a:r>
            <a:endParaRPr lang="en-US" dirty="0"/>
          </a:p>
          <a:p>
            <a:pPr lvl="1"/>
            <a:r>
              <a:rPr lang="en-US" strike="sngStrike" dirty="0"/>
              <a:t>GS</a:t>
            </a:r>
            <a:r>
              <a:rPr lang="en-US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1304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596E-8E49-9093-267F-1C82732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B945-E696-5E29-CF77-B134EAA9E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10300" dirty="0"/>
              <a:t>Thank you – Questions?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This work is supported by the NSF under Cooperative Agreement OAC-2030508.  Any options, findings,</a:t>
            </a:r>
          </a:p>
          <a:p>
            <a:pPr marL="114300" indent="0" algn="ctr">
              <a:buNone/>
            </a:pPr>
            <a:r>
              <a:rPr lang="en-US" dirty="0"/>
              <a:t>conclusions or recommendations expressed in this material are those of the authors and do not</a:t>
            </a:r>
          </a:p>
          <a:p>
            <a:pPr marL="114300" indent="0" algn="ctr">
              <a:buNone/>
            </a:pPr>
            <a:r>
              <a:rPr lang="en-US" dirty="0"/>
              <a:t>necessarily reflect the views of the </a:t>
            </a:r>
            <a:r>
              <a:rPr lang="en-US"/>
              <a:t>NSF.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3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209334B-0E55-85E6-1C69-61DE01A47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8800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4DE54274-754A-214B-BD12-13CE418342E7}" type="slidenum">
              <a:rPr lang="en-US" altLang="en-US" sz="1200">
                <a:solidFill>
                  <a:srgbClr val="898989"/>
                </a:solidFill>
                <a:latin typeface="Arial" charset="0"/>
              </a:rPr>
              <a:pPr/>
              <a:t>2</a:t>
            </a:fld>
            <a:endParaRPr lang="en-US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2E4AA40D-94BF-0E31-F392-2920D8194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17" b="7019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E3F037-B4E9-5393-366E-4DF2ED64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Big Boss: "Make sure the pool is secure"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BFC3-CFE1-A7A5-5B7E-126FBC6A1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42186148-7BC7-704C-BE07-1B9D68450954}" type="slidenum">
              <a:rPr lang="en-US" altLang="en-US" smtClean="0"/>
              <a:pPr>
                <a:spcAft>
                  <a:spcPts val="600"/>
                </a:spcAft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84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731B81-308B-6252-D8E7-041009A02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Site needs to decide what to prevent from happening</a:t>
            </a:r>
          </a:p>
          <a:p>
            <a:pPr lvl="1"/>
            <a:r>
              <a:rPr lang="en-US" dirty="0"/>
              <a:t>Depends on the site</a:t>
            </a:r>
          </a:p>
          <a:p>
            <a:pPr lvl="2"/>
            <a:r>
              <a:rPr lang="en-US" dirty="0"/>
              <a:t>Academic?  Research?  Commercial?  </a:t>
            </a:r>
            <a:r>
              <a:rPr lang="en-US" dirty="0" err="1"/>
              <a:t>Defence</a:t>
            </a:r>
            <a:r>
              <a:rPr lang="en-US" dirty="0"/>
              <a:t>?  Distributed? Local?</a:t>
            </a:r>
          </a:p>
          <a:p>
            <a:pPr lvl="2"/>
            <a:endParaRPr lang="en-US" dirty="0"/>
          </a:p>
          <a:p>
            <a:r>
              <a:rPr lang="en-US" dirty="0"/>
              <a:t>The set of things you want to prevent is your "</a:t>
            </a:r>
            <a:r>
              <a:rPr lang="en-US" b="1" dirty="0"/>
              <a:t>Threat Model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And if maybe you want to log these things to prove that you are preventing</a:t>
            </a:r>
          </a:p>
          <a:p>
            <a:endParaRPr lang="en-US" dirty="0"/>
          </a:p>
          <a:p>
            <a:r>
              <a:rPr lang="en-US" dirty="0"/>
              <a:t>Useful to think this through before trying to implement </a:t>
            </a:r>
            <a:r>
              <a:rPr lang="en-US" i="1" dirty="0"/>
              <a:t>anything</a:t>
            </a:r>
          </a:p>
          <a:p>
            <a:pPr marL="533400" lvl="1" indent="0">
              <a:buNone/>
            </a:pPr>
            <a:endParaRPr lang="en-US" i="1" dirty="0"/>
          </a:p>
          <a:p>
            <a:pPr marL="533400" lvl="1" indent="0">
              <a:buNone/>
            </a:pPr>
            <a:r>
              <a:rPr lang="en-US" i="1" dirty="0"/>
              <a:t>"</a:t>
            </a:r>
            <a:r>
              <a:rPr lang="en-US" b="0" i="1" dirty="0">
                <a:solidFill>
                  <a:srgbClr val="101010"/>
                </a:solidFill>
                <a:effectLst/>
                <a:latin typeface="helvetica neue" panose="020B0604020202020204" charset="0"/>
              </a:rPr>
              <a:t>If you don't know where you are going, any road will get you there."</a:t>
            </a:r>
          </a:p>
          <a:p>
            <a:pPr marL="533400" lvl="1" indent="0">
              <a:buNone/>
            </a:pP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72759A-F9C1-1EDC-9D2E-B468F0BA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does "secure"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177A1-5B31-8F0B-C7A0-337AFA4DC4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86148-7BC7-704C-BE07-1B9D6845095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8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BD07E-D46E-87BA-C8AB-089ABB91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/ Nouns / Classes</a:t>
            </a:r>
          </a:p>
          <a:p>
            <a:pPr lvl="1"/>
            <a:r>
              <a:rPr lang="en-US" dirty="0"/>
              <a:t>Jobs or Job Sets</a:t>
            </a:r>
          </a:p>
          <a:p>
            <a:pPr lvl="1"/>
            <a:r>
              <a:rPr lang="en-US"/>
              <a:t>Execute Points (worker nodes)</a:t>
            </a:r>
            <a:endParaRPr lang="en-US" dirty="0"/>
          </a:p>
          <a:p>
            <a:pPr lvl="1"/>
            <a:r>
              <a:rPr lang="en-US" dirty="0"/>
              <a:t>Users (submitters/owners)</a:t>
            </a:r>
          </a:p>
          <a:p>
            <a:pPr lvl="1"/>
            <a:r>
              <a:rPr lang="en-US" dirty="0"/>
              <a:t>Sandboxes / data</a:t>
            </a:r>
          </a:p>
          <a:p>
            <a:pPr lvl="1"/>
            <a:r>
              <a:rPr lang="en-US" dirty="0" err="1"/>
              <a:t>HTCondor</a:t>
            </a:r>
            <a:r>
              <a:rPr lang="en-US" dirty="0"/>
              <a:t> services themselves</a:t>
            </a:r>
          </a:p>
          <a:p>
            <a:endParaRPr lang="en-US" dirty="0"/>
          </a:p>
          <a:p>
            <a:pPr marL="50800" indent="0" algn="ctr">
              <a:buNone/>
            </a:pPr>
            <a:r>
              <a:rPr lang="en-US" i="1" dirty="0"/>
              <a:t>    See the experimental "</a:t>
            </a:r>
            <a:r>
              <a:rPr lang="en-US" i="1" dirty="0" err="1"/>
              <a:t>htcondor</a:t>
            </a:r>
            <a:r>
              <a:rPr lang="en-US" i="1" dirty="0"/>
              <a:t>" tool for more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FDBC48-FC4B-8B37-FAFA-BB51F34C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Digression: Grammar of </a:t>
            </a:r>
            <a:r>
              <a:rPr lang="en-US" dirty="0" err="1"/>
              <a:t>HTCondor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786CA-85EB-17F5-F157-26C7EF8B21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86148-7BC7-704C-BE07-1B9D6845095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56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30F14A-5D8E-A461-E37E-4F675C6C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844"/>
            <a:ext cx="10515600" cy="48611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we want to prevent some jobs from entering the system</a:t>
            </a:r>
          </a:p>
          <a:p>
            <a:pPr lvl="1"/>
            <a:r>
              <a:rPr lang="en-US" dirty="0"/>
              <a:t>First reaction:  Is this based on "user identify / identification"?</a:t>
            </a:r>
          </a:p>
          <a:p>
            <a:pPr lvl="2"/>
            <a:r>
              <a:rPr lang="en-US" dirty="0"/>
              <a:t>Capability vs (Identity + Authorization map)</a:t>
            </a:r>
          </a:p>
          <a:p>
            <a:pPr lvl="2"/>
            <a:r>
              <a:rPr lang="en-US" dirty="0"/>
              <a:t>Bootstrap from some other security system?</a:t>
            </a:r>
          </a:p>
          <a:p>
            <a:pPr lvl="3"/>
            <a:r>
              <a:rPr lang="en-US" dirty="0"/>
              <a:t>Local identify</a:t>
            </a:r>
          </a:p>
          <a:p>
            <a:pPr lvl="3"/>
            <a:r>
              <a:rPr lang="en-US" dirty="0"/>
              <a:t>Munge</a:t>
            </a:r>
          </a:p>
          <a:p>
            <a:pPr lvl="3"/>
            <a:r>
              <a:rPr lang="en-US" dirty="0"/>
              <a:t>SSL, etc.</a:t>
            </a:r>
          </a:p>
          <a:p>
            <a:r>
              <a:rPr lang="en-US" dirty="0"/>
              <a:t>Local vs. Remote?</a:t>
            </a:r>
          </a:p>
          <a:p>
            <a:r>
              <a:rPr lang="en-US" dirty="0"/>
              <a:t>Does the content or type of the job matter?</a:t>
            </a:r>
          </a:p>
          <a:p>
            <a:r>
              <a:rPr lang="en-US" dirty="0"/>
              <a:t>Access Point is the front door – where most of the checks are</a:t>
            </a:r>
          </a:p>
          <a:p>
            <a:pPr lvl="1"/>
            <a:r>
              <a:rPr lang="en-US" dirty="0"/>
              <a:t>Also be aware of the </a:t>
            </a:r>
            <a:r>
              <a:rPr lang="en-US" dirty="0" err="1"/>
              <a:t>schedd's</a:t>
            </a:r>
            <a:r>
              <a:rPr lang="en-US" dirty="0"/>
              <a:t> audit log</a:t>
            </a:r>
          </a:p>
          <a:p>
            <a:r>
              <a:rPr lang="en-US" dirty="0"/>
              <a:t>Do we care about what a valid job does?</a:t>
            </a:r>
          </a:p>
          <a:p>
            <a:pPr lvl="1"/>
            <a:r>
              <a:rPr lang="en-US" dirty="0"/>
              <a:t>Better to prevent?  Or better to check?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AF7135-F63B-89BF-48F5-4F0ACA16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model:  Jobs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203A9-92ED-5E76-14D2-33373BB92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86148-7BC7-704C-BE07-1B9D6845095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51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5DF43-7CDC-4C5A-0822-6DA49DB5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want to prevent some worker nodes from "stealing" jobs?</a:t>
            </a:r>
          </a:p>
          <a:p>
            <a:pPr lvl="1"/>
            <a:r>
              <a:rPr lang="en-US" dirty="0"/>
              <a:t>Impossible in general to "prove" correct jobs execution</a:t>
            </a:r>
          </a:p>
          <a:p>
            <a:endParaRPr lang="en-US" dirty="0"/>
          </a:p>
          <a:p>
            <a:r>
              <a:rPr lang="en-US" dirty="0"/>
              <a:t>Do we want to prevent a job from attacking the worker node?</a:t>
            </a:r>
          </a:p>
          <a:p>
            <a:endParaRPr lang="en-US" dirty="0"/>
          </a:p>
          <a:p>
            <a:r>
              <a:rPr lang="en-US" dirty="0"/>
              <a:t>How do we do this in a </a:t>
            </a:r>
            <a:r>
              <a:rPr lang="en-US" dirty="0" err="1"/>
              <a:t>glidein</a:t>
            </a:r>
            <a:r>
              <a:rPr lang="en-US"/>
              <a:t> world?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37F4F-21F9-8BC1-1CB9-3375BD2A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model: Worker nodes / slots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E5304-F9B4-C2A0-8AAC-30C361C54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86148-7BC7-704C-BE07-1B9D6845095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23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5DF43-7CDC-4C5A-0822-6DA49DB5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prevent a AP from joining the pool?</a:t>
            </a:r>
          </a:p>
          <a:p>
            <a:endParaRPr lang="en-US" dirty="0"/>
          </a:p>
          <a:p>
            <a:r>
              <a:rPr lang="en-US" dirty="0"/>
              <a:t>Not just preventing an invalid job from being placed in a known AP?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37F4F-21F9-8BC1-1CB9-3375BD2A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model: Other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E5304-F9B4-C2A0-8AAC-30C361C54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86148-7BC7-704C-BE07-1B9D6845095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05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5DF43-7CDC-4C5A-0822-6DA49DB5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identifying users, are there some we want to</a:t>
            </a:r>
          </a:p>
          <a:p>
            <a:pPr lvl="1"/>
            <a:r>
              <a:rPr lang="en-US" dirty="0"/>
              <a:t>Prohibit from submitting jobs?</a:t>
            </a:r>
          </a:p>
          <a:p>
            <a:pPr lvl="1"/>
            <a:r>
              <a:rPr lang="en-US" dirty="0"/>
              <a:t>Prohibit from setting up new worker nodes</a:t>
            </a:r>
          </a:p>
          <a:p>
            <a:r>
              <a:rPr lang="en-US" dirty="0"/>
              <a:t>Do we want to prevent users from running too many jobs?</a:t>
            </a:r>
          </a:p>
          <a:p>
            <a:r>
              <a:rPr lang="en-US" dirty="0"/>
              <a:t>Do we want to tie a group to a job type</a:t>
            </a:r>
          </a:p>
          <a:p>
            <a:pPr lvl="1"/>
            <a:r>
              <a:rPr lang="en-US" dirty="0"/>
              <a:t>Analysis vs production?  Multi-core vs single core?</a:t>
            </a:r>
          </a:p>
          <a:p>
            <a:r>
              <a:rPr lang="en-US" dirty="0"/>
              <a:t>Do we want to prevent users from joining arbitrary groups?</a:t>
            </a:r>
          </a:p>
          <a:p>
            <a:r>
              <a:rPr lang="en-US" dirty="0"/>
              <a:t>Do we want to limit where certain users' jobs run?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37F4F-21F9-8BC1-1CB9-3375BD2A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model: Users and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E5304-F9B4-C2A0-8AAC-30C361C54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86148-7BC7-704C-BE07-1B9D6845095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31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614</Words>
  <Application>Microsoft Office PowerPoint</Application>
  <PresentationFormat>Widescreen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 Neue</vt:lpstr>
      <vt:lpstr>Helvetica Neue</vt:lpstr>
      <vt:lpstr>Calibri</vt:lpstr>
      <vt:lpstr>Arial</vt:lpstr>
      <vt:lpstr>Office Theme</vt:lpstr>
      <vt:lpstr>HTCondor Threat Models </vt:lpstr>
      <vt:lpstr>Overview</vt:lpstr>
      <vt:lpstr>Big Boss: "Make sure the pool is secure"</vt:lpstr>
      <vt:lpstr>But what does "secure" mean?</vt:lpstr>
      <vt:lpstr>Digression: Grammar of HTCondor</vt:lpstr>
      <vt:lpstr>Threat model:  Jobs</vt:lpstr>
      <vt:lpstr>Threat model: Worker nodes / slots</vt:lpstr>
      <vt:lpstr>Threat model: Other services</vt:lpstr>
      <vt:lpstr>Threat model: Users and groups</vt:lpstr>
      <vt:lpstr>Threat model: Sandboxes and data</vt:lpstr>
      <vt:lpstr>Threat model:  Services themselves</vt:lpstr>
      <vt:lpstr>Thank you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Wrapper scripts: Problems and Alternatives</dc:title>
  <cp:lastModifiedBy>Gregory G Thain</cp:lastModifiedBy>
  <cp:revision>29</cp:revision>
  <dcterms:modified xsi:type="dcterms:W3CDTF">2022-10-12T12:13:42Z</dcterms:modified>
</cp:coreProperties>
</file>