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858" r:id="rId3"/>
    <p:sldId id="859" r:id="rId4"/>
    <p:sldId id="873" r:id="rId5"/>
    <p:sldId id="864" r:id="rId6"/>
    <p:sldId id="928" r:id="rId7"/>
    <p:sldId id="866" r:id="rId8"/>
    <p:sldId id="868" r:id="rId9"/>
    <p:sldId id="867" r:id="rId10"/>
    <p:sldId id="870" r:id="rId11"/>
    <p:sldId id="869" r:id="rId12"/>
    <p:sldId id="880" r:id="rId13"/>
    <p:sldId id="874" r:id="rId14"/>
    <p:sldId id="875" r:id="rId15"/>
    <p:sldId id="881" r:id="rId16"/>
    <p:sldId id="931" r:id="rId17"/>
    <p:sldId id="932" r:id="rId18"/>
    <p:sldId id="933" r:id="rId19"/>
    <p:sldId id="921" r:id="rId20"/>
    <p:sldId id="259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Helvetica Neu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0980" autoAdjust="0"/>
  </p:normalViewPr>
  <p:slideViewPr>
    <p:cSldViewPr snapToGrid="0">
      <p:cViewPr varScale="1">
        <p:scale>
          <a:sx n="78" d="100"/>
          <a:sy n="78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 20 min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60A61E-DA0D-4A7C-9E1C-FE0CB332404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6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</a:t>
            </a:r>
            <a:r>
              <a:rPr lang="en-US" baseline="0" dirty="0"/>
              <a:t> impossible to do with pure POSIX.  Especially because a job is a bunch of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60A61E-DA0D-4A7C-9E1C-FE0CB332404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86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676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872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8480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6502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0935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716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5473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305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74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2703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1376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605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19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FA4CD-F833-436F-B3D1-2B915BC8B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90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4" r:id="rId22"/>
    <p:sldLayoutId id="2147483675" r:id="rId23"/>
    <p:sldLayoutId id="2147483691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Job Isolation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MOUNT_UNDER_SCRATCH=/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tmp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Each job sees private /</a:t>
            </a:r>
            <a:r>
              <a:rPr lang="en-US" dirty="0" err="1">
                <a:cs typeface="Courier New" pitchFamily="49" charset="0"/>
              </a:rPr>
              <a:t>tmp</a:t>
            </a:r>
            <a:r>
              <a:rPr lang="en-US" dirty="0">
                <a:cs typeface="Courier New" pitchFamily="49" charset="0"/>
              </a:rPr>
              <a:t>, /</a:t>
            </a:r>
            <a:r>
              <a:rPr lang="en-US" dirty="0" err="1">
                <a:cs typeface="Courier New" pitchFamily="49" charset="0"/>
              </a:rPr>
              <a:t>var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tmp</a:t>
            </a: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Downsides:</a:t>
            </a:r>
          </a:p>
          <a:p>
            <a:pPr marL="0" indent="0">
              <a:buNone/>
            </a:pPr>
            <a:r>
              <a:rPr lang="en-US" dirty="0">
                <a:cs typeface="Courier New" pitchFamily="49" charset="0"/>
              </a:rPr>
              <a:t>	No sharing of files in /</a:t>
            </a:r>
            <a:r>
              <a:rPr lang="en-US" dirty="0" err="1">
                <a:cs typeface="Courier New" pitchFamily="49" charset="0"/>
              </a:rPr>
              <a:t>tmp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MOUNT_UNDER_SCRATCH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3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basic kernel abstractions: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1) nested groups of processes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2) “controllers” which limit resources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49381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 Groups v1</a:t>
            </a:r>
            <a:br>
              <a:rPr lang="en-US" dirty="0"/>
            </a:br>
            <a:r>
              <a:rPr lang="en-US" dirty="0"/>
              <a:t>aka “</a:t>
            </a:r>
            <a:r>
              <a:rPr lang="en-US" dirty="0" err="1"/>
              <a:t>cgroups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4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/>
              <a:t>Mounted on /sys/fs/</a:t>
            </a:r>
            <a:r>
              <a:rPr lang="en-US" dirty="0" err="1"/>
              <a:t>cgroup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Groups are </a:t>
            </a:r>
            <a:r>
              <a:rPr lang="en-US" i="1" dirty="0"/>
              <a:t>per controller</a:t>
            </a:r>
            <a:endParaRPr lang="en-US" dirty="0"/>
          </a:p>
          <a:p>
            <a:pPr lvl="2"/>
            <a:r>
              <a:rPr lang="en-US" dirty="0"/>
              <a:t>E.g. /sys/fs/</a:t>
            </a:r>
            <a:r>
              <a:rPr lang="en-US" dirty="0" err="1"/>
              <a:t>cgroup</a:t>
            </a:r>
            <a:r>
              <a:rPr lang="en-US" dirty="0"/>
              <a:t>/memory/</a:t>
            </a:r>
            <a:r>
              <a:rPr lang="en-US" dirty="0" err="1"/>
              <a:t>my_group</a:t>
            </a:r>
            <a:endParaRPr lang="en-US" dirty="0"/>
          </a:p>
          <a:p>
            <a:pPr lvl="2"/>
            <a:r>
              <a:rPr lang="en-US" dirty="0"/>
              <a:t>       /sys/fs/</a:t>
            </a:r>
            <a:r>
              <a:rPr lang="en-US" dirty="0" err="1"/>
              <a:t>cgroup</a:t>
            </a:r>
            <a:r>
              <a:rPr lang="en-US" dirty="0"/>
              <a:t>/</a:t>
            </a:r>
            <a:r>
              <a:rPr lang="en-US" dirty="0" err="1"/>
              <a:t>cpu</a:t>
            </a:r>
            <a:r>
              <a:rPr lang="en-US" dirty="0"/>
              <a:t>/</a:t>
            </a:r>
            <a:r>
              <a:rPr lang="en-US" dirty="0" err="1"/>
              <a:t>my_group</a:t>
            </a:r>
            <a:endParaRPr lang="en-US" dirty="0"/>
          </a:p>
          <a:p>
            <a:pPr lvl="1"/>
            <a:r>
              <a:rPr lang="en-US" dirty="0"/>
              <a:t>Interesting contents of virtual groups:</a:t>
            </a:r>
          </a:p>
          <a:p>
            <a:pPr lvl="2"/>
            <a:r>
              <a:rPr lang="en-US" dirty="0"/>
              <a:t>/sys/fs/</a:t>
            </a:r>
            <a:r>
              <a:rPr lang="en-US" dirty="0" err="1"/>
              <a:t>cgroup</a:t>
            </a:r>
            <a:r>
              <a:rPr lang="en-US" dirty="0"/>
              <a:t>/memory/</a:t>
            </a:r>
            <a:r>
              <a:rPr lang="en-US" dirty="0" err="1"/>
              <a:t>my_group</a:t>
            </a:r>
            <a:r>
              <a:rPr lang="en-US" dirty="0"/>
              <a:t>/tasks</a:t>
            </a:r>
          </a:p>
          <a:p>
            <a:pPr lvl="1"/>
            <a:r>
              <a:rPr lang="en-US" dirty="0"/>
              <a:t>Condor default is</a:t>
            </a:r>
          </a:p>
          <a:p>
            <a:pPr lvl="2"/>
            <a:r>
              <a:rPr lang="en-US" dirty="0"/>
              <a:t>/sys/fs/</a:t>
            </a:r>
            <a:r>
              <a:rPr lang="en-US" dirty="0" err="1"/>
              <a:t>cgroup</a:t>
            </a:r>
            <a:r>
              <a:rPr lang="en-US" dirty="0"/>
              <a:t>/&lt;controller&gt;/</a:t>
            </a:r>
            <a:r>
              <a:rPr lang="en-US" dirty="0" err="1"/>
              <a:t>htcondor</a:t>
            </a:r>
            <a:endParaRPr lang="en-US" dirty="0"/>
          </a:p>
          <a:p>
            <a:pPr lvl="1"/>
            <a:r>
              <a:rPr lang="en-US" dirty="0"/>
              <a:t>Compare with </a:t>
            </a:r>
            <a:r>
              <a:rPr lang="en-US" dirty="0" err="1"/>
              <a:t>systemd’s</a:t>
            </a:r>
            <a:r>
              <a:rPr lang="en-US" dirty="0"/>
              <a:t> slices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err="1"/>
              <a:t>Cgroup</a:t>
            </a:r>
            <a:r>
              <a:rPr lang="en-US" dirty="0"/>
              <a:t>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Cpu</a:t>
            </a:r>
            <a:endParaRPr lang="en-US" dirty="0"/>
          </a:p>
          <a:p>
            <a:pPr lvl="1"/>
            <a:r>
              <a:rPr lang="en-US" dirty="0"/>
              <a:t>Allows fractional </a:t>
            </a:r>
            <a:r>
              <a:rPr lang="en-US" dirty="0" err="1"/>
              <a:t>cpu</a:t>
            </a:r>
            <a:r>
              <a:rPr lang="en-US" dirty="0"/>
              <a:t> limits</a:t>
            </a:r>
          </a:p>
          <a:p>
            <a:r>
              <a:rPr lang="en-US" dirty="0"/>
              <a:t>Memory</a:t>
            </a:r>
          </a:p>
          <a:p>
            <a:pPr lvl="1"/>
            <a:r>
              <a:rPr lang="en-US" dirty="0"/>
              <a:t>Need to limit swap also or else…</a:t>
            </a:r>
          </a:p>
          <a:p>
            <a:r>
              <a:rPr lang="en-US" dirty="0"/>
              <a:t>… any many others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</a:t>
            </a:r>
            <a:r>
              <a:rPr lang="en-US" dirty="0"/>
              <a:t> controllers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7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Requires:</a:t>
            </a:r>
          </a:p>
          <a:p>
            <a:pPr lvl="1"/>
            <a:r>
              <a:rPr lang="en-US" dirty="0"/>
              <a:t>RHEL7</a:t>
            </a:r>
          </a:p>
          <a:p>
            <a:pPr lvl="1"/>
            <a:r>
              <a:rPr lang="en-US" dirty="0"/>
              <a:t>HTCondor 8.0+</a:t>
            </a:r>
          </a:p>
          <a:p>
            <a:pPr lvl="1"/>
            <a:r>
              <a:rPr lang="en-US" dirty="0" err="1"/>
              <a:t>Rootly</a:t>
            </a:r>
            <a:r>
              <a:rPr lang="en-US" dirty="0"/>
              <a:t> condor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And… </a:t>
            </a:r>
            <a:r>
              <a:rPr lang="en-US" dirty="0" err="1"/>
              <a:t>condor_master</a:t>
            </a:r>
            <a:r>
              <a:rPr lang="en-US" dirty="0"/>
              <a:t> takes care of the rest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</a:t>
            </a:r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3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Starter puts each job into own </a:t>
            </a:r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/>
              <a:t>Named </a:t>
            </a:r>
            <a:r>
              <a:rPr lang="en-US" dirty="0" err="1"/>
              <a:t>exec_dir</a:t>
            </a:r>
            <a:r>
              <a:rPr lang="en-US" dirty="0"/>
              <a:t> + job id</a:t>
            </a:r>
          </a:p>
          <a:p>
            <a:r>
              <a:rPr lang="en-US" dirty="0" err="1"/>
              <a:t>Procd</a:t>
            </a:r>
            <a:r>
              <a:rPr lang="en-US" dirty="0"/>
              <a:t> monitors</a:t>
            </a:r>
          </a:p>
          <a:p>
            <a:pPr lvl="1"/>
            <a:r>
              <a:rPr lang="en-US" dirty="0" err="1"/>
              <a:t>Procd</a:t>
            </a:r>
            <a:r>
              <a:rPr lang="en-US" dirty="0"/>
              <a:t> kills atomically all </a:t>
            </a:r>
            <a:r>
              <a:rPr lang="en-US" dirty="0" err="1"/>
              <a:t>procd</a:t>
            </a:r>
            <a:r>
              <a:rPr lang="en-US" dirty="0"/>
              <a:t> within a job</a:t>
            </a:r>
          </a:p>
          <a:p>
            <a:r>
              <a:rPr lang="en-US" dirty="0"/>
              <a:t>CPUS </a:t>
            </a:r>
            <a:r>
              <a:rPr lang="en-US" dirty="0" err="1"/>
              <a:t>attr</a:t>
            </a:r>
            <a:r>
              <a:rPr lang="en-US" dirty="0"/>
              <a:t> * 100 &gt; </a:t>
            </a:r>
            <a:r>
              <a:rPr lang="en-US" dirty="0" err="1"/>
              <a:t>cpu.shares</a:t>
            </a:r>
            <a:endParaRPr lang="en-US" dirty="0"/>
          </a:p>
          <a:p>
            <a:r>
              <a:rPr lang="en-US" dirty="0"/>
              <a:t>MEMORY </a:t>
            </a:r>
            <a:r>
              <a:rPr lang="en-US" dirty="0" err="1"/>
              <a:t>attr</a:t>
            </a:r>
            <a:r>
              <a:rPr lang="en-US" dirty="0"/>
              <a:t> into memory controller</a:t>
            </a:r>
          </a:p>
          <a:p>
            <a:r>
              <a:rPr lang="en-US" dirty="0"/>
              <a:t>CGROUP_MEMORY_LIMIT_POLICY</a:t>
            </a:r>
          </a:p>
          <a:p>
            <a:pPr lvl="1"/>
            <a:r>
              <a:rPr lang="en-US" dirty="0"/>
              <a:t>Hard or soft</a:t>
            </a:r>
          </a:p>
          <a:p>
            <a:pPr lvl="1"/>
            <a:r>
              <a:rPr lang="en-US" dirty="0"/>
              <a:t>Job goes on hold with specific message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with HTCondor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92C24-4800-63D8-A67D-EDF9749F3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Lots of problems with v1:</a:t>
            </a:r>
          </a:p>
          <a:p>
            <a:endParaRPr lang="en-US" dirty="0"/>
          </a:p>
          <a:p>
            <a:r>
              <a:rPr lang="en-US" dirty="0"/>
              <a:t>Independent controllers are difficult to reason about</a:t>
            </a:r>
          </a:p>
          <a:p>
            <a:endParaRPr lang="en-US" dirty="0"/>
          </a:p>
          <a:p>
            <a:r>
              <a:rPr lang="en-US" dirty="0"/>
              <a:t>Some controllers don't work well – i.e. "soft" vs "hard" memory</a:t>
            </a:r>
          </a:p>
          <a:p>
            <a:endParaRPr lang="en-US" dirty="0"/>
          </a:p>
          <a:p>
            <a:r>
              <a:rPr lang="en-US" dirty="0"/>
              <a:t>El9 gets v2, not backwardly compatible!</a:t>
            </a:r>
          </a:p>
          <a:p>
            <a:endParaRPr lang="en-US" dirty="0"/>
          </a:p>
          <a:p>
            <a:r>
              <a:rPr lang="en-US" dirty="0"/>
              <a:t>Hope to get this in </a:t>
            </a:r>
            <a:r>
              <a:rPr lang="en-US"/>
              <a:t>by end of year!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9B794-07C3-E421-73F4-9BF885CA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dirty="0" err="1"/>
              <a:t>cgroup</a:t>
            </a:r>
            <a:r>
              <a:rPr lang="en-US" dirty="0"/>
              <a:t> v2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F6C6A-051F-7795-4FED-4D2B5FB91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74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C56F97-1DF7-9E96-6978-82CC2D6F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scratch </a:t>
            </a:r>
            <a:r>
              <a:rPr lang="en-US" dirty="0" err="1"/>
              <a:t>dir</a:t>
            </a:r>
            <a:r>
              <a:rPr lang="en-US" dirty="0"/>
              <a:t> is created at runtime, and sized by </a:t>
            </a:r>
          </a:p>
          <a:p>
            <a:pPr lvl="1"/>
            <a:r>
              <a:rPr lang="en-US" dirty="0" err="1"/>
              <a:t>RequestDisk</a:t>
            </a:r>
            <a:endParaRPr lang="en-US" dirty="0"/>
          </a:p>
          <a:p>
            <a:r>
              <a:rPr lang="en-US" dirty="0"/>
              <a:t>If job uses more than </a:t>
            </a:r>
            <a:r>
              <a:rPr lang="en-US" dirty="0" err="1"/>
              <a:t>RequestDisk</a:t>
            </a:r>
            <a:r>
              <a:rPr lang="en-US" dirty="0"/>
              <a:t>, goes on hold</a:t>
            </a:r>
          </a:p>
          <a:p>
            <a:endParaRPr lang="en-US" dirty="0"/>
          </a:p>
          <a:p>
            <a:r>
              <a:rPr lang="en-US" dirty="0"/>
              <a:t>Cleaning up scratch </a:t>
            </a:r>
            <a:r>
              <a:rPr lang="en-US" dirty="0" err="1"/>
              <a:t>dir</a:t>
            </a:r>
            <a:r>
              <a:rPr lang="en-US" dirty="0"/>
              <a:t> is quick – one system call</a:t>
            </a:r>
          </a:p>
          <a:p>
            <a:r>
              <a:rPr lang="en-US" dirty="0"/>
              <a:t>Monitoring scratch </a:t>
            </a:r>
            <a:r>
              <a:rPr lang="en-US" dirty="0" err="1"/>
              <a:t>dir</a:t>
            </a:r>
            <a:r>
              <a:rPr lang="en-US" dirty="0"/>
              <a:t> is quick – one system call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98DC95-28FC-E174-034F-0A8ECFD5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 10:  STARTD_ENFORCE_DISK_LIMITS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E7315-2033-C2AF-E940-5B7236E5F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EC339C-5B03-FDB4-74B3-E2F068635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Either "</a:t>
            </a:r>
            <a:r>
              <a:rPr lang="en-US" dirty="0" err="1"/>
              <a:t>thinpool</a:t>
            </a:r>
            <a:r>
              <a:rPr lang="en-US" dirty="0"/>
              <a:t>" </a:t>
            </a:r>
            <a:r>
              <a:rPr lang="en-US" dirty="0" err="1"/>
              <a:t>lvm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SysAdmin</a:t>
            </a:r>
            <a:r>
              <a:rPr lang="en-US" dirty="0"/>
              <a:t> to set up </a:t>
            </a:r>
            <a:r>
              <a:rPr lang="en-US" dirty="0" err="1"/>
              <a:t>lvm</a:t>
            </a:r>
            <a:endParaRPr lang="en-US" dirty="0"/>
          </a:p>
          <a:p>
            <a:pPr lvl="1"/>
            <a:r>
              <a:rPr lang="en-US" dirty="0"/>
              <a:t>THINPOOL_NAME = </a:t>
            </a:r>
            <a:r>
              <a:rPr lang="en-US" dirty="0" err="1"/>
              <a:t>htcondor_lv</a:t>
            </a:r>
            <a:endParaRPr lang="en-US" dirty="0"/>
          </a:p>
          <a:p>
            <a:pPr lvl="1"/>
            <a:r>
              <a:rPr lang="en-US" dirty="0"/>
              <a:t>THINPOOL_VOLUME_GROUP_NAME = </a:t>
            </a:r>
            <a:r>
              <a:rPr lang="en-US" dirty="0" err="1"/>
              <a:t>htcondor_vg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Or "thick pool"</a:t>
            </a:r>
          </a:p>
          <a:p>
            <a:pPr lvl="1"/>
            <a:r>
              <a:rPr lang="en-US" dirty="0"/>
              <a:t>No other knobs needed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3F09D7-B150-9B69-FA32-8295739B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backs the file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785CB-B538-E7A4-C44B-FFF5BBB7F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Thank you!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put contain jobs?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Ersatz HTCondor containment</a:t>
            </a:r>
          </a:p>
          <a:p>
            <a:pPr>
              <a:defRPr/>
            </a:pPr>
            <a:r>
              <a:rPr lang="en-US" dirty="0"/>
              <a:t>Docker containers</a:t>
            </a:r>
          </a:p>
          <a:p>
            <a:pPr>
              <a:defRPr/>
            </a:pPr>
            <a:r>
              <a:rPr lang="en-US" dirty="0"/>
              <a:t>Singularity containers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A0632-8341-4426-9669-6CE095C6BC65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Protect the machine from the job.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Protect the job from the machine.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Protect one job from another.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Protections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5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nesting</a:t>
            </a:r>
          </a:p>
          <a:p>
            <a:r>
              <a:rPr lang="en-US" dirty="0"/>
              <a:t>Need not require root</a:t>
            </a:r>
          </a:p>
          <a:p>
            <a:r>
              <a:rPr lang="en-US" dirty="0"/>
              <a:t>Can’t be broken out of</a:t>
            </a:r>
          </a:p>
          <a:p>
            <a:r>
              <a:rPr lang="en-US" dirty="0"/>
              <a:t>Portable to all </a:t>
            </a:r>
            <a:r>
              <a:rPr lang="en-US" dirty="0" err="1"/>
              <a:t>OSes</a:t>
            </a:r>
            <a:endParaRPr lang="en-US" dirty="0"/>
          </a:p>
          <a:p>
            <a:r>
              <a:rPr lang="en-US" dirty="0"/>
              <a:t>Allows full management:</a:t>
            </a:r>
          </a:p>
          <a:p>
            <a:pPr lvl="1"/>
            <a:r>
              <a:rPr lang="en-US" dirty="0"/>
              <a:t>Creation // Destruction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Limiting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7" r="26783" b="3267"/>
          <a:stretch/>
        </p:blipFill>
        <p:spPr>
          <a:xfrm>
            <a:off x="6709776" y="1202498"/>
            <a:ext cx="3535949" cy="497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7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Signals</a:t>
            </a:r>
          </a:p>
          <a:p>
            <a:pPr lvl="1"/>
            <a:r>
              <a:rPr lang="en-US" dirty="0"/>
              <a:t>L1-2-3 cache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 job can (ab)use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 descr="https://encrypted-tbn1.gstatic.com/images?q=tbn:ANd9GcTl_lTakWdzrYpdic8e03XmsneUe98y-Ghy7pGz_-08bqN5qA8T2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30" y="2358303"/>
            <a:ext cx="3792970" cy="34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5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HTCondor’s containment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9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kill what you can’t see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RHEL 6 or later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USE_PID_NAMESPACES = true</a:t>
            </a:r>
          </a:p>
          <a:p>
            <a:pPr lvl="2"/>
            <a:r>
              <a:rPr lang="en-US" dirty="0"/>
              <a:t>(off by default)</a:t>
            </a:r>
          </a:p>
          <a:p>
            <a:pPr lvl="1"/>
            <a:r>
              <a:rPr lang="en-US" dirty="0"/>
              <a:t>Must be root (in </a:t>
            </a:r>
            <a:r>
              <a:rPr lang="en-US" dirty="0" err="1"/>
              <a:t>HTCondor's</a:t>
            </a:r>
            <a:r>
              <a:rPr lang="en-US" dirty="0"/>
              <a:t> implementation – future work here)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namespaces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4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Namespaces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2334489" y="1018309"/>
            <a:ext cx="1719770" cy="768923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 err="1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Init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(1)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171486" y="1201665"/>
            <a:ext cx="3387437" cy="78970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Master (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pid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15)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741534" y="2254825"/>
            <a:ext cx="3595255" cy="935182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Startd (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pid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26)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888182" y="3382793"/>
            <a:ext cx="3657600" cy="831273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Starter (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pid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39)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716982" y="5474838"/>
            <a:ext cx="2951018" cy="77446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Job B (</a:t>
            </a:r>
            <a:r>
              <a:rPr lang="en-US" dirty="0" err="1">
                <a:latin typeface="Times New Roman" charset="0"/>
                <a:ea typeface="ＭＳ Ｐゴシック" charset="0"/>
              </a:rPr>
              <a:t>pid</a:t>
            </a:r>
            <a:r>
              <a:rPr lang="en-US" dirty="0">
                <a:latin typeface="Times New Roman" charset="0"/>
                <a:ea typeface="ＭＳ Ｐゴシック" charset="0"/>
              </a:rPr>
              <a:t> 2)</a:t>
            </a:r>
            <a:endParaRPr lang="en-US" sz="2800" dirty="0">
              <a:solidFill>
                <a:schemeClr val="tx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stCxn id="6" idx="6"/>
            <a:endCxn id="10" idx="2"/>
          </p:cNvCxnSpPr>
          <p:nvPr/>
        </p:nvCxnSpPr>
        <p:spPr bwMode="auto">
          <a:xfrm>
            <a:off x="4054259" y="1402771"/>
            <a:ext cx="1117226" cy="1937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10" idx="4"/>
            <a:endCxn id="11" idx="0"/>
          </p:cNvCxnSpPr>
          <p:nvPr/>
        </p:nvCxnSpPr>
        <p:spPr bwMode="auto">
          <a:xfrm flipH="1">
            <a:off x="5539162" y="1991373"/>
            <a:ext cx="1326043" cy="2634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353446" y="3115228"/>
            <a:ext cx="588816" cy="3273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2" idx="4"/>
            <a:endCxn id="36" idx="0"/>
          </p:cNvCxnSpPr>
          <p:nvPr/>
        </p:nvCxnSpPr>
        <p:spPr bwMode="auto">
          <a:xfrm>
            <a:off x="7716983" y="4214065"/>
            <a:ext cx="608651" cy="30800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 bwMode="auto">
          <a:xfrm>
            <a:off x="1732095" y="3474822"/>
            <a:ext cx="3439390" cy="78104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>
                <a:latin typeface="Times New Roman" charset="0"/>
                <a:ea typeface="ＭＳ Ｐゴシック" charset="0"/>
              </a:rPr>
              <a:t>Starter (</a:t>
            </a:r>
            <a:r>
              <a:rPr lang="en-US" dirty="0" err="1">
                <a:latin typeface="Times New Roman" charset="0"/>
                <a:ea typeface="ＭＳ Ｐゴシック" charset="0"/>
              </a:rPr>
              <a:t>pid</a:t>
            </a:r>
            <a:r>
              <a:rPr lang="en-US" dirty="0">
                <a:latin typeface="Times New Roman" charset="0"/>
                <a:ea typeface="ＭＳ Ｐゴシック" charset="0"/>
              </a:rPr>
              <a:t> 73)</a:t>
            </a:r>
            <a:endParaRPr lang="en-US" sz="2800" dirty="0">
              <a:solidFill>
                <a:schemeClr val="tx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7" name="Straight Arrow Connector 6"/>
          <p:cNvCxnSpPr>
            <a:stCxn id="11" idx="3"/>
            <a:endCxn id="2" idx="0"/>
          </p:cNvCxnSpPr>
          <p:nvPr/>
        </p:nvCxnSpPr>
        <p:spPr bwMode="auto">
          <a:xfrm flipH="1">
            <a:off x="3451790" y="3053053"/>
            <a:ext cx="816256" cy="4217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Oval 8"/>
          <p:cNvSpPr/>
          <p:nvPr/>
        </p:nvSpPr>
        <p:spPr bwMode="auto">
          <a:xfrm>
            <a:off x="2646219" y="5474839"/>
            <a:ext cx="3664525" cy="780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Job A (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pid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2)</a:t>
            </a:r>
          </a:p>
        </p:txBody>
      </p:sp>
      <p:cxnSp>
        <p:nvCxnSpPr>
          <p:cNvPr id="16" name="Straight Arrow Connector 15"/>
          <p:cNvCxnSpPr>
            <a:stCxn id="2" idx="4"/>
            <a:endCxn id="23" idx="0"/>
          </p:cNvCxnSpPr>
          <p:nvPr/>
        </p:nvCxnSpPr>
        <p:spPr bwMode="auto">
          <a:xfrm>
            <a:off x="3451790" y="4255871"/>
            <a:ext cx="157794" cy="2592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1524001" y="4515168"/>
            <a:ext cx="4171166" cy="78048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err="1">
                <a:latin typeface="Times New Roman" charset="0"/>
                <a:ea typeface="ＭＳ Ｐゴシック" charset="0"/>
              </a:rPr>
              <a:t>Condor_init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pid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1)</a:t>
            </a:r>
          </a:p>
        </p:txBody>
      </p:sp>
      <p:cxnSp>
        <p:nvCxnSpPr>
          <p:cNvPr id="30" name="Straight Arrow Connector 29"/>
          <p:cNvCxnSpPr>
            <a:stCxn id="23" idx="4"/>
            <a:endCxn id="9" idx="0"/>
          </p:cNvCxnSpPr>
          <p:nvPr/>
        </p:nvCxnSpPr>
        <p:spPr bwMode="auto">
          <a:xfrm>
            <a:off x="3609585" y="5295656"/>
            <a:ext cx="868897" cy="1791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Oval 35"/>
          <p:cNvSpPr/>
          <p:nvPr/>
        </p:nvSpPr>
        <p:spPr bwMode="auto">
          <a:xfrm>
            <a:off x="6171156" y="4522073"/>
            <a:ext cx="4308954" cy="676228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err="1">
                <a:latin typeface="Times New Roman" charset="0"/>
                <a:ea typeface="ＭＳ Ｐゴシック" charset="0"/>
              </a:rPr>
              <a:t>Condor_init</a:t>
            </a:r>
            <a:r>
              <a:rPr lang="en-US" sz="28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 (</a:t>
            </a:r>
            <a:r>
              <a:rPr lang="en-US" dirty="0" err="1">
                <a:latin typeface="Times New Roman" charset="0"/>
                <a:ea typeface="ＭＳ Ｐゴシック" charset="0"/>
              </a:rPr>
              <a:t>pid</a:t>
            </a:r>
            <a:r>
              <a:rPr lang="en-US" dirty="0">
                <a:latin typeface="Times New Roman" charset="0"/>
                <a:ea typeface="ＭＳ Ｐゴシック" charset="0"/>
              </a:rPr>
              <a:t> 1)</a:t>
            </a:r>
            <a:endParaRPr lang="en-US" sz="2800" dirty="0">
              <a:solidFill>
                <a:schemeClr val="tx1"/>
              </a:solidFill>
              <a:latin typeface="Times New Roman" charset="0"/>
              <a:ea typeface="ＭＳ Ｐゴシック" charset="0"/>
            </a:endParaRPr>
          </a:p>
        </p:txBody>
      </p:sp>
      <p:cxnSp>
        <p:nvCxnSpPr>
          <p:cNvPr id="38" name="Straight Arrow Connector 37"/>
          <p:cNvCxnSpPr>
            <a:stCxn id="36" idx="4"/>
            <a:endCxn id="13" idx="0"/>
          </p:cNvCxnSpPr>
          <p:nvPr/>
        </p:nvCxnSpPr>
        <p:spPr bwMode="auto">
          <a:xfrm>
            <a:off x="8325633" y="5198302"/>
            <a:ext cx="866858" cy="2765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5302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Or, “Shared </a:t>
            </a:r>
            <a:r>
              <a:rPr lang="en-US" dirty="0" err="1"/>
              <a:t>subtrees</a:t>
            </a:r>
            <a:r>
              <a:rPr lang="en-US" dirty="0"/>
              <a:t>”</a:t>
            </a:r>
          </a:p>
          <a:p>
            <a:r>
              <a:rPr lang="en-US" dirty="0"/>
              <a:t>Goal:  protect /</a:t>
            </a:r>
            <a:r>
              <a:rPr lang="en-US" dirty="0" err="1"/>
              <a:t>tmp</a:t>
            </a:r>
            <a:r>
              <a:rPr lang="en-US" dirty="0"/>
              <a:t> from shared jobs</a:t>
            </a:r>
          </a:p>
          <a:p>
            <a:r>
              <a:rPr lang="en-US" dirty="0"/>
              <a:t>Requires</a:t>
            </a:r>
          </a:p>
          <a:p>
            <a:pPr lvl="1"/>
            <a:r>
              <a:rPr lang="en-US" dirty="0"/>
              <a:t>Condor 8.0+</a:t>
            </a:r>
          </a:p>
          <a:p>
            <a:pPr lvl="1"/>
            <a:r>
              <a:rPr lang="en-US" dirty="0"/>
              <a:t>RHEL 5</a:t>
            </a:r>
          </a:p>
          <a:p>
            <a:pPr lvl="1"/>
            <a:r>
              <a:rPr lang="en-US" dirty="0"/>
              <a:t>HTCondor must be running as root</a:t>
            </a:r>
          </a:p>
          <a:p>
            <a:pPr lvl="1"/>
            <a:r>
              <a:rPr lang="en-US" dirty="0"/>
              <a:t>MOUNT_UNDER_SCRATCH = /</a:t>
            </a:r>
            <a:r>
              <a:rPr lang="en-US" dirty="0" err="1"/>
              <a:t>tmp</a:t>
            </a:r>
            <a:r>
              <a:rPr lang="en-US" dirty="0"/>
              <a:t>,/</a:t>
            </a:r>
            <a:r>
              <a:rPr lang="en-US" dirty="0" err="1"/>
              <a:t>var</a:t>
            </a:r>
            <a:r>
              <a:rPr lang="en-US" dirty="0"/>
              <a:t>/</a:t>
            </a:r>
            <a:r>
              <a:rPr lang="en-US" dirty="0" err="1"/>
              <a:t>tmp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MOUNT_UNDER_SCRATCH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1FA4CD-F833-436F-B3D1-2B915BC8BEA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3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719</Words>
  <Application>Microsoft Office PowerPoint</Application>
  <PresentationFormat>Widescreen</PresentationFormat>
  <Paragraphs>174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Arial</vt:lpstr>
      <vt:lpstr>Times New Roman</vt:lpstr>
      <vt:lpstr>Helvetica Neue</vt:lpstr>
      <vt:lpstr>Office Theme</vt:lpstr>
      <vt:lpstr>Job Isolation</vt:lpstr>
      <vt:lpstr>Outline</vt:lpstr>
      <vt:lpstr>3 Protections</vt:lpstr>
      <vt:lpstr>The ideal container</vt:lpstr>
      <vt:lpstr>Resources a job can (ab)use</vt:lpstr>
      <vt:lpstr>HTCondor’s containment</vt:lpstr>
      <vt:lpstr>PID namespaces</vt:lpstr>
      <vt:lpstr>PID Namespaces</vt:lpstr>
      <vt:lpstr>MOUNT_UNDER_SCRATCH</vt:lpstr>
      <vt:lpstr>MOUNT_UNDER_SCRATCH</vt:lpstr>
      <vt:lpstr>Control Groups v1 aka “cgroups”</vt:lpstr>
      <vt:lpstr>Control Cgroup setup</vt:lpstr>
      <vt:lpstr>Cgroup controllers</vt:lpstr>
      <vt:lpstr>Enabling cgroups</vt:lpstr>
      <vt:lpstr>Cgroups with HTCondor</vt:lpstr>
      <vt:lpstr>Enter cgroup v2</vt:lpstr>
      <vt:lpstr>New in 10:  STARTD_ENFORCE_DISK_LIMITS</vt:lpstr>
      <vt:lpstr>What backs the file system?</vt:lpstr>
      <vt:lpstr>Questions?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25</cp:revision>
  <dcterms:modified xsi:type="dcterms:W3CDTF">2022-10-13T22:52:59Z</dcterms:modified>
</cp:coreProperties>
</file>