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5" r:id="rId24"/>
    <p:sldId id="316" r:id="rId25"/>
    <p:sldId id="317" r:id="rId26"/>
    <p:sldId id="318" r:id="rId27"/>
    <p:sldId id="292" r:id="rId28"/>
    <p:sldId id="259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2691" autoAdjust="0"/>
  </p:normalViewPr>
  <p:slideViewPr>
    <p:cSldViewPr snapToGrid="0">
      <p:cViewPr varScale="1">
        <p:scale>
          <a:sx n="102" d="100"/>
          <a:sy n="10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AP1 User 1</c:v>
                </c:pt>
                <c:pt idx="1">
                  <c:v>AP1 User 2</c:v>
                </c:pt>
                <c:pt idx="2">
                  <c:v>AP1 User 3</c:v>
                </c:pt>
                <c:pt idx="3">
                  <c:v>AP2 User 1</c:v>
                </c:pt>
                <c:pt idx="4">
                  <c:v>AP2 User 2</c:v>
                </c:pt>
                <c:pt idx="5">
                  <c:v>AP3 User 1</c:v>
                </c:pt>
                <c:pt idx="6">
                  <c:v>AP3 User 2</c:v>
                </c:pt>
                <c:pt idx="7">
                  <c:v>AP3 User 3</c:v>
                </c:pt>
                <c:pt idx="8">
                  <c:v>AP3 User 4</c:v>
                </c:pt>
                <c:pt idx="9">
                  <c:v>AP3 User 5</c:v>
                </c:pt>
                <c:pt idx="10">
                  <c:v>AP3 User 6</c:v>
                </c:pt>
                <c:pt idx="11">
                  <c:v>AP3 User 7</c:v>
                </c:pt>
                <c:pt idx="12">
                  <c:v>AP3 User 8</c:v>
                </c:pt>
                <c:pt idx="13">
                  <c:v>AP3 User 9</c:v>
                </c:pt>
                <c:pt idx="14">
                  <c:v>AP3 User10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D-4362-B3E9-0A148B4D21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Fair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AP1 User 1</c:v>
                </c:pt>
                <c:pt idx="1">
                  <c:v>AP1 User 2</c:v>
                </c:pt>
                <c:pt idx="2">
                  <c:v>AP1 User 3</c:v>
                </c:pt>
                <c:pt idx="3">
                  <c:v>AP2 User 1</c:v>
                </c:pt>
                <c:pt idx="4">
                  <c:v>AP2 User 2</c:v>
                </c:pt>
                <c:pt idx="5">
                  <c:v>AP3 User 1</c:v>
                </c:pt>
                <c:pt idx="6">
                  <c:v>AP3 User 2</c:v>
                </c:pt>
                <c:pt idx="7">
                  <c:v>AP3 User 3</c:v>
                </c:pt>
                <c:pt idx="8">
                  <c:v>AP3 User 4</c:v>
                </c:pt>
                <c:pt idx="9">
                  <c:v>AP3 User 5</c:v>
                </c:pt>
                <c:pt idx="10">
                  <c:v>AP3 User 6</c:v>
                </c:pt>
                <c:pt idx="11">
                  <c:v>AP3 User 7</c:v>
                </c:pt>
                <c:pt idx="12">
                  <c:v>AP3 User 8</c:v>
                </c:pt>
                <c:pt idx="13">
                  <c:v>AP3 User 9</c:v>
                </c:pt>
                <c:pt idx="14">
                  <c:v>AP3 User10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D-4362-B3E9-0A148B4D21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Fair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9CF-B4CD-B50A1D8E5673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EEF-49CF-B4CD-B50A1D8E56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9CF-B4CD-B50A1D8E56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3"/>
                <c:pt idx="0">
                  <c:v>AP 1</c:v>
                </c:pt>
                <c:pt idx="1">
                  <c:v>AP 2</c:v>
                </c:pt>
                <c:pt idx="2">
                  <c:v>AP 3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20</c:v>
                </c:pt>
                <c:pt idx="1">
                  <c:v>15</c:v>
                </c:pt>
                <c:pt idx="2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D-4362-B3E9-0A148B4D21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3"/>
                <c:pt idx="0">
                  <c:v>AP 1</c:v>
                </c:pt>
                <c:pt idx="1">
                  <c:v>AP 2</c:v>
                </c:pt>
                <c:pt idx="2">
                  <c:v>AP 3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095D-4362-B3E9-0A148B4D218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Thu </a:t>
            </a:r>
            <a:r>
              <a:rPr lang="en-US"/>
              <a:t>20 minutes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Scheduling at the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Access Point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DF27-1DD7-A1BF-DB1C-A1802CAF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"A Condor Pool"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805CF-7DEE-AEF7-F414-2C148125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071" y="1500764"/>
            <a:ext cx="3518829" cy="143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1A139-39C3-9308-00A5-67729AC06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62"/>
          <a:stretch/>
        </p:blipFill>
        <p:spPr>
          <a:xfrm>
            <a:off x="8294985" y="3752239"/>
            <a:ext cx="3535944" cy="1281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EA26A-ABC2-182F-4E60-5A4F864ED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55"/>
          <a:stretch/>
        </p:blipFill>
        <p:spPr>
          <a:xfrm>
            <a:off x="4854253" y="3833017"/>
            <a:ext cx="3272818" cy="1433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D57B3-3826-5A5E-2DB9-03742C676E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30"/>
          <a:stretch/>
        </p:blipFill>
        <p:spPr>
          <a:xfrm>
            <a:off x="3610444" y="1771577"/>
            <a:ext cx="4365938" cy="1828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D44C8-F931-0F77-5814-4FDEFA136B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530"/>
          <a:stretch/>
        </p:blipFill>
        <p:spPr>
          <a:xfrm>
            <a:off x="838200" y="3600453"/>
            <a:ext cx="3535944" cy="14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Pool =?= CM + EP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69554" y="4668399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 rot="932376">
            <a:off x="5159058" y="327944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Reports 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544037" y="2941162"/>
            <a:ext cx="1916358" cy="1727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C1E555-0746-85E1-0A01-46FED45119DA}"/>
              </a:ext>
            </a:extLst>
          </p:cNvPr>
          <p:cNvSpPr txBox="1"/>
          <p:nvPr/>
        </p:nvSpPr>
        <p:spPr>
          <a:xfrm>
            <a:off x="4336473" y="484066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part is a "</a:t>
            </a:r>
            <a:r>
              <a:rPr lang="en-US" sz="3600" dirty="0" err="1"/>
              <a:t>HTCondor</a:t>
            </a:r>
            <a:r>
              <a:rPr lang="en-US" sz="3600" dirty="0"/>
              <a:t> Pool"</a:t>
            </a:r>
          </a:p>
        </p:txBody>
      </p:sp>
    </p:spTree>
    <p:extLst>
      <p:ext uri="{BB962C8B-B14F-4D97-AF65-F5344CB8AC3E}">
        <p14:creationId xmlns:p14="http://schemas.microsoft.com/office/powerpoint/2010/main" val="4196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nature of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69554" y="4668399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 rot="932376">
            <a:off x="5159058" y="327944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Reports 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544037" y="2941162"/>
            <a:ext cx="1916358" cy="1727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4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A79F-7EF2-00C7-CC96-2B2B42A1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8B9C-7464-6941-20F8-CF56A732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(necessarily) because of performance</a:t>
            </a:r>
          </a:p>
          <a:p>
            <a:r>
              <a:rPr lang="en-US" dirty="0"/>
              <a:t>NOT (necessarily) because of throughput</a:t>
            </a:r>
          </a:p>
          <a:p>
            <a:endParaRPr lang="en-US" dirty="0"/>
          </a:p>
          <a:p>
            <a:r>
              <a:rPr lang="en-US" dirty="0"/>
              <a:t>But because human organizations are distributed</a:t>
            </a:r>
          </a:p>
          <a:p>
            <a:pPr lvl="1"/>
            <a:r>
              <a:rPr lang="en-US" dirty="0"/>
              <a:t>(like this meeting)</a:t>
            </a:r>
          </a:p>
          <a:p>
            <a:pPr lvl="1"/>
            <a:endParaRPr lang="en-US" dirty="0"/>
          </a:p>
          <a:p>
            <a:r>
              <a:rPr lang="en-US" dirty="0"/>
              <a:t>WAN distributed, not just LAN distributed</a:t>
            </a:r>
          </a:p>
          <a:p>
            <a:pPr lvl="1"/>
            <a:endParaRPr lang="en-US" dirty="0"/>
          </a:p>
          <a:p>
            <a:r>
              <a:rPr lang="en-US" dirty="0"/>
              <a:t>To succeed, we need to mirror our human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07357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7" y="402832"/>
            <a:ext cx="10515600" cy="1325563"/>
          </a:xfrm>
        </p:spPr>
        <p:txBody>
          <a:bodyPr/>
          <a:lstStyle/>
          <a:p>
            <a:r>
              <a:rPr lang="en-US" dirty="0"/>
              <a:t>Triune Identities of a </a:t>
            </a:r>
            <a:r>
              <a:rPr lang="en-US" dirty="0" err="1"/>
              <a:t>HTCondor</a:t>
            </a:r>
            <a:r>
              <a:rPr lang="en-US" dirty="0"/>
              <a:t> Job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>
            <a:off x="3831128" y="3717434"/>
            <a:ext cx="34463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Submitter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AC5B14-2ABE-5B7F-E55B-4F13FFEED4D5}"/>
              </a:ext>
            </a:extLst>
          </p:cNvPr>
          <p:cNvSpPr txBox="1">
            <a:spLocks/>
          </p:cNvSpPr>
          <p:nvPr/>
        </p:nvSpPr>
        <p:spPr>
          <a:xfrm>
            <a:off x="800097" y="380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Triune Identifiers of a </a:t>
            </a:r>
            <a:r>
              <a:rPr lang="en-US" dirty="0" err="1"/>
              <a:t>HTCondor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14328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E41552-E915-CD2C-4026-66A7DBD1ED5C}"/>
              </a:ext>
            </a:extLst>
          </p:cNvPr>
          <p:cNvSpPr txBox="1"/>
          <p:nvPr/>
        </p:nvSpPr>
        <p:spPr>
          <a:xfrm>
            <a:off x="2318631" y="3749868"/>
            <a:ext cx="3860286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Owner: Authenticated id</a:t>
            </a:r>
          </a:p>
          <a:p>
            <a:r>
              <a:rPr lang="en-US" sz="3600" dirty="0">
                <a:solidFill>
                  <a:schemeClr val="tx1"/>
                </a:solidFill>
              </a:rPr>
              <a:t>who can submit or modify job in queue (in </a:t>
            </a:r>
            <a:r>
              <a:rPr lang="en-US" sz="3600" dirty="0" err="1">
                <a:solidFill>
                  <a:schemeClr val="tx1"/>
                </a:solidFill>
              </a:rPr>
              <a:t>schedd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>
            <a:off x="8487618" y="4804397"/>
            <a:ext cx="34463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Submitter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AC5B14-2ABE-5B7F-E55B-4F13FFEED4D5}"/>
              </a:ext>
            </a:extLst>
          </p:cNvPr>
          <p:cNvSpPr txBox="1">
            <a:spLocks/>
          </p:cNvSpPr>
          <p:nvPr/>
        </p:nvSpPr>
        <p:spPr>
          <a:xfrm>
            <a:off x="671659" y="292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Owner of a </a:t>
            </a:r>
            <a:r>
              <a:rPr lang="en-US" dirty="0" err="1"/>
              <a:t>HTCondor</a:t>
            </a:r>
            <a:r>
              <a:rPr lang="en-US" dirty="0"/>
              <a:t> Job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33B39-F5FD-1D69-AE68-D57A82BB603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1286667" y="5391347"/>
            <a:ext cx="7200951" cy="6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2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E41552-E915-CD2C-4026-66A7DBD1ED5C}"/>
              </a:ext>
            </a:extLst>
          </p:cNvPr>
          <p:cNvSpPr txBox="1"/>
          <p:nvPr/>
        </p:nvSpPr>
        <p:spPr>
          <a:xfrm>
            <a:off x="2180860" y="4125559"/>
            <a:ext cx="479188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Submitter: Account</a:t>
            </a:r>
          </a:p>
          <a:p>
            <a:r>
              <a:rPr lang="en-US" sz="3600" dirty="0">
                <a:solidFill>
                  <a:schemeClr val="tx1"/>
                </a:solidFill>
              </a:rPr>
              <a:t>who is charged for usage (in negotiator / accountant)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>
            <a:off x="8487618" y="4804397"/>
            <a:ext cx="34463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Submitter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AC5B14-2ABE-5B7F-E55B-4F13FFEED4D5}"/>
              </a:ext>
            </a:extLst>
          </p:cNvPr>
          <p:cNvSpPr txBox="1">
            <a:spLocks/>
          </p:cNvSpPr>
          <p:nvPr/>
        </p:nvSpPr>
        <p:spPr>
          <a:xfrm>
            <a:off x="671659" y="292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Submitter of a </a:t>
            </a:r>
            <a:r>
              <a:rPr lang="en-US" dirty="0" err="1"/>
              <a:t>HTCondor</a:t>
            </a:r>
            <a:r>
              <a:rPr lang="en-US" dirty="0"/>
              <a:t> Job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33B39-F5FD-1D69-AE68-D57A82BB603E}"/>
              </a:ext>
            </a:extLst>
          </p:cNvPr>
          <p:cNvCxnSpPr>
            <a:cxnSpLocks/>
          </p:cNvCxnSpPr>
          <p:nvPr/>
        </p:nvCxnSpPr>
        <p:spPr>
          <a:xfrm flipH="1" flipV="1">
            <a:off x="3403076" y="2962123"/>
            <a:ext cx="5084542" cy="2454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E41552-E915-CD2C-4026-66A7DBD1ED5C}"/>
              </a:ext>
            </a:extLst>
          </p:cNvPr>
          <p:cNvSpPr txBox="1"/>
          <p:nvPr/>
        </p:nvSpPr>
        <p:spPr>
          <a:xfrm>
            <a:off x="2124299" y="4221636"/>
            <a:ext cx="479188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User:  Unix </a:t>
            </a:r>
            <a:r>
              <a:rPr lang="en-US" sz="3600" dirty="0" err="1">
                <a:solidFill>
                  <a:schemeClr val="tx1"/>
                </a:solidFill>
              </a:rPr>
              <a:t>uid</a:t>
            </a:r>
            <a:r>
              <a:rPr lang="en-US" sz="3600" dirty="0">
                <a:solidFill>
                  <a:schemeClr val="tx1"/>
                </a:solidFill>
              </a:rPr>
              <a:t> the</a:t>
            </a:r>
          </a:p>
          <a:p>
            <a:r>
              <a:rPr lang="en-US" sz="3600" dirty="0">
                <a:solidFill>
                  <a:schemeClr val="tx1"/>
                </a:solidFill>
              </a:rPr>
              <a:t>Shadow runs as.</a:t>
            </a:r>
          </a:p>
          <a:p>
            <a:r>
              <a:rPr lang="en-US" sz="3600" dirty="0">
                <a:solidFill>
                  <a:schemeClr val="tx1"/>
                </a:solidFill>
              </a:rPr>
              <a:t>Used for file access on the AP.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>
            <a:off x="8487618" y="4804397"/>
            <a:ext cx="34463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Owner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Submitter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AC5B14-2ABE-5B7F-E55B-4F13FFEED4D5}"/>
              </a:ext>
            </a:extLst>
          </p:cNvPr>
          <p:cNvSpPr txBox="1">
            <a:spLocks/>
          </p:cNvSpPr>
          <p:nvPr/>
        </p:nvSpPr>
        <p:spPr>
          <a:xfrm>
            <a:off x="671659" y="292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User of a </a:t>
            </a:r>
            <a:r>
              <a:rPr lang="en-US" dirty="0" err="1"/>
              <a:t>HTCondor</a:t>
            </a:r>
            <a:r>
              <a:rPr lang="en-US" dirty="0"/>
              <a:t> Job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33B39-F5FD-1D69-AE68-D57A82BB603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1286667" y="5391347"/>
            <a:ext cx="7200951" cy="2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3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E41552-E915-CD2C-4026-66A7DBD1ED5C}"/>
              </a:ext>
            </a:extLst>
          </p:cNvPr>
          <p:cNvSpPr txBox="1"/>
          <p:nvPr/>
        </p:nvSpPr>
        <p:spPr>
          <a:xfrm>
            <a:off x="2124299" y="4221636"/>
            <a:ext cx="4791887" cy="230832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Slot User:  Unix </a:t>
            </a:r>
            <a:r>
              <a:rPr lang="en-US" sz="3600" dirty="0" err="1">
                <a:solidFill>
                  <a:schemeClr val="tx1"/>
                </a:solidFill>
              </a:rPr>
              <a:t>uid</a:t>
            </a:r>
            <a:r>
              <a:rPr lang="en-US" sz="3600" dirty="0">
                <a:solidFill>
                  <a:schemeClr val="tx1"/>
                </a:solidFill>
              </a:rPr>
              <a:t> the job runs as under starter. If file xfer off, does not matter.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>
            <a:off x="8487618" y="4804397"/>
            <a:ext cx="344636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Slot 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3AC5B14-2ABE-5B7F-E55B-4F13FFEED4D5}"/>
              </a:ext>
            </a:extLst>
          </p:cNvPr>
          <p:cNvSpPr txBox="1">
            <a:spLocks/>
          </p:cNvSpPr>
          <p:nvPr/>
        </p:nvSpPr>
        <p:spPr>
          <a:xfrm>
            <a:off x="671659" y="299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Identifier we shall not speak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33B39-F5FD-1D69-AE68-D57A82BB603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556073" y="2678512"/>
            <a:ext cx="550220" cy="207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4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Distributed nature of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9FEB899-0B43-2466-88FD-1751B708E627}"/>
              </a:ext>
            </a:extLst>
          </p:cNvPr>
          <p:cNvSpPr/>
          <p:nvPr/>
        </p:nvSpPr>
        <p:spPr>
          <a:xfrm>
            <a:off x="4131613" y="4984805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2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67F65-D367-EB30-1D08-78B883BA942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98423" y="2985448"/>
            <a:ext cx="2107673" cy="199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D173DAA-64CD-3D92-8AB6-653F7513D22C}"/>
              </a:ext>
            </a:extLst>
          </p:cNvPr>
          <p:cNvSpPr/>
          <p:nvPr/>
        </p:nvSpPr>
        <p:spPr>
          <a:xfrm>
            <a:off x="8856802" y="506500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3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F3E5B-4D37-F0D8-3B99-C21A1952735C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460395" y="2941162"/>
            <a:ext cx="6870890" cy="212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7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/>
              <a:t>Outline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Brief review of basic </a:t>
            </a:r>
            <a:r>
              <a:rPr lang="en-US" dirty="0" err="1"/>
              <a:t>HTCondor</a:t>
            </a:r>
            <a:r>
              <a:rPr lang="en-US" dirty="0"/>
              <a:t> architecture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All the ways to join or federate pools, and why so many?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Identities in a distributed environment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 new way with distributed identity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4AF93-83D2-B749-9F24-87169F5B73C9}"/>
              </a:ext>
            </a:extLst>
          </p:cNvPr>
          <p:cNvSpPr/>
          <p:nvPr/>
        </p:nvSpPr>
        <p:spPr>
          <a:xfrm>
            <a:off x="8594582" y="4832641"/>
            <a:ext cx="1473403" cy="19870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37E69-E558-B02C-C30F-4AB8A2B632EC}"/>
              </a:ext>
            </a:extLst>
          </p:cNvPr>
          <p:cNvSpPr/>
          <p:nvPr/>
        </p:nvSpPr>
        <p:spPr>
          <a:xfrm>
            <a:off x="3827747" y="4826751"/>
            <a:ext cx="1473403" cy="1987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What if AP1,2,3 are distributed (</a:t>
            </a:r>
            <a:r>
              <a:rPr lang="en-US" dirty="0" err="1"/>
              <a:t>wrt</a:t>
            </a:r>
            <a:r>
              <a:rPr lang="en-US" dirty="0"/>
              <a:t> each)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9FEB899-0B43-2466-88FD-1751B708E627}"/>
              </a:ext>
            </a:extLst>
          </p:cNvPr>
          <p:cNvSpPr/>
          <p:nvPr/>
        </p:nvSpPr>
        <p:spPr>
          <a:xfrm>
            <a:off x="4131613" y="4984805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2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67F65-D367-EB30-1D08-78B883BA942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98423" y="2985448"/>
            <a:ext cx="2107673" cy="199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D173DAA-64CD-3D92-8AB6-653F7513D22C}"/>
              </a:ext>
            </a:extLst>
          </p:cNvPr>
          <p:cNvSpPr/>
          <p:nvPr/>
        </p:nvSpPr>
        <p:spPr>
          <a:xfrm>
            <a:off x="8856802" y="506500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3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F3E5B-4D37-F0D8-3B99-C21A1952735C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460395" y="2941162"/>
            <a:ext cx="6870890" cy="212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8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4AF93-83D2-B749-9F24-87169F5B73C9}"/>
              </a:ext>
            </a:extLst>
          </p:cNvPr>
          <p:cNvSpPr/>
          <p:nvPr/>
        </p:nvSpPr>
        <p:spPr>
          <a:xfrm>
            <a:off x="8594582" y="4832641"/>
            <a:ext cx="1473403" cy="19870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37E69-E558-B02C-C30F-4AB8A2B632EC}"/>
              </a:ext>
            </a:extLst>
          </p:cNvPr>
          <p:cNvSpPr/>
          <p:nvPr/>
        </p:nvSpPr>
        <p:spPr>
          <a:xfrm>
            <a:off x="3827747" y="4826751"/>
            <a:ext cx="1473403" cy="1987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What if AP1,2,3 are distributed (</a:t>
            </a:r>
            <a:r>
              <a:rPr lang="en-US" dirty="0" err="1"/>
              <a:t>wrt</a:t>
            </a:r>
            <a:r>
              <a:rPr lang="en-US" dirty="0"/>
              <a:t> each)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9FEB899-0B43-2466-88FD-1751B708E627}"/>
              </a:ext>
            </a:extLst>
          </p:cNvPr>
          <p:cNvSpPr/>
          <p:nvPr/>
        </p:nvSpPr>
        <p:spPr>
          <a:xfrm>
            <a:off x="4131613" y="4984805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2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67F65-D367-EB30-1D08-78B883BA942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98423" y="2985448"/>
            <a:ext cx="2107673" cy="199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D173DAA-64CD-3D92-8AB6-653F7513D22C}"/>
              </a:ext>
            </a:extLst>
          </p:cNvPr>
          <p:cNvSpPr/>
          <p:nvPr/>
        </p:nvSpPr>
        <p:spPr>
          <a:xfrm>
            <a:off x="8856802" y="506500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3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F3E5B-4D37-F0D8-3B99-C21A1952735C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460395" y="2941162"/>
            <a:ext cx="6870890" cy="212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30DB57E-1622-CA49-118D-E6298A899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59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13956116-840E-73F3-F173-53844AB96A02}"/>
              </a:ext>
            </a:extLst>
          </p:cNvPr>
          <p:cNvSpPr/>
          <p:nvPr/>
        </p:nvSpPr>
        <p:spPr>
          <a:xfrm>
            <a:off x="1453972" y="5395652"/>
            <a:ext cx="1881738" cy="1012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100 Jobs</a:t>
            </a:r>
          </a:p>
          <a:p>
            <a:r>
              <a:rPr lang="en-US" dirty="0"/>
              <a:t>Owner 2: 200 Jobs</a:t>
            </a:r>
          </a:p>
          <a:p>
            <a:r>
              <a:rPr lang="en-US" dirty="0"/>
              <a:t>Owner 3: 300 Jobs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75B8D-A091-50B0-8C2A-E5507ED6A710}"/>
              </a:ext>
            </a:extLst>
          </p:cNvPr>
          <p:cNvSpPr/>
          <p:nvPr/>
        </p:nvSpPr>
        <p:spPr>
          <a:xfrm>
            <a:off x="5342798" y="6123088"/>
            <a:ext cx="2368605" cy="7358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   4 Jobs</a:t>
            </a:r>
          </a:p>
          <a:p>
            <a:r>
              <a:rPr lang="en-US" dirty="0"/>
              <a:t>Owner 2: 200 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CCCDF-5176-41DC-8E27-AFB794BC399D}"/>
              </a:ext>
            </a:extLst>
          </p:cNvPr>
          <p:cNvSpPr/>
          <p:nvPr/>
        </p:nvSpPr>
        <p:spPr>
          <a:xfrm>
            <a:off x="10201648" y="4808244"/>
            <a:ext cx="1913046" cy="2308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   15 Jobs</a:t>
            </a:r>
          </a:p>
          <a:p>
            <a:r>
              <a:rPr lang="en-US" dirty="0"/>
              <a:t>Owner 2:  100 Jobs</a:t>
            </a:r>
          </a:p>
          <a:p>
            <a:r>
              <a:rPr lang="en-US" dirty="0"/>
              <a:t>Owner 3:      5 Jobs</a:t>
            </a:r>
          </a:p>
          <a:p>
            <a:r>
              <a:rPr lang="en-US" dirty="0"/>
              <a:t>Owner 4:    10 Jobs</a:t>
            </a:r>
          </a:p>
          <a:p>
            <a:r>
              <a:rPr lang="en-US" dirty="0"/>
              <a:t>Owner 5:      4 Jobs</a:t>
            </a:r>
          </a:p>
          <a:p>
            <a:r>
              <a:rPr lang="en-US" dirty="0"/>
              <a:t>Owner 6:  200 Jobs</a:t>
            </a:r>
          </a:p>
          <a:p>
            <a:r>
              <a:rPr lang="en-US" dirty="0"/>
              <a:t>Owner 7:     18 Jobs</a:t>
            </a:r>
          </a:p>
          <a:p>
            <a:r>
              <a:rPr lang="en-US" dirty="0"/>
              <a:t>Owner 8: 1,000 Jobs</a:t>
            </a:r>
          </a:p>
          <a:p>
            <a:r>
              <a:rPr lang="en-US" dirty="0"/>
              <a:t>Owner 9:     76 Jobs</a:t>
            </a:r>
          </a:p>
          <a:p>
            <a:r>
              <a:rPr lang="en-US" dirty="0"/>
              <a:t>Owner 10:     5 Jobs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4AF93-83D2-B749-9F24-87169F5B73C9}"/>
              </a:ext>
            </a:extLst>
          </p:cNvPr>
          <p:cNvSpPr/>
          <p:nvPr/>
        </p:nvSpPr>
        <p:spPr>
          <a:xfrm>
            <a:off x="8594582" y="4832641"/>
            <a:ext cx="1473403" cy="19870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37E69-E558-B02C-C30F-4AB8A2B632EC}"/>
              </a:ext>
            </a:extLst>
          </p:cNvPr>
          <p:cNvSpPr/>
          <p:nvPr/>
        </p:nvSpPr>
        <p:spPr>
          <a:xfrm>
            <a:off x="3827747" y="4826751"/>
            <a:ext cx="1473403" cy="1987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9FEB899-0B43-2466-88FD-1751B708E627}"/>
              </a:ext>
            </a:extLst>
          </p:cNvPr>
          <p:cNvSpPr/>
          <p:nvPr/>
        </p:nvSpPr>
        <p:spPr>
          <a:xfrm>
            <a:off x="4131613" y="4984805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2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67F65-D367-EB30-1D08-78B883BA942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98423" y="2985448"/>
            <a:ext cx="2107673" cy="199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D173DAA-64CD-3D92-8AB6-653F7513D22C}"/>
              </a:ext>
            </a:extLst>
          </p:cNvPr>
          <p:cNvSpPr/>
          <p:nvPr/>
        </p:nvSpPr>
        <p:spPr>
          <a:xfrm>
            <a:off x="8856802" y="506500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3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F3E5B-4D37-F0D8-3B99-C21A1952735C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460395" y="2941162"/>
            <a:ext cx="6870890" cy="212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30DB57E-1622-CA49-118D-E6298A899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287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13956116-840E-73F3-F173-53844AB96A02}"/>
              </a:ext>
            </a:extLst>
          </p:cNvPr>
          <p:cNvSpPr/>
          <p:nvPr/>
        </p:nvSpPr>
        <p:spPr>
          <a:xfrm>
            <a:off x="1453972" y="5395652"/>
            <a:ext cx="1881738" cy="10128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100 Jobs</a:t>
            </a:r>
          </a:p>
          <a:p>
            <a:r>
              <a:rPr lang="en-US" dirty="0"/>
              <a:t>Owner 2: 200 Jobs</a:t>
            </a:r>
          </a:p>
          <a:p>
            <a:r>
              <a:rPr lang="en-US" dirty="0"/>
              <a:t>Owner 3: 300 Jobs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675B8D-A091-50B0-8C2A-E5507ED6A710}"/>
              </a:ext>
            </a:extLst>
          </p:cNvPr>
          <p:cNvSpPr/>
          <p:nvPr/>
        </p:nvSpPr>
        <p:spPr>
          <a:xfrm>
            <a:off x="5342798" y="6123088"/>
            <a:ext cx="2368605" cy="7358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   4 Jobs</a:t>
            </a:r>
          </a:p>
          <a:p>
            <a:r>
              <a:rPr lang="en-US" dirty="0"/>
              <a:t>Owner 2: 200 Jobs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CCCDF-5176-41DC-8E27-AFB794BC399D}"/>
              </a:ext>
            </a:extLst>
          </p:cNvPr>
          <p:cNvSpPr/>
          <p:nvPr/>
        </p:nvSpPr>
        <p:spPr>
          <a:xfrm>
            <a:off x="10201648" y="4808244"/>
            <a:ext cx="1913046" cy="230837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Owner 1:    15 Jobs</a:t>
            </a:r>
          </a:p>
          <a:p>
            <a:r>
              <a:rPr lang="en-US" dirty="0"/>
              <a:t>Owner 2:  100 Jobs</a:t>
            </a:r>
          </a:p>
          <a:p>
            <a:r>
              <a:rPr lang="en-US" dirty="0"/>
              <a:t>Owner 3:      5 Jobs</a:t>
            </a:r>
          </a:p>
          <a:p>
            <a:r>
              <a:rPr lang="en-US" dirty="0"/>
              <a:t>Owner 4:    10 Jobs</a:t>
            </a:r>
          </a:p>
          <a:p>
            <a:r>
              <a:rPr lang="en-US" dirty="0"/>
              <a:t>Owner 5:      4 Jobs</a:t>
            </a:r>
          </a:p>
          <a:p>
            <a:r>
              <a:rPr lang="en-US" dirty="0"/>
              <a:t>Owner 6:  200 Jobs</a:t>
            </a:r>
          </a:p>
          <a:p>
            <a:r>
              <a:rPr lang="en-US" dirty="0"/>
              <a:t>Owner 7:     18 Jobs</a:t>
            </a:r>
          </a:p>
          <a:p>
            <a:r>
              <a:rPr lang="en-US" dirty="0"/>
              <a:t>Owner 8: 1,000 Jobs</a:t>
            </a:r>
          </a:p>
          <a:p>
            <a:r>
              <a:rPr lang="en-US" dirty="0"/>
              <a:t>Owner 9:     76 Jobs</a:t>
            </a:r>
          </a:p>
          <a:p>
            <a:r>
              <a:rPr lang="en-US" dirty="0"/>
              <a:t>Owner 10:     5 Jobs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2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4AF93-83D2-B749-9F24-87169F5B73C9}"/>
              </a:ext>
            </a:extLst>
          </p:cNvPr>
          <p:cNvSpPr/>
          <p:nvPr/>
        </p:nvSpPr>
        <p:spPr>
          <a:xfrm>
            <a:off x="8594582" y="4832641"/>
            <a:ext cx="1473403" cy="19870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37E69-E558-B02C-C30F-4AB8A2B632EC}"/>
              </a:ext>
            </a:extLst>
          </p:cNvPr>
          <p:cNvSpPr/>
          <p:nvPr/>
        </p:nvSpPr>
        <p:spPr>
          <a:xfrm>
            <a:off x="3827747" y="4826751"/>
            <a:ext cx="1473403" cy="1987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Where we are going… (with per AP knob)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E9FEB899-0B43-2466-88FD-1751B708E627}"/>
              </a:ext>
            </a:extLst>
          </p:cNvPr>
          <p:cNvSpPr/>
          <p:nvPr/>
        </p:nvSpPr>
        <p:spPr>
          <a:xfrm>
            <a:off x="4131613" y="4984805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2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67F65-D367-EB30-1D08-78B883BA942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98423" y="2985448"/>
            <a:ext cx="2107673" cy="1999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D173DAA-64CD-3D92-8AB6-653F7513D22C}"/>
              </a:ext>
            </a:extLst>
          </p:cNvPr>
          <p:cNvSpPr/>
          <p:nvPr/>
        </p:nvSpPr>
        <p:spPr>
          <a:xfrm>
            <a:off x="8856802" y="506500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3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CF3E5B-4D37-F0D8-3B99-C21A1952735C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460395" y="2941162"/>
            <a:ext cx="6870890" cy="212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D111D-5BD4-E64C-43F7-67A03B334E92}"/>
              </a:ext>
            </a:extLst>
          </p:cNvPr>
          <p:cNvSpPr/>
          <p:nvPr/>
        </p:nvSpPr>
        <p:spPr>
          <a:xfrm>
            <a:off x="847725" y="3333750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Anon summary of all demand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0FFD5-F96E-AA9A-93F9-C7849C72C317}"/>
              </a:ext>
            </a:extLst>
          </p:cNvPr>
          <p:cNvSpPr/>
          <p:nvPr/>
        </p:nvSpPr>
        <p:spPr>
          <a:xfrm>
            <a:off x="3866912" y="1734684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Computes per-AP demand</a:t>
            </a:r>
          </a:p>
          <a:p>
            <a:pPr algn="ctr"/>
            <a:r>
              <a:rPr lang="en-US" dirty="0"/>
              <a:t>(can mix and match)</a:t>
            </a:r>
          </a:p>
        </p:txBody>
      </p:sp>
    </p:spTree>
    <p:extLst>
      <p:ext uri="{BB962C8B-B14F-4D97-AF65-F5344CB8AC3E}">
        <p14:creationId xmlns:p14="http://schemas.microsoft.com/office/powerpoint/2010/main" val="81869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Where we are going… (with per AP knob)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D111D-5BD4-E64C-43F7-67A03B334E92}"/>
              </a:ext>
            </a:extLst>
          </p:cNvPr>
          <p:cNvSpPr/>
          <p:nvPr/>
        </p:nvSpPr>
        <p:spPr>
          <a:xfrm>
            <a:off x="847725" y="3333750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Sends Anon summary of all demand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0FFD5-F96E-AA9A-93F9-C7849C72C317}"/>
              </a:ext>
            </a:extLst>
          </p:cNvPr>
          <p:cNvSpPr/>
          <p:nvPr/>
        </p:nvSpPr>
        <p:spPr>
          <a:xfrm>
            <a:off x="3866912" y="1734684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Computes per-AP demand</a:t>
            </a:r>
          </a:p>
          <a:p>
            <a:pPr algn="ctr"/>
            <a:r>
              <a:rPr lang="en-US" dirty="0"/>
              <a:t>(can mix and match)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9DDA58-CD9B-D393-5529-F281894EEBAC}"/>
              </a:ext>
            </a:extLst>
          </p:cNvPr>
          <p:cNvSpPr/>
          <p:nvPr/>
        </p:nvSpPr>
        <p:spPr>
          <a:xfrm>
            <a:off x="1645760" y="5584838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AP Itself</a:t>
            </a:r>
          </a:p>
          <a:p>
            <a:pPr algn="ctr"/>
            <a:r>
              <a:rPr lang="en-US" dirty="0"/>
              <a:t>Schedules jobs to matches</a:t>
            </a:r>
          </a:p>
          <a:p>
            <a:pPr algn="ctr"/>
            <a:r>
              <a:rPr lang="en-US" dirty="0"/>
              <a:t>Given to AP by central matchmaker</a:t>
            </a:r>
          </a:p>
        </p:txBody>
      </p:sp>
    </p:spTree>
    <p:extLst>
      <p:ext uri="{BB962C8B-B14F-4D97-AF65-F5344CB8AC3E}">
        <p14:creationId xmlns:p14="http://schemas.microsoft.com/office/powerpoint/2010/main" val="321969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Who claims the EP?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0FFD5-F96E-AA9A-93F9-C7849C72C317}"/>
              </a:ext>
            </a:extLst>
          </p:cNvPr>
          <p:cNvSpPr/>
          <p:nvPr/>
        </p:nvSpPr>
        <p:spPr>
          <a:xfrm>
            <a:off x="3866912" y="1734684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Computes per-AP demand</a:t>
            </a:r>
          </a:p>
          <a:p>
            <a:pPr algn="ctr"/>
            <a:r>
              <a:rPr lang="en-US" dirty="0"/>
              <a:t>(can mix and match)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9DDA58-CD9B-D393-5529-F281894EEBAC}"/>
              </a:ext>
            </a:extLst>
          </p:cNvPr>
          <p:cNvSpPr/>
          <p:nvPr/>
        </p:nvSpPr>
        <p:spPr>
          <a:xfrm>
            <a:off x="1645760" y="5584838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AP claims the slot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1BD4F-41C9-B5BE-F7FA-2E174D6DD242}"/>
              </a:ext>
            </a:extLst>
          </p:cNvPr>
          <p:cNvCxnSpPr>
            <a:cxnSpLocks/>
          </p:cNvCxnSpPr>
          <p:nvPr/>
        </p:nvCxnSpPr>
        <p:spPr>
          <a:xfrm flipV="1">
            <a:off x="4100777" y="4571003"/>
            <a:ext cx="5534202" cy="178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6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27FEF-7F5A-51C2-C259-0387BCAD593B}"/>
              </a:ext>
            </a:extLst>
          </p:cNvPr>
          <p:cNvSpPr/>
          <p:nvPr/>
        </p:nvSpPr>
        <p:spPr>
          <a:xfrm>
            <a:off x="-55909" y="4835031"/>
            <a:ext cx="1473403" cy="1987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CF8B-F562-7423-DF1A-20EFB5758A27}"/>
              </a:ext>
            </a:extLst>
          </p:cNvPr>
          <p:cNvSpPr/>
          <p:nvPr/>
        </p:nvSpPr>
        <p:spPr>
          <a:xfrm>
            <a:off x="1121322" y="1566852"/>
            <a:ext cx="10993372" cy="300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3" y="190227"/>
            <a:ext cx="10515600" cy="1325563"/>
          </a:xfrm>
        </p:spPr>
        <p:txBody>
          <a:bodyPr/>
          <a:lstStyle/>
          <a:p>
            <a:r>
              <a:rPr lang="en-US" dirty="0"/>
              <a:t>Answer: BOTH!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172357" y="5064324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 1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646840" y="2941162"/>
            <a:ext cx="1813555" cy="2123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330FFD5-F96E-AA9A-93F9-C7849C72C317}"/>
              </a:ext>
            </a:extLst>
          </p:cNvPr>
          <p:cNvSpPr/>
          <p:nvPr/>
        </p:nvSpPr>
        <p:spPr>
          <a:xfrm>
            <a:off x="3866912" y="1734684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Computes per-AP demand</a:t>
            </a:r>
          </a:p>
          <a:p>
            <a:pPr algn="ctr"/>
            <a:r>
              <a:rPr lang="en-US" dirty="0"/>
              <a:t>(can mix and match)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9DDA58-CD9B-D393-5529-F281894EEBAC}"/>
              </a:ext>
            </a:extLst>
          </p:cNvPr>
          <p:cNvSpPr/>
          <p:nvPr/>
        </p:nvSpPr>
        <p:spPr>
          <a:xfrm>
            <a:off x="1645760" y="5584838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AP claims the slot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1BD4F-41C9-B5BE-F7FA-2E174D6DD242}"/>
              </a:ext>
            </a:extLst>
          </p:cNvPr>
          <p:cNvCxnSpPr>
            <a:cxnSpLocks/>
          </p:cNvCxnSpPr>
          <p:nvPr/>
        </p:nvCxnSpPr>
        <p:spPr>
          <a:xfrm flipV="1">
            <a:off x="4100777" y="4571003"/>
            <a:ext cx="5534202" cy="178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9D4FC-6940-81E4-4177-649FC1AAE49D}"/>
              </a:ext>
            </a:extLst>
          </p:cNvPr>
          <p:cNvSpPr/>
          <p:nvPr/>
        </p:nvSpPr>
        <p:spPr>
          <a:xfrm>
            <a:off x="8119792" y="5209934"/>
            <a:ext cx="2449619" cy="1237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EP is claimed by</a:t>
            </a:r>
            <a:br>
              <a:rPr lang="en-US" dirty="0"/>
            </a:br>
            <a:r>
              <a:rPr lang="en-US" dirty="0"/>
              <a:t>1) the Access Point (as AP)</a:t>
            </a:r>
          </a:p>
          <a:p>
            <a:r>
              <a:rPr lang="en-US" dirty="0"/>
              <a:t>2) On behalf of the job</a:t>
            </a:r>
          </a:p>
        </p:txBody>
      </p:sp>
    </p:spTree>
    <p:extLst>
      <p:ext uri="{BB962C8B-B14F-4D97-AF65-F5344CB8AC3E}">
        <p14:creationId xmlns:p14="http://schemas.microsoft.com/office/powerpoint/2010/main" val="216948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D555-F2BC-813A-10B3-7107AAE2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98D60-757F-5371-862C-99C5AF39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nature of </a:t>
            </a:r>
            <a:r>
              <a:rPr lang="en-US" dirty="0" err="1"/>
              <a:t>HTCondor</a:t>
            </a:r>
            <a:r>
              <a:rPr lang="en-US" dirty="0"/>
              <a:t> requires distribute identifiers</a:t>
            </a:r>
          </a:p>
          <a:p>
            <a:endParaRPr lang="en-US" dirty="0"/>
          </a:p>
          <a:p>
            <a:r>
              <a:rPr lang="en-US" dirty="0"/>
              <a:t>We don't support that well today</a:t>
            </a:r>
          </a:p>
          <a:p>
            <a:endParaRPr lang="en-US" dirty="0"/>
          </a:p>
          <a:p>
            <a:r>
              <a:rPr lang="en-US" dirty="0"/>
              <a:t>But we are working on it</a:t>
            </a:r>
          </a:p>
          <a:p>
            <a:endParaRPr lang="en-US" dirty="0"/>
          </a:p>
          <a:p>
            <a:r>
              <a:rPr lang="en-US" dirty="0"/>
              <a:t>Where else do we need to break </a:t>
            </a:r>
            <a:r>
              <a:rPr lang="en-US"/>
              <a:t>non-distributed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5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Simple, "Classic" </a:t>
            </a:r>
            <a:r>
              <a:rPr lang="en-US" dirty="0" err="1"/>
              <a:t>HTCondor</a:t>
            </a:r>
            <a:r>
              <a:rPr lang="en-US" dirty="0"/>
              <a:t>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 rot="932376">
            <a:off x="5159058" y="327944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Reports 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4812E1-47E8-EB57-4806-FE94F554F252}"/>
              </a:ext>
            </a:extLst>
          </p:cNvPr>
          <p:cNvSpPr txBox="1"/>
          <p:nvPr/>
        </p:nvSpPr>
        <p:spPr>
          <a:xfrm rot="18739124">
            <a:off x="808102" y="342213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Attaches to</a:t>
            </a:r>
          </a:p>
        </p:txBody>
      </p:sp>
    </p:spTree>
    <p:extLst>
      <p:ext uri="{BB962C8B-B14F-4D97-AF65-F5344CB8AC3E}">
        <p14:creationId xmlns:p14="http://schemas.microsoft.com/office/powerpoint/2010/main" val="7159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E374EE8-0CD1-7D86-8171-913506C89A45}"/>
              </a:ext>
            </a:extLst>
          </p:cNvPr>
          <p:cNvSpPr txBox="1"/>
          <p:nvPr/>
        </p:nvSpPr>
        <p:spPr>
          <a:xfrm rot="2027039">
            <a:off x="3371615" y="3531893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Attaches to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20D9D0E4-B141-3733-4B22-97236B8A7C43}"/>
              </a:ext>
            </a:extLst>
          </p:cNvPr>
          <p:cNvSpPr/>
          <p:nvPr/>
        </p:nvSpPr>
        <p:spPr>
          <a:xfrm>
            <a:off x="4771216" y="456886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CDC227-AF48-6F1E-4D1B-DBBDCCDC0038}"/>
              </a:ext>
            </a:extLst>
          </p:cNvPr>
          <p:cNvCxnSpPr>
            <a:cxnSpLocks/>
          </p:cNvCxnSpPr>
          <p:nvPr/>
        </p:nvCxnSpPr>
        <p:spPr>
          <a:xfrm flipH="1" flipV="1">
            <a:off x="2956747" y="3035431"/>
            <a:ext cx="2276864" cy="1501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A85232-947C-7ACF-0961-C5F0F9713FA8}"/>
              </a:ext>
            </a:extLst>
          </p:cNvPr>
          <p:cNvSpPr txBox="1"/>
          <p:nvPr/>
        </p:nvSpPr>
        <p:spPr>
          <a:xfrm rot="4211188">
            <a:off x="2130939" y="4247837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Attaches 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344"/>
            <a:ext cx="10515600" cy="1325563"/>
          </a:xfrm>
        </p:spPr>
        <p:txBody>
          <a:bodyPr/>
          <a:lstStyle/>
          <a:p>
            <a:r>
              <a:rPr lang="en-US" dirty="0"/>
              <a:t>Extending the classic – multiple APs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 rot="932376">
            <a:off x="5159058" y="327944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Reports 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4812E1-47E8-EB57-4806-FE94F554F252}"/>
              </a:ext>
            </a:extLst>
          </p:cNvPr>
          <p:cNvSpPr txBox="1"/>
          <p:nvPr/>
        </p:nvSpPr>
        <p:spPr>
          <a:xfrm rot="18739124">
            <a:off x="808102" y="342213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Attaches to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6DE93E8-3270-A9FA-8880-B4223AFD0BE0}"/>
              </a:ext>
            </a:extLst>
          </p:cNvPr>
          <p:cNvSpPr/>
          <p:nvPr/>
        </p:nvSpPr>
        <p:spPr>
          <a:xfrm>
            <a:off x="2541379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FDD362-390A-CB2E-51B3-4D654FBAEB64}"/>
              </a:ext>
            </a:extLst>
          </p:cNvPr>
          <p:cNvCxnSpPr>
            <a:cxnSpLocks/>
          </p:cNvCxnSpPr>
          <p:nvPr/>
        </p:nvCxnSpPr>
        <p:spPr>
          <a:xfrm flipH="1" flipV="1">
            <a:off x="2474765" y="2957371"/>
            <a:ext cx="529009" cy="1613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"Classic" </a:t>
            </a:r>
            <a:r>
              <a:rPr lang="en-US" dirty="0" err="1"/>
              <a:t>HTCondor</a:t>
            </a:r>
            <a:r>
              <a:rPr lang="en-US" dirty="0"/>
              <a:t>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D4B031-D4E8-E336-89CD-A9407EA1C041}"/>
              </a:ext>
            </a:extLst>
          </p:cNvPr>
          <p:cNvSpPr/>
          <p:nvPr/>
        </p:nvSpPr>
        <p:spPr>
          <a:xfrm>
            <a:off x="8257880" y="2026763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C54F4-70AF-A6C1-1234-C812DC6CDD24}"/>
              </a:ext>
            </a:extLst>
          </p:cNvPr>
          <p:cNvSpPr/>
          <p:nvPr/>
        </p:nvSpPr>
        <p:spPr>
          <a:xfrm>
            <a:off x="8975889" y="2839039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62006-2CEE-DBBF-7707-3D6E2B32FDBC}"/>
              </a:ext>
            </a:extLst>
          </p:cNvPr>
          <p:cNvSpPr/>
          <p:nvPr/>
        </p:nvSpPr>
        <p:spPr>
          <a:xfrm>
            <a:off x="9467653" y="3839851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29141-D492-DD13-A6B5-75D0A8AE64D9}"/>
              </a:ext>
            </a:extLst>
          </p:cNvPr>
          <p:cNvSpPr/>
          <p:nvPr/>
        </p:nvSpPr>
        <p:spPr>
          <a:xfrm>
            <a:off x="1319751" y="1883077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07B6C-21AE-967A-E1BC-A42D2BB558E4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601038" y="2412120"/>
            <a:ext cx="4656842" cy="1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7A8B3-7E87-7749-43B4-A2EF90325628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 flipV="1">
            <a:off x="3601038" y="2412120"/>
            <a:ext cx="5374851" cy="808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15717C-6BC2-4B19-3762-026378CAC10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01038" y="2412120"/>
            <a:ext cx="6033941" cy="1809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F2FFB-52CE-CAE2-00FA-4698696B4BAE}"/>
              </a:ext>
            </a:extLst>
          </p:cNvPr>
          <p:cNvSpPr txBox="1"/>
          <p:nvPr/>
        </p:nvSpPr>
        <p:spPr>
          <a:xfrm rot="932376">
            <a:off x="5159058" y="327944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Reports to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B38DAC-717F-84CC-AF3F-07416929DB0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800097" y="2941162"/>
            <a:ext cx="1660298" cy="1629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4812E1-47E8-EB57-4806-FE94F554F252}"/>
              </a:ext>
            </a:extLst>
          </p:cNvPr>
          <p:cNvSpPr txBox="1"/>
          <p:nvPr/>
        </p:nvSpPr>
        <p:spPr>
          <a:xfrm rot="18739124">
            <a:off x="808102" y="3422134"/>
            <a:ext cx="27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Attaches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559D2-778D-700E-67A9-59DE7DA64D5E}"/>
              </a:ext>
            </a:extLst>
          </p:cNvPr>
          <p:cNvSpPr/>
          <p:nvPr/>
        </p:nvSpPr>
        <p:spPr>
          <a:xfrm>
            <a:off x="4126670" y="4943068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41609-CA84-E15B-ED91-882DDE025BCE}"/>
              </a:ext>
            </a:extLst>
          </p:cNvPr>
          <p:cNvSpPr/>
          <p:nvPr/>
        </p:nvSpPr>
        <p:spPr>
          <a:xfrm>
            <a:off x="9818108" y="5237582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55FD1-CE78-FCC4-983F-920EFDD19C3C}"/>
              </a:ext>
            </a:extLst>
          </p:cNvPr>
          <p:cNvCxnSpPr>
            <a:cxnSpLocks/>
            <a:stCxn id="13" idx="2"/>
            <a:endCxn id="4" idx="3"/>
          </p:cNvCxnSpPr>
          <p:nvPr/>
        </p:nvCxnSpPr>
        <p:spPr>
          <a:xfrm flipH="1" flipV="1">
            <a:off x="6407957" y="5472111"/>
            <a:ext cx="3410151" cy="147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5AC01-ED41-A14D-D20F-8C0B4235237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48170" y="5472111"/>
            <a:ext cx="2778500" cy="74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719BA6-5400-347E-0EE5-784682E3FDFD}"/>
              </a:ext>
            </a:extLst>
          </p:cNvPr>
          <p:cNvSpPr txBox="1"/>
          <p:nvPr/>
        </p:nvSpPr>
        <p:spPr>
          <a:xfrm>
            <a:off x="1266491" y="5522767"/>
            <a:ext cx="370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Also attaches to</a:t>
            </a:r>
          </a:p>
        </p:txBody>
      </p:sp>
    </p:spTree>
    <p:extLst>
      <p:ext uri="{BB962C8B-B14F-4D97-AF65-F5344CB8AC3E}">
        <p14:creationId xmlns:p14="http://schemas.microsoft.com/office/powerpoint/2010/main" val="15297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Degenerate, but useful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HTCondor</a:t>
            </a:r>
            <a:r>
              <a:rPr lang="en-US" dirty="0"/>
              <a:t> Architecture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19BA6-5400-347E-0EE5-784682E3FDFD}"/>
              </a:ext>
            </a:extLst>
          </p:cNvPr>
          <p:cNvSpPr txBox="1"/>
          <p:nvPr/>
        </p:nvSpPr>
        <p:spPr>
          <a:xfrm>
            <a:off x="1266491" y="5522767"/>
            <a:ext cx="516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(yet) attached to anything</a:t>
            </a:r>
          </a:p>
        </p:txBody>
      </p:sp>
    </p:spTree>
    <p:extLst>
      <p:ext uri="{BB962C8B-B14F-4D97-AF65-F5344CB8AC3E}">
        <p14:creationId xmlns:p14="http://schemas.microsoft.com/office/powerpoint/2010/main" val="6627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84" y="196098"/>
            <a:ext cx="10515600" cy="1325563"/>
          </a:xfrm>
        </p:spPr>
        <p:txBody>
          <a:bodyPr/>
          <a:lstStyle/>
          <a:p>
            <a:r>
              <a:rPr lang="en-US" dirty="0"/>
              <a:t>Now it is useful…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HTCondor</a:t>
            </a:r>
            <a:r>
              <a:rPr lang="en-US" dirty="0"/>
              <a:t> Architecture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19BA6-5400-347E-0EE5-784682E3FDFD}"/>
              </a:ext>
            </a:extLst>
          </p:cNvPr>
          <p:cNvSpPr txBox="1"/>
          <p:nvPr/>
        </p:nvSpPr>
        <p:spPr>
          <a:xfrm rot="20004898">
            <a:off x="285514" y="3627756"/>
            <a:ext cx="252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Creates annex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82347-CB31-2D21-0ACE-B3AB823C410F}"/>
              </a:ext>
            </a:extLst>
          </p:cNvPr>
          <p:cNvGrpSpPr/>
          <p:nvPr/>
        </p:nvGrpSpPr>
        <p:grpSpPr>
          <a:xfrm>
            <a:off x="4906559" y="2155997"/>
            <a:ext cx="6809664" cy="1813088"/>
            <a:chOff x="1286666" y="1883076"/>
            <a:chExt cx="10217177" cy="272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B51E83-96A4-1CB4-4F72-B67E7780C234}"/>
                </a:ext>
              </a:extLst>
            </p:cNvPr>
            <p:cNvSpPr/>
            <p:nvPr/>
          </p:nvSpPr>
          <p:spPr>
            <a:xfrm>
              <a:off x="8224795" y="2026762"/>
              <a:ext cx="2036190" cy="763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Point </a:t>
              </a:r>
            </a:p>
            <a:p>
              <a:pPr algn="ctr"/>
              <a:r>
                <a:rPr lang="en-US" dirty="0"/>
                <a:t>(EP)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93D39E-080B-44A1-249B-06AFA824077E}"/>
                </a:ext>
              </a:extLst>
            </p:cNvPr>
            <p:cNvSpPr/>
            <p:nvPr/>
          </p:nvSpPr>
          <p:spPr>
            <a:xfrm>
              <a:off x="8975889" y="2839039"/>
              <a:ext cx="2036190" cy="763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Point </a:t>
              </a:r>
            </a:p>
            <a:p>
              <a:pPr algn="ctr"/>
              <a:r>
                <a:rPr lang="en-US" dirty="0"/>
                <a:t>(EP)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34B780-B5AE-A18E-C1EB-118AA4E58F49}"/>
                </a:ext>
              </a:extLst>
            </p:cNvPr>
            <p:cNvSpPr/>
            <p:nvPr/>
          </p:nvSpPr>
          <p:spPr>
            <a:xfrm>
              <a:off x="9467653" y="3839851"/>
              <a:ext cx="2036190" cy="763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Point </a:t>
              </a:r>
            </a:p>
            <a:p>
              <a:pPr algn="ctr"/>
              <a:r>
                <a:rPr lang="en-US" dirty="0"/>
                <a:t>(EP)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A9DAB4-3F89-FFF4-1A4F-7D6E315A27EA}"/>
                </a:ext>
              </a:extLst>
            </p:cNvPr>
            <p:cNvSpPr/>
            <p:nvPr/>
          </p:nvSpPr>
          <p:spPr>
            <a:xfrm>
              <a:off x="1286666" y="1883076"/>
              <a:ext cx="2281287" cy="1058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Central Manager</a:t>
              </a:r>
            </a:p>
            <a:p>
              <a:pPr algn="ctr"/>
              <a:r>
                <a:rPr lang="en-US" dirty="0"/>
                <a:t>(CM)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5F42F8-4DD4-CA57-AA25-74BB3633E7AB}"/>
                </a:ext>
              </a:extLst>
            </p:cNvPr>
            <p:cNvCxnSpPr>
              <a:endCxn id="7" idx="3"/>
            </p:cNvCxnSpPr>
            <p:nvPr/>
          </p:nvCxnSpPr>
          <p:spPr>
            <a:xfrm flipH="1" flipV="1">
              <a:off x="3567953" y="2412119"/>
              <a:ext cx="4656842" cy="11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64129-D0A8-C5C3-D73D-00AA7967453C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 flipV="1">
              <a:off x="3567953" y="2412119"/>
              <a:ext cx="5374851" cy="808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928095-6E01-F4A6-A9E8-3587D48D438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 flipV="1">
              <a:off x="3567953" y="2412119"/>
              <a:ext cx="6033941" cy="1809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91E99-CCD9-F53C-CB0B-F353B385A429}"/>
                </a:ext>
              </a:extLst>
            </p:cNvPr>
            <p:cNvSpPr txBox="1"/>
            <p:nvPr/>
          </p:nvSpPr>
          <p:spPr>
            <a:xfrm rot="932376">
              <a:off x="5125972" y="3117734"/>
              <a:ext cx="2750577" cy="969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</p:grpSp>
      <p:sp>
        <p:nvSpPr>
          <p:cNvPr id="15" name="Pentagon 14">
            <a:extLst>
              <a:ext uri="{FF2B5EF4-FFF2-40B4-BE49-F238E27FC236}">
                <a16:creationId xmlns:a16="http://schemas.microsoft.com/office/drawing/2014/main" id="{04EF272D-1D06-1445-65EC-222DDF8932CD}"/>
              </a:ext>
            </a:extLst>
          </p:cNvPr>
          <p:cNvSpPr/>
          <p:nvPr/>
        </p:nvSpPr>
        <p:spPr>
          <a:xfrm>
            <a:off x="2516957" y="2677212"/>
            <a:ext cx="1520459" cy="94268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54676D-289C-6466-C7BB-E102A933F146}"/>
              </a:ext>
            </a:extLst>
          </p:cNvPr>
          <p:cNvCxnSpPr>
            <a:stCxn id="9" idx="1"/>
            <a:endCxn id="15" idx="2"/>
          </p:cNvCxnSpPr>
          <p:nvPr/>
        </p:nvCxnSpPr>
        <p:spPr>
          <a:xfrm flipV="1">
            <a:off x="812185" y="3619891"/>
            <a:ext cx="1995155" cy="983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13A51A-6335-C7B2-A076-0764B38B5F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945572" y="2508600"/>
            <a:ext cx="960987" cy="522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ADECF2-2C88-412D-43B0-D2D3C9F37AF8}"/>
              </a:ext>
            </a:extLst>
          </p:cNvPr>
          <p:cNvSpPr txBox="1"/>
          <p:nvPr/>
        </p:nvSpPr>
        <p:spPr>
          <a:xfrm rot="20004898">
            <a:off x="3497074" y="2340589"/>
            <a:ext cx="14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Creates pool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696660-8E8A-5037-744D-50F29428D7FD}"/>
              </a:ext>
            </a:extLst>
          </p:cNvPr>
          <p:cNvCxnSpPr>
            <a:cxnSpLocks/>
          </p:cNvCxnSpPr>
          <p:nvPr/>
        </p:nvCxnSpPr>
        <p:spPr>
          <a:xfrm flipV="1">
            <a:off x="1376007" y="2861202"/>
            <a:ext cx="4176381" cy="303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DB4518-B6FD-AAF2-B6F4-4B2D4201EE4A}"/>
              </a:ext>
            </a:extLst>
          </p:cNvPr>
          <p:cNvSpPr txBox="1"/>
          <p:nvPr/>
        </p:nvSpPr>
        <p:spPr>
          <a:xfrm rot="19447735">
            <a:off x="2543154" y="4232594"/>
            <a:ext cx="252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Attaches to</a:t>
            </a:r>
          </a:p>
        </p:txBody>
      </p:sp>
    </p:spTree>
    <p:extLst>
      <p:ext uri="{BB962C8B-B14F-4D97-AF65-F5344CB8AC3E}">
        <p14:creationId xmlns:p14="http://schemas.microsoft.com/office/powerpoint/2010/main" val="17742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 animBg="1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4763-B21A-1273-E316-01AFD1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extend/attach the AP</a:t>
            </a:r>
            <a:br>
              <a:rPr lang="en-US" dirty="0"/>
            </a:br>
            <a:r>
              <a:rPr lang="en-US" dirty="0"/>
              <a:t>  (as the CE does)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007B988-823E-25CA-30CC-2C30F0D285A3}"/>
              </a:ext>
            </a:extLst>
          </p:cNvPr>
          <p:cNvSpPr/>
          <p:nvPr/>
        </p:nvSpPr>
        <p:spPr>
          <a:xfrm>
            <a:off x="337702" y="4603422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19BA6-5400-347E-0EE5-784682E3FDFD}"/>
              </a:ext>
            </a:extLst>
          </p:cNvPr>
          <p:cNvSpPr txBox="1"/>
          <p:nvPr/>
        </p:nvSpPr>
        <p:spPr>
          <a:xfrm>
            <a:off x="1266491" y="5522767"/>
            <a:ext cx="237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Sends jobs to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353A92F-D844-9BC1-7397-F0196A8D75D4}"/>
              </a:ext>
            </a:extLst>
          </p:cNvPr>
          <p:cNvSpPr/>
          <p:nvPr/>
        </p:nvSpPr>
        <p:spPr>
          <a:xfrm>
            <a:off x="4099206" y="4603421"/>
            <a:ext cx="948965" cy="15758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  <a:p>
            <a:pPr algn="ctr"/>
            <a:r>
              <a:rPr lang="en-US" dirty="0"/>
              <a:t>Point</a:t>
            </a:r>
          </a:p>
          <a:p>
            <a:pPr algn="ctr"/>
            <a:r>
              <a:rPr lang="en-US" dirty="0"/>
              <a:t>(AP)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0C076-C9FA-CEDC-C612-B1D30F00F689}"/>
              </a:ext>
            </a:extLst>
          </p:cNvPr>
          <p:cNvSpPr/>
          <p:nvPr/>
        </p:nvSpPr>
        <p:spPr>
          <a:xfrm>
            <a:off x="7143831" y="4862302"/>
            <a:ext cx="2281287" cy="105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Manager</a:t>
            </a:r>
          </a:p>
          <a:p>
            <a:pPr algn="ctr"/>
            <a:r>
              <a:rPr lang="en-US" dirty="0"/>
              <a:t>(CM)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B833E0-484F-D681-F1C3-C599F86C1F05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 flipV="1">
            <a:off x="5048171" y="5391345"/>
            <a:ext cx="20956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56CE2-42C6-F73E-62CE-78DB3370000E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266491" y="5341444"/>
            <a:ext cx="2832715" cy="49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F0C431-B8EB-326C-7A83-EC139487B3CC}"/>
              </a:ext>
            </a:extLst>
          </p:cNvPr>
          <p:cNvSpPr/>
          <p:nvPr/>
        </p:nvSpPr>
        <p:spPr>
          <a:xfrm>
            <a:off x="9861597" y="3047214"/>
            <a:ext cx="2036190" cy="76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Point </a:t>
            </a:r>
          </a:p>
          <a:p>
            <a:pPr algn="ctr"/>
            <a:r>
              <a:rPr lang="en-US" dirty="0"/>
              <a:t>(EP)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2664B9-8538-2A80-218F-6084EF4AD1E3}"/>
              </a:ext>
            </a:extLst>
          </p:cNvPr>
          <p:cNvCxnSpPr>
            <a:cxnSpLocks/>
          </p:cNvCxnSpPr>
          <p:nvPr/>
        </p:nvCxnSpPr>
        <p:spPr>
          <a:xfrm flipV="1">
            <a:off x="9425118" y="3896751"/>
            <a:ext cx="1491411" cy="1336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A82-7923-F522-E03A-FFBF8344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(and I don't even want to talk </a:t>
            </a:r>
            <a:r>
              <a:rPr lang="en-US" dirty="0" err="1"/>
              <a:t>glidein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A1062-7813-7594-649C-54B15688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6" y="1789601"/>
            <a:ext cx="9728022" cy="39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1313</Words>
  <Application>Microsoft Office PowerPoint</Application>
  <PresentationFormat>Widescreen</PresentationFormat>
  <Paragraphs>423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Arial</vt:lpstr>
      <vt:lpstr>Helvetica Neue</vt:lpstr>
      <vt:lpstr>Office Theme</vt:lpstr>
      <vt:lpstr>Scheduling at the Access Point</vt:lpstr>
      <vt:lpstr>Outline</vt:lpstr>
      <vt:lpstr>Simple, "Classic" HTCondor Architecture</vt:lpstr>
      <vt:lpstr>Extending the classic – multiple APs</vt:lpstr>
      <vt:lpstr>Another "Classic" HTCondor Architecture</vt:lpstr>
      <vt:lpstr>Degenerate, but useful   HTCondor Architecture</vt:lpstr>
      <vt:lpstr>Now it is useful…  HTCondor Architecture</vt:lpstr>
      <vt:lpstr>Another way to extend/attach the AP   (as the CE does)</vt:lpstr>
      <vt:lpstr>(and I don't even want to talk glidein…)</vt:lpstr>
      <vt:lpstr>What is "A Condor Pool"</vt:lpstr>
      <vt:lpstr>HTCondor Pool =?= CM + EP</vt:lpstr>
      <vt:lpstr>Distributed nature of HTCondor</vt:lpstr>
      <vt:lpstr>Why distributed?</vt:lpstr>
      <vt:lpstr>Triune Identities of a HTCondor Job</vt:lpstr>
      <vt:lpstr>PowerPoint Presentation</vt:lpstr>
      <vt:lpstr>PowerPoint Presentation</vt:lpstr>
      <vt:lpstr>PowerPoint Presentation</vt:lpstr>
      <vt:lpstr>PowerPoint Presentation</vt:lpstr>
      <vt:lpstr>Review: Distributed nature of HTCondor</vt:lpstr>
      <vt:lpstr>What if AP1,2,3 are distributed (wrt each)</vt:lpstr>
      <vt:lpstr>What if AP1,2,3 are distributed (wrt each)</vt:lpstr>
      <vt:lpstr>What we want</vt:lpstr>
      <vt:lpstr>Where we are going… (with per AP knob)</vt:lpstr>
      <vt:lpstr>Where we are going… (with per AP knob)</vt:lpstr>
      <vt:lpstr>Who claims the EP?</vt:lpstr>
      <vt:lpstr>Answer: BOTH!</vt:lpstr>
      <vt:lpstr>Summary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27</cp:revision>
  <dcterms:modified xsi:type="dcterms:W3CDTF">2022-10-10T11:37:06Z</dcterms:modified>
</cp:coreProperties>
</file>