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40"/>
  </p:notesMasterIdLst>
  <p:sldIdLst>
    <p:sldId id="1103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74" r:id="rId10"/>
    <p:sldId id="275" r:id="rId11"/>
    <p:sldId id="273" r:id="rId12"/>
    <p:sldId id="267" r:id="rId13"/>
    <p:sldId id="272" r:id="rId14"/>
    <p:sldId id="270" r:id="rId15"/>
    <p:sldId id="276" r:id="rId16"/>
    <p:sldId id="271" r:id="rId17"/>
    <p:sldId id="278" r:id="rId18"/>
    <p:sldId id="269" r:id="rId19"/>
    <p:sldId id="279" r:id="rId20"/>
    <p:sldId id="280" r:id="rId21"/>
    <p:sldId id="281" r:id="rId22"/>
    <p:sldId id="1104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1106" r:id="rId32"/>
    <p:sldId id="290" r:id="rId33"/>
    <p:sldId id="1105" r:id="rId34"/>
    <p:sldId id="1107" r:id="rId35"/>
    <p:sldId id="1109" r:id="rId36"/>
    <p:sldId id="268" r:id="rId37"/>
    <p:sldId id="1110" r:id="rId38"/>
    <p:sldId id="1102" r:id="rId39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50006"/>
    <a:srgbClr val="C60036"/>
    <a:srgbClr val="FF9933"/>
    <a:srgbClr val="8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5" autoAdjust="0"/>
    <p:restoredTop sz="73624" autoAdjust="0"/>
  </p:normalViewPr>
  <p:slideViewPr>
    <p:cSldViewPr snapToGrid="0">
      <p:cViewPr varScale="1">
        <p:scale>
          <a:sx n="63" d="100"/>
          <a:sy n="63" d="100"/>
        </p:scale>
        <p:origin x="936" y="78"/>
      </p:cViewPr>
      <p:guideLst/>
    </p:cSldViewPr>
  </p:slideViewPr>
  <p:outlineViewPr>
    <p:cViewPr>
      <p:scale>
        <a:sx n="33" d="100"/>
        <a:sy n="33" d="100"/>
      </p:scale>
      <p:origin x="0" y="-751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8544"/>
    </p:cViewPr>
  </p:sorterViewPr>
  <p:notesViewPr>
    <p:cSldViewPr snapToGrid="0">
      <p:cViewPr>
        <p:scale>
          <a:sx n="100" d="100"/>
          <a:sy n="100" d="100"/>
        </p:scale>
        <p:origin x="2289" y="-309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charset="0"/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3C4B088-25E5-4B8D-8B65-4E4D5136B3A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7" descr="CHTC_logo_color_ver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8408" y="582613"/>
            <a:ext cx="2615184" cy="14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8" descr="C:\Users\vmuser\Desktop\HTCondor_red_blk_nota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42688" y="2066989"/>
            <a:ext cx="2707695" cy="639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64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3110107"/>
            <a:ext cx="10363200" cy="2438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53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112ED7D-98F8-4F4F-A793-74ECB7F395DA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5132601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00238"/>
            <a:ext cx="5080000" cy="373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900238"/>
            <a:ext cx="5080000" cy="37385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9956800" y="6248400"/>
            <a:ext cx="1320800" cy="457200"/>
          </a:xfrm>
        </p:spPr>
        <p:txBody>
          <a:bodyPr/>
          <a:lstStyle>
            <a:lvl1pPr>
              <a:defRPr/>
            </a:lvl1pPr>
          </a:lstStyle>
          <a:p>
            <a:fld id="{59406ACC-1ABF-4FD7-A7C6-60EC0F1627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5154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DA5ABD-C121-4FCB-ACC5-F1D637EDE9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8400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96919AD-8CC6-4D3E-873A-09FDF857086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0793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377B610-C23B-4654-9A9B-90E751C4D5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1377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1_Title and Conten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899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1_Comparis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9731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37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21920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9685" y="1355726"/>
            <a:ext cx="11199283" cy="422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0" y="6254750"/>
            <a:ext cx="121920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4673600" y="6492880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Arial" panose="020B0604020202020204" pitchFamily="34" charset="0"/>
              </a:defRPr>
            </a:lvl1pPr>
          </a:lstStyle>
          <a:p>
            <a:fld id="{DCC3D3B6-6FB5-4946-B030-0DFF06AB173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9" name="Picture 1" descr="CHTC_logo_color_horiz.jpg">
            <a:extLst>
              <a:ext uri="{FF2B5EF4-FFF2-40B4-BE49-F238E27FC236}">
                <a16:creationId xmlns:a16="http://schemas.microsoft.com/office/drawing/2014/main" id="{55C38989-08EF-4F7B-8DB6-286349DC8BE6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275388"/>
            <a:ext cx="2762250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8" descr="C:\Users\vmuser\Desktop\HTCondor_red_blk_notag.png">
            <a:extLst>
              <a:ext uri="{FF2B5EF4-FFF2-40B4-BE49-F238E27FC236}">
                <a16:creationId xmlns:a16="http://schemas.microsoft.com/office/drawing/2014/main" id="{BB7CC627-2E79-4CF7-BD67-DA017FFE8F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2328" y="6181729"/>
            <a:ext cx="2708275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9" r:id="rId2"/>
    <p:sldLayoutId id="2147483739" r:id="rId3"/>
    <p:sldLayoutId id="2147483731" r:id="rId4"/>
    <p:sldLayoutId id="2147483732" r:id="rId5"/>
    <p:sldLayoutId id="2147483733" r:id="rId6"/>
    <p:sldLayoutId id="2147483740" r:id="rId7"/>
    <p:sldLayoutId id="2147483741" r:id="rId8"/>
  </p:sldLayoutIdLst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+mj-lt"/>
          <a:ea typeface="MS PGothic" pitchFamily="34" charset="-128"/>
          <a:cs typeface="ＭＳ Ｐゴシック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C60036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3333CC"/>
          </a:solidFill>
          <a:latin typeface="Comic Sans MS" charset="0"/>
          <a:ea typeface="ＭＳ Ｐゴシック" charset="0"/>
          <a:cs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808000"/>
        </a:buClr>
        <a:buSzPct val="120000"/>
        <a:buChar char="›"/>
        <a:defRPr sz="3200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SzPct val="90000"/>
        <a:buFont typeface="Marlett" pitchFamily="2" charset="2"/>
        <a:buChar char="h"/>
        <a:defRPr sz="2800">
          <a:solidFill>
            <a:schemeClr val="tx1"/>
          </a:solidFill>
          <a:latin typeface="+mn-lt"/>
          <a:ea typeface="MS PGothic" pitchFamily="34" charset="-128"/>
          <a:cs typeface="Arial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Arial" charset="0"/>
          <a:cs typeface="Arial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Arial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Arial" charset="0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arthistory2/chapter/william-hogarth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arthistory2/chapter/william-hogarth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creativecommons.org/licenses/by-nc-sa/3.0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sf.gov/awardsearch/showAward?AWD_ID=2030508" TargetMode="External"/><Relationship Id="rId2" Type="http://schemas.openxmlformats.org/officeDocument/2006/relationships/hyperlink" Target="https://www.nsf.gov/div/index.jsp?div=OA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path-cc.io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803-3438-8E22-C0B2-FEA5AAEF3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965" y="1172846"/>
            <a:ext cx="11199283" cy="4227513"/>
          </a:xfrm>
        </p:spPr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A Job's Journey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Greg Thain</a:t>
            </a:r>
          </a:p>
          <a:p>
            <a:pPr marL="0" indent="0" algn="ctr">
              <a:buNone/>
            </a:pPr>
            <a:r>
              <a:rPr lang="en-US" dirty="0"/>
              <a:t>Center for High Throughput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7145FB-20C2-CCEA-C724-0488C43B6F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2ED7D-98F8-4F4F-A793-74ECB7F395DA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592669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42C5E-DC76-F486-3C19-05EC20204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4D838-079D-9779-DB6D-7C41940A7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 python bindings for other uses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209F4A-6B23-718F-D85B-9B26782FEDB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6612" y="1586706"/>
            <a:ext cx="10515600" cy="813594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Python bindings around job placement better for portals, APIs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5D6C00-01A8-29F9-49C7-8B3E03C55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000" b="22202"/>
          <a:stretch>
            <a:fillRect/>
          </a:stretch>
        </p:blipFill>
        <p:spPr>
          <a:xfrm>
            <a:off x="1762254" y="2402174"/>
            <a:ext cx="8101273" cy="5710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780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F0AAD9-E7AD-3965-C65F-B0BC9FA38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DE96C-230D-DF03-7199-B269251A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</a:t>
            </a:r>
            <a:r>
              <a:rPr lang="en-US"/>
              <a:t>is job description, not the job!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A7E709-1673-34A0-EA24-E27ED028639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1019670" y="1690688"/>
            <a:ext cx="10515600" cy="3684588"/>
          </a:xfrm>
        </p:spPr>
        <p:txBody>
          <a:bodyPr>
            <a:normAutofit fontScale="92500"/>
          </a:bodyPr>
          <a:lstStyle/>
          <a:p>
            <a:r>
              <a:rPr lang="en-US" dirty="0"/>
              <a:t>One the job is placed in </a:t>
            </a:r>
            <a:r>
              <a:rPr lang="en-US" dirty="0" err="1"/>
              <a:t>schedd</a:t>
            </a:r>
            <a:r>
              <a:rPr lang="en-US" dirty="0"/>
              <a:t>, it truly exists</a:t>
            </a:r>
          </a:p>
          <a:p>
            <a:r>
              <a:rPr lang="en-US" dirty="0"/>
              <a:t>It exists because the AP gives it a name</a:t>
            </a:r>
          </a:p>
          <a:p>
            <a:pPr lvl="1"/>
            <a:r>
              <a:rPr lang="en-US" dirty="0"/>
              <a:t>Really a number  </a:t>
            </a:r>
            <a:r>
              <a:rPr lang="en-US" dirty="0" err="1"/>
              <a:t>cluster.proc</a:t>
            </a:r>
            <a:endParaRPr lang="en-US" dirty="0"/>
          </a:p>
          <a:p>
            <a:pPr lvl="1"/>
            <a:r>
              <a:rPr lang="en-US" dirty="0"/>
              <a:t>You can give it a BATCH_NAME, but the id is </a:t>
            </a:r>
            <a:r>
              <a:rPr lang="en-US" dirty="0" err="1"/>
              <a:t>schedd</a:t>
            </a:r>
            <a:r>
              <a:rPr lang="en-US" dirty="0"/>
              <a:t>-assigned</a:t>
            </a:r>
          </a:p>
          <a:p>
            <a:r>
              <a:rPr lang="en-US" dirty="0"/>
              <a:t>When the job exists, it has (is?) a job </a:t>
            </a:r>
            <a:r>
              <a:rPr lang="en-US" dirty="0" err="1"/>
              <a:t>classad</a:t>
            </a:r>
            <a:endParaRPr lang="en-US" dirty="0"/>
          </a:p>
          <a:p>
            <a:endParaRPr lang="en-US" dirty="0"/>
          </a:p>
          <a:p>
            <a:r>
              <a:rPr lang="en-US" dirty="0"/>
              <a:t>Except in one case…</a:t>
            </a:r>
          </a:p>
        </p:txBody>
      </p:sp>
    </p:spTree>
    <p:extLst>
      <p:ext uri="{BB962C8B-B14F-4D97-AF65-F5344CB8AC3E}">
        <p14:creationId xmlns:p14="http://schemas.microsoft.com/office/powerpoint/2010/main" val="116554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CE9A6-3DDE-0698-9A4E-F3AE5CAD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8971-B403-D20C-4C84-C9DD76066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 materialization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4A93B0-714B-0B31-61B6-1E19AB04985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18603" y="4039958"/>
            <a:ext cx="10515600" cy="1950707"/>
          </a:xfrm>
        </p:spPr>
        <p:txBody>
          <a:bodyPr/>
          <a:lstStyle/>
          <a:p>
            <a:r>
              <a:rPr lang="en-US" dirty="0"/>
              <a:t>AP is </a:t>
            </a:r>
            <a:r>
              <a:rPr lang="en-US" b="1" dirty="0"/>
              <a:t>responsible</a:t>
            </a:r>
            <a:r>
              <a:rPr lang="en-US" dirty="0"/>
              <a:t> for creating the job as needed</a:t>
            </a:r>
          </a:p>
          <a:p>
            <a:r>
              <a:rPr lang="en-US" dirty="0"/>
              <a:t>Not on by default today, but soon (?)</a:t>
            </a:r>
          </a:p>
          <a:p>
            <a:r>
              <a:rPr lang="en-US" dirty="0"/>
              <a:t>Vital for placing large clusters (say &gt; 10,000)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C3948BD-B286-C099-CE2A-D4D0044E4EB7}"/>
              </a:ext>
            </a:extLst>
          </p:cNvPr>
          <p:cNvSpPr txBox="1">
            <a:spLocks/>
          </p:cNvSpPr>
          <p:nvPr/>
        </p:nvSpPr>
        <p:spPr>
          <a:xfrm>
            <a:off x="2831808" y="1601227"/>
            <a:ext cx="5157787" cy="1827773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Executable = program</a:t>
            </a:r>
          </a:p>
          <a:p>
            <a:pPr marL="114300" indent="0">
              <a:buFont typeface="Arial"/>
              <a:buNone/>
            </a:pPr>
            <a:r>
              <a:rPr lang="en-US" dirty="0"/>
              <a:t>Arguments = one two three</a:t>
            </a:r>
          </a:p>
          <a:p>
            <a:pPr marL="114300" indent="0">
              <a:buFont typeface="Arial"/>
              <a:buNone/>
            </a:pPr>
            <a:r>
              <a:rPr lang="en-US" b="1" dirty="0" err="1"/>
              <a:t>max_idle</a:t>
            </a:r>
            <a:r>
              <a:rPr lang="en-US" b="1" dirty="0"/>
              <a:t> = 100</a:t>
            </a:r>
          </a:p>
          <a:p>
            <a:pPr marL="114300" indent="0">
              <a:buFont typeface="Arial"/>
              <a:buNone/>
            </a:pP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0180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5029C-6DA6-E1C2-91ED-B191C35CA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2F24A-3ED4-5518-D083-34FC39FD5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a job exists?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7C6A1-17C8-BA21-C38A-08362121C2E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4024" y="1586706"/>
            <a:ext cx="10515600" cy="368458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Entry in job event log</a:t>
            </a:r>
          </a:p>
          <a:p>
            <a:r>
              <a:rPr lang="en-US" dirty="0"/>
              <a:t>Entry in global event 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htcondor</a:t>
            </a:r>
            <a:r>
              <a:rPr lang="en-US" dirty="0"/>
              <a:t> job status &lt;job id&gt;</a:t>
            </a:r>
          </a:p>
          <a:p>
            <a:r>
              <a:rPr lang="en-US" dirty="0"/>
              <a:t>$ </a:t>
            </a:r>
            <a:r>
              <a:rPr lang="en-US" dirty="0" err="1"/>
              <a:t>condor_q</a:t>
            </a:r>
            <a:r>
              <a:rPr lang="en-US" dirty="0"/>
              <a:t> </a:t>
            </a:r>
            <a:r>
              <a:rPr lang="en-US" dirty="0" err="1"/>
              <a:t>job_id</a:t>
            </a:r>
            <a:endParaRPr lang="en-US" dirty="0"/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8B3E5F3C-278C-9B99-31AF-E735BA93E976}"/>
              </a:ext>
            </a:extLst>
          </p:cNvPr>
          <p:cNvSpPr txBox="1">
            <a:spLocks/>
          </p:cNvSpPr>
          <p:nvPr/>
        </p:nvSpPr>
        <p:spPr>
          <a:xfrm>
            <a:off x="821427" y="2818209"/>
            <a:ext cx="10620261" cy="132556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000 (6.000.000) 2025-01-01 13:45:12 Job submitted from host:&lt;1.2.3.4:38087&gt;</a:t>
            </a:r>
          </a:p>
          <a:p>
            <a:pPr marL="114300" indent="0">
              <a:buFont typeface="Arial"/>
              <a:buNone/>
            </a:pPr>
            <a:r>
              <a:rPr lang="en-US" dirty="0"/>
              <a:t>…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F038BC57-2107-F442-56CC-897D5859112C}"/>
              </a:ext>
            </a:extLst>
          </p:cNvPr>
          <p:cNvSpPr txBox="1">
            <a:spLocks/>
          </p:cNvSpPr>
          <p:nvPr/>
        </p:nvSpPr>
        <p:spPr>
          <a:xfrm>
            <a:off x="479569" y="2754893"/>
            <a:ext cx="11303976" cy="1452196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035 (7.-01.000) 2025-01-01 15:44:31 Cluster submitted from host:&lt;1.2.3.4:38087&gt;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000 (7.000.000) 2025-01-01 15:44:31 Job submitted from host: &lt;1.2.3.4:38087&gt;</a:t>
            </a:r>
          </a:p>
          <a:p>
            <a:pPr marL="11430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114300" indent="0">
              <a:buFont typeface="Arial"/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873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3D13F-9600-4B97-C3A3-DBF638486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5C7A7-037D-3210-49BF-E2900473F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job exists, AP finds matching slot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156856-55C8-8021-8754-022ECCF3DD6C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/>
              <a:t>(Except for Grid/Local/Scheduler universes)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783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EE2FFCB-AFCD-BC12-582E-56C4741E7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states…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BE1DCB-1FEC-E1DA-B882-A0D9C44C2C0F}"/>
              </a:ext>
            </a:extLst>
          </p:cNvPr>
          <p:cNvSpPr/>
          <p:nvPr/>
        </p:nvSpPr>
        <p:spPr>
          <a:xfrm>
            <a:off x="9875520" y="154110"/>
            <a:ext cx="2197788" cy="219778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800" dirty="0"/>
              <a:t>Idle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1F283-1502-532E-0E23-ACA6E0735D7D}"/>
              </a:ext>
            </a:extLst>
          </p:cNvPr>
          <p:cNvSpPr txBox="1"/>
          <p:nvPr/>
        </p:nvSpPr>
        <p:spPr>
          <a:xfrm>
            <a:off x="942535" y="1912722"/>
            <a:ext cx="4187057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B0604020202020204" charset="0"/>
              </a:rPr>
              <a:t>Job is created in the "idle" state</a:t>
            </a:r>
          </a:p>
          <a:p>
            <a:pPr lvl="5"/>
            <a:r>
              <a:rPr lang="en-US" sz="2800" dirty="0">
                <a:latin typeface="Helvetica Neue" panose="020B0604020202020204" charset="0"/>
              </a:rPr>
              <a:t>	(unless hold = true in submit file)</a:t>
            </a:r>
          </a:p>
          <a:p>
            <a:pPr marL="457200" lvl="5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B0604020202020204" charset="0"/>
              </a:rPr>
              <a:t>We don't really have enough states</a:t>
            </a:r>
          </a:p>
          <a:p>
            <a:pPr lvl="6"/>
            <a:r>
              <a:rPr lang="en-US" sz="2800" dirty="0">
                <a:latin typeface="Helvetica Neue" panose="020B0604020202020204" charset="0"/>
              </a:rPr>
              <a:t>	We'd like to add more, but that is … difficult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B0604020202020204" charset="0"/>
              </a:rPr>
              <a:t>So, the states are overloaded more than we would like</a:t>
            </a:r>
          </a:p>
          <a:p>
            <a:pPr marL="457200" lvl="6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Helvetica Neue" panose="020B0604020202020204" charset="0"/>
              </a:rPr>
              <a:t>Don't read too much into the state diagrams we will show later</a:t>
            </a:r>
          </a:p>
          <a:p>
            <a:pPr lvl="5"/>
            <a:r>
              <a:rPr lang="en-US" sz="2800" dirty="0">
                <a:latin typeface="Helvetica Neue" panose="020B060402020202020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7743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E57E-C377-90DA-EB4C-C8331D28A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E38C5-23D7-8DA8-0558-44B001FB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job exists, AP finds matching slot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DFFE3C-8541-3A4D-6388-07C4E11C1D6B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52330" y="1690688"/>
            <a:ext cx="10515600" cy="3684588"/>
          </a:xfrm>
        </p:spPr>
        <p:txBody>
          <a:bodyPr/>
          <a:lstStyle/>
          <a:p>
            <a:r>
              <a:rPr lang="en-US" dirty="0"/>
              <a:t>AP tries to (re) use an unused match it already has</a:t>
            </a:r>
          </a:p>
          <a:p>
            <a:r>
              <a:rPr lang="en-US" dirty="0"/>
              <a:t>Or may ask negotiator for a new match</a:t>
            </a:r>
          </a:p>
          <a:p>
            <a:r>
              <a:rPr lang="en-US" dirty="0"/>
              <a:t>Or may be able to get a match from a directly connected EP</a:t>
            </a:r>
          </a:p>
          <a:p>
            <a:endParaRPr lang="en-US" dirty="0"/>
          </a:p>
          <a:p>
            <a:r>
              <a:rPr lang="en-US" dirty="0"/>
              <a:t>If it doesn't match, </a:t>
            </a:r>
            <a:r>
              <a:rPr lang="en-US" dirty="0" err="1"/>
              <a:t>condor_q</a:t>
            </a:r>
            <a:r>
              <a:rPr lang="en-US" dirty="0"/>
              <a:t> –better </a:t>
            </a:r>
          </a:p>
        </p:txBody>
      </p:sp>
    </p:spTree>
    <p:extLst>
      <p:ext uri="{BB962C8B-B14F-4D97-AF65-F5344CB8AC3E}">
        <p14:creationId xmlns:p14="http://schemas.microsoft.com/office/powerpoint/2010/main" val="19442099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2DF1C-2B02-C129-209E-3D298F7AB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2C94D-3F5D-BA18-A6DA-C3BDBD821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 when matched, may not start right away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06782A-71CD-62BA-1008-B28C5CEBD90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10515600" cy="3684588"/>
          </a:xfrm>
        </p:spPr>
        <p:txBody>
          <a:bodyPr/>
          <a:lstStyle/>
          <a:p>
            <a:r>
              <a:rPr lang="en-US" dirty="0"/>
              <a:t>Job start delay queue</a:t>
            </a:r>
          </a:p>
          <a:p>
            <a:r>
              <a:rPr lang="en-US" dirty="0"/>
              <a:t>Transfer queue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01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FCF88-9556-90B9-B5A3-48E604261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9491E-56C9-0B64-8897-604E8856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JOB_START_DELAY and surprises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C59091-DE88-1217-5C5E-BC379FD4F26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10515600" cy="36845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JOB_START_DELAY = 2</a:t>
            </a:r>
            <a:br>
              <a:rPr lang="en-US" dirty="0"/>
            </a:br>
            <a:r>
              <a:rPr lang="en-US" dirty="0"/>
              <a:t>JOB_START_COUNT = 10</a:t>
            </a:r>
          </a:p>
          <a:p>
            <a:endParaRPr lang="en-US" dirty="0"/>
          </a:p>
          <a:p>
            <a:r>
              <a:rPr lang="en-US" dirty="0"/>
              <a:t>During the delay, </a:t>
            </a:r>
            <a:r>
              <a:rPr lang="en-US" dirty="0" err="1"/>
              <a:t>condor_q</a:t>
            </a:r>
            <a:r>
              <a:rPr lang="en-US" dirty="0"/>
              <a:t> will say job is "</a:t>
            </a:r>
            <a:r>
              <a:rPr lang="en-US" dirty="0" err="1"/>
              <a:t>R"unning</a:t>
            </a:r>
            <a:endParaRPr lang="en-US" dirty="0"/>
          </a:p>
          <a:p>
            <a:r>
              <a:rPr lang="en-US" dirty="0" err="1"/>
              <a:t>Condor_status</a:t>
            </a:r>
            <a:r>
              <a:rPr lang="en-US" dirty="0"/>
              <a:t> will be claimed/idle</a:t>
            </a:r>
          </a:p>
          <a:p>
            <a:endParaRPr lang="en-US" dirty="0"/>
          </a:p>
          <a:p>
            <a:r>
              <a:rPr lang="en-US" dirty="0"/>
              <a:t>Be careful when looking at "states"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489AC60-3F57-6410-1DF2-19D1B51EE9D2}"/>
              </a:ext>
            </a:extLst>
          </p:cNvPr>
          <p:cNvSpPr/>
          <p:nvPr/>
        </p:nvSpPr>
        <p:spPr>
          <a:xfrm>
            <a:off x="9636368" y="668336"/>
            <a:ext cx="2335237" cy="233523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Idle??</a:t>
            </a:r>
          </a:p>
        </p:txBody>
      </p:sp>
    </p:spTree>
    <p:extLst>
      <p:ext uri="{BB962C8B-B14F-4D97-AF65-F5344CB8AC3E}">
        <p14:creationId xmlns:p14="http://schemas.microsoft.com/office/powerpoint/2010/main" val="1687221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43C28-FC3D-5575-250C-C8D7940C2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BF559-13A9-DB80-A692-1A4C0A6E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 with transfer queueing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9BADD1-6B8B-DE58-B4F7-9BD1DAE3953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r>
              <a:rPr lang="en-US" dirty="0"/>
              <a:t>Jobs with file transfer go through a queue</a:t>
            </a:r>
          </a:p>
          <a:p>
            <a:r>
              <a:rPr lang="en-US" dirty="0"/>
              <a:t>MAX_CONCURRENT_UPLOADS</a:t>
            </a:r>
          </a:p>
          <a:p>
            <a:r>
              <a:rPr lang="en-US" dirty="0"/>
              <a:t>MAX_CONCURRENT_DOWNLOADS</a:t>
            </a:r>
          </a:p>
          <a:p>
            <a:r>
              <a:rPr lang="en-US" dirty="0"/>
              <a:t>FILE_TRANSFER_DISK_LOAD_THROTTLE</a:t>
            </a:r>
          </a:p>
          <a:p>
            <a:endParaRPr lang="en-US" dirty="0"/>
          </a:p>
          <a:p>
            <a:r>
              <a:rPr lang="en-US" dirty="0"/>
              <a:t>"Small" transfers skip the queue</a:t>
            </a:r>
          </a:p>
          <a:p>
            <a:r>
              <a:rPr lang="en-US" dirty="0"/>
              <a:t>By default, plugin transfer also skip queue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0108A46-8F67-2421-4D92-32186EC4871D}"/>
              </a:ext>
            </a:extLst>
          </p:cNvPr>
          <p:cNvSpPr/>
          <p:nvPr/>
        </p:nvSpPr>
        <p:spPr>
          <a:xfrm>
            <a:off x="9622301" y="668337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Run??</a:t>
            </a:r>
          </a:p>
        </p:txBody>
      </p:sp>
    </p:spTree>
    <p:extLst>
      <p:ext uri="{BB962C8B-B14F-4D97-AF65-F5344CB8AC3E}">
        <p14:creationId xmlns:p14="http://schemas.microsoft.com/office/powerpoint/2010/main" val="146262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around a table">
            <a:extLst>
              <a:ext uri="{FF2B5EF4-FFF2-40B4-BE49-F238E27FC236}">
                <a16:creationId xmlns:a16="http://schemas.microsoft.com/office/drawing/2014/main" id="{42E9B457-F6C6-64F2-4CE3-2356CE58E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69" t="15595" r="2614" b="214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A0C6E9-5D4D-A6A1-973C-B7C79EB3F1D0}"/>
              </a:ext>
            </a:extLst>
          </p:cNvPr>
          <p:cNvSpPr txBox="1"/>
          <p:nvPr/>
        </p:nvSpPr>
        <p:spPr>
          <a:xfrm>
            <a:off x="9271327" y="6486226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 tooltip="https://courses.lumenlearning.com/suny-arthistory2/chapter/william-hogart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4538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51D42-AF9E-2997-373A-F85EE217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FB73B-1D71-A6D4-7744-5D2F71EE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Surprises with transfer queueing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8C2B7-3B9B-2EE9-7A08-EE868D5116E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r>
              <a:rPr lang="en-US" dirty="0"/>
              <a:t>When in the queue, waiting for go-ahead</a:t>
            </a:r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condor_q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Where '&lt;' means input, and has been in the queue for two seconds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CB6867F-7F61-B7C1-6F71-5DB37955B612}"/>
              </a:ext>
            </a:extLst>
          </p:cNvPr>
          <p:cNvSpPr/>
          <p:nvPr/>
        </p:nvSpPr>
        <p:spPr>
          <a:xfrm>
            <a:off x="9622301" y="668337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Run??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1F427FD-655E-4D1F-828A-B7325D5E8237}"/>
              </a:ext>
            </a:extLst>
          </p:cNvPr>
          <p:cNvSpPr txBox="1">
            <a:spLocks/>
          </p:cNvSpPr>
          <p:nvPr/>
        </p:nvSpPr>
        <p:spPr>
          <a:xfrm>
            <a:off x="2240965" y="3275283"/>
            <a:ext cx="8478617" cy="88247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1.0 </a:t>
            </a:r>
            <a:r>
              <a:rPr lang="en-US" dirty="0" err="1"/>
              <a:t>gthain</a:t>
            </a:r>
            <a:r>
              <a:rPr lang="en-US" dirty="0"/>
              <a:t> 1/1 09:31 0+00:00:02 </a:t>
            </a:r>
            <a:r>
              <a:rPr lang="en-US" b="1" dirty="0"/>
              <a:t>&lt;</a:t>
            </a:r>
            <a:r>
              <a:rPr lang="en-US" dirty="0"/>
              <a:t> 0      run.sh</a:t>
            </a:r>
          </a:p>
        </p:txBody>
      </p:sp>
    </p:spTree>
    <p:extLst>
      <p:ext uri="{BB962C8B-B14F-4D97-AF65-F5344CB8AC3E}">
        <p14:creationId xmlns:p14="http://schemas.microsoft.com/office/powerpoint/2010/main" val="3576430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C6D1B-B7DD-EBB6-C77D-04A816288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E0FE2-3FCF-58B5-D70E-8A6D10F2B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Finally!  Actually running the job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39F56-89F3-960E-AC07-9CD46D068EC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r>
              <a:rPr lang="en-US" dirty="0"/>
              <a:t>After file xfer, file xfer queueing, job finally runs on slot!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UNLESS docker universe, and docker needs to pull the image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1BAAA632-8CF7-8093-2317-55A26394AF6A}"/>
              </a:ext>
            </a:extLst>
          </p:cNvPr>
          <p:cNvSpPr/>
          <p:nvPr/>
        </p:nvSpPr>
        <p:spPr>
          <a:xfrm>
            <a:off x="9622301" y="668337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Run!</a:t>
            </a:r>
          </a:p>
        </p:txBody>
      </p:sp>
    </p:spTree>
    <p:extLst>
      <p:ext uri="{BB962C8B-B14F-4D97-AF65-F5344CB8AC3E}">
        <p14:creationId xmlns:p14="http://schemas.microsoft.com/office/powerpoint/2010/main" val="2090924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FA19-A228-56B5-879A-1CAECB3B6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5EBD8-6D70-DFB0-61C5-BCC60F342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Unless, the activation fails…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7C1F1D-8C98-A874-F3EB-35F3490F5A53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r>
              <a:rPr lang="en-US" dirty="0"/>
              <a:t>If a typo in list of input files</a:t>
            </a:r>
          </a:p>
          <a:p>
            <a:r>
              <a:rPr lang="en-US" dirty="0"/>
              <a:t>If permission error in input file</a:t>
            </a:r>
          </a:p>
          <a:p>
            <a:endParaRPr lang="en-US" dirty="0"/>
          </a:p>
          <a:p>
            <a:r>
              <a:rPr lang="en-US" dirty="0"/>
              <a:t>If EP has changed before the AP starts job…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Then activation fails…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77815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20001-E1C6-85A2-2BFA-C9ED209E7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01DB-D3F0-D23A-F463-60A0B4958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a job is running?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AE0BC5-AE08-EDF8-0EF0-24C05DAC71E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94024" y="1586706"/>
            <a:ext cx="10515600" cy="527129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Entry in job event log</a:t>
            </a:r>
          </a:p>
          <a:p>
            <a:r>
              <a:rPr lang="en-US" dirty="0"/>
              <a:t>Entry in global event log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$ </a:t>
            </a:r>
            <a:r>
              <a:rPr lang="en-US" dirty="0" err="1"/>
              <a:t>htcondor</a:t>
            </a:r>
            <a:r>
              <a:rPr lang="en-US" dirty="0"/>
              <a:t> job status &lt;job id&gt;</a:t>
            </a:r>
          </a:p>
          <a:p>
            <a:r>
              <a:rPr lang="en-US" dirty="0"/>
              <a:t>$ </a:t>
            </a:r>
            <a:r>
              <a:rPr lang="en-US" dirty="0" err="1"/>
              <a:t>condor_q</a:t>
            </a:r>
            <a:r>
              <a:rPr lang="en-US" dirty="0"/>
              <a:t> </a:t>
            </a:r>
            <a:r>
              <a:rPr lang="en-US" dirty="0" err="1"/>
              <a:t>job_id</a:t>
            </a:r>
            <a:r>
              <a:rPr lang="en-US" dirty="0"/>
              <a:t>  (may be lying)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25AA30F5-2C00-84B7-9299-2E1182733918}"/>
              </a:ext>
            </a:extLst>
          </p:cNvPr>
          <p:cNvSpPr txBox="1">
            <a:spLocks/>
          </p:cNvSpPr>
          <p:nvPr/>
        </p:nvSpPr>
        <p:spPr>
          <a:xfrm>
            <a:off x="839788" y="2629361"/>
            <a:ext cx="10620261" cy="3185984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001 (2.000) 2025-09-10 15:44:33 Job executing on host: &lt;1.2.3.4&gt;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SlotName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: slot1@machine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CondorScratchDir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"/execute"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Disk = 1500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GPUs = 0</a:t>
            </a:r>
          </a:p>
          <a:p>
            <a:pPr marL="114300" indent="0">
              <a:buNone/>
            </a:pPr>
            <a:r>
              <a:rPr lang="en-US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Memory = 3981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5E6A9A-3890-B226-A448-7827383411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7307" y="270005"/>
            <a:ext cx="2365453" cy="2359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92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F8502-2AB0-8A76-F68D-BC023A053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AB04C-7199-7EC1-3BC6-ECADCEC98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way to learn a job is running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D995A5-71FD-3AA4-78AE-D47543CA5E1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4400" dirty="0" err="1"/>
              <a:t>condor_ssh_to_job</a:t>
            </a:r>
            <a:r>
              <a:rPr lang="en-US" sz="4400" dirty="0"/>
              <a:t> (-retry)</a:t>
            </a:r>
          </a:p>
          <a:p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F7F729-598B-53CF-298D-2BB0B965C24D}"/>
              </a:ext>
            </a:extLst>
          </p:cNvPr>
          <p:cNvSpPr/>
          <p:nvPr/>
        </p:nvSpPr>
        <p:spPr>
          <a:xfrm>
            <a:off x="9622301" y="668337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Run!</a:t>
            </a:r>
          </a:p>
        </p:txBody>
      </p:sp>
    </p:spTree>
    <p:extLst>
      <p:ext uri="{BB962C8B-B14F-4D97-AF65-F5344CB8AC3E}">
        <p14:creationId xmlns:p14="http://schemas.microsoft.com/office/powerpoint/2010/main" val="33318973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D9613-224E-2AE6-EB8C-C871462A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0A62-3A57-5B13-825D-BDF81C26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that can happen when running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2438E7-183B-2155-F5B5-4A31ED9CC2C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pPr marL="11430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65FD6A-DFEC-5811-906B-09124CE1D79F}"/>
              </a:ext>
            </a:extLst>
          </p:cNvPr>
          <p:cNvSpPr/>
          <p:nvPr/>
        </p:nvSpPr>
        <p:spPr>
          <a:xfrm>
            <a:off x="9856763" y="833590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Run!</a:t>
            </a:r>
          </a:p>
        </p:txBody>
      </p:sp>
    </p:spTree>
    <p:extLst>
      <p:ext uri="{BB962C8B-B14F-4D97-AF65-F5344CB8AC3E}">
        <p14:creationId xmlns:p14="http://schemas.microsoft.com/office/powerpoint/2010/main" val="449710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E19F4C-BB99-FD17-D41D-CE81D63180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563F3-D535-4D42-1B9C-5EBFC1939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HOLD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2C0626-8CB7-FDD8-CFF9-B071E2B12BE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Explicitly via </a:t>
            </a:r>
            <a:r>
              <a:rPr lang="en-US" dirty="0" err="1"/>
              <a:t>condor_hold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Via policy via </a:t>
            </a:r>
            <a:r>
              <a:rPr lang="en-US" dirty="0" err="1"/>
              <a:t>periodic_hold</a:t>
            </a:r>
            <a:endParaRPr lang="en-US" dirty="0"/>
          </a:p>
          <a:p>
            <a:pPr marL="114300" indent="0">
              <a:buNone/>
            </a:pPr>
            <a:r>
              <a:rPr lang="en-US" dirty="0"/>
              <a:t>	or via </a:t>
            </a:r>
            <a:r>
              <a:rPr lang="en-US" dirty="0" err="1"/>
              <a:t>system_periodic_hold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Or by condor if </a:t>
            </a:r>
            <a:r>
              <a:rPr lang="en-US" b="1" dirty="0"/>
              <a:t>bad things</a:t>
            </a:r>
            <a:r>
              <a:rPr lang="en-US" dirty="0"/>
              <a:t> happen</a:t>
            </a:r>
          </a:p>
          <a:p>
            <a:pPr marL="114300" indent="0">
              <a:buNone/>
            </a:pPr>
            <a:r>
              <a:rPr lang="en-US" dirty="0"/>
              <a:t>	e.g. input file doesn't exit</a:t>
            </a:r>
          </a:p>
          <a:p>
            <a:pPr marL="114300" indent="0">
              <a:buNone/>
            </a:pPr>
            <a:r>
              <a:rPr lang="en-US" dirty="0"/>
              <a:t>	memory exceeded</a:t>
            </a:r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2E9BA2A-BAC8-6B1A-4D07-B73210A7C9C2}"/>
              </a:ext>
            </a:extLst>
          </p:cNvPr>
          <p:cNvSpPr/>
          <p:nvPr/>
        </p:nvSpPr>
        <p:spPr>
          <a:xfrm>
            <a:off x="9856763" y="833590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Run!</a:t>
            </a:r>
          </a:p>
        </p:txBody>
      </p:sp>
    </p:spTree>
    <p:extLst>
      <p:ext uri="{BB962C8B-B14F-4D97-AF65-F5344CB8AC3E}">
        <p14:creationId xmlns:p14="http://schemas.microsoft.com/office/powerpoint/2010/main" val="2393754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46C0E-5099-0EB6-407B-2F45253AB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643F6-985A-5CEF-27EF-F1553CD35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SUSPEND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01EE8E-60C9-85EB-F689-38463554370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Explicitly via </a:t>
            </a:r>
            <a:r>
              <a:rPr lang="en-US" dirty="0" err="1"/>
              <a:t>condor_suspend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via WANT_SUSPEND in </a:t>
            </a:r>
            <a:r>
              <a:rPr lang="en-US" dirty="0" err="1"/>
              <a:t>startd</a:t>
            </a:r>
            <a:endParaRPr lang="en-US" dirty="0"/>
          </a:p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/>
              <a:t>Released explicit via </a:t>
            </a:r>
            <a:r>
              <a:rPr lang="en-US" dirty="0" err="1"/>
              <a:t>condor_continue</a:t>
            </a:r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73FADB9-FC1D-DEB6-D3B8-4BB186397898}"/>
              </a:ext>
            </a:extLst>
          </p:cNvPr>
          <p:cNvSpPr/>
          <p:nvPr/>
        </p:nvSpPr>
        <p:spPr>
          <a:xfrm>
            <a:off x="9856763" y="833590"/>
            <a:ext cx="2335237" cy="2335237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Run!</a:t>
            </a:r>
          </a:p>
        </p:txBody>
      </p:sp>
    </p:spTree>
    <p:extLst>
      <p:ext uri="{BB962C8B-B14F-4D97-AF65-F5344CB8AC3E}">
        <p14:creationId xmlns:p14="http://schemas.microsoft.com/office/powerpoint/2010/main" val="4224289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D7A69-6DD2-3AF2-A5EC-904C90306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3A458-BFFE-2ABC-827B-928BF7AE5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checkpointing and the run state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67AEAA-EB00-590F-E683-332995993E2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1519311"/>
            <a:ext cx="10515600" cy="4670352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endParaRPr lang="en-US" dirty="0"/>
          </a:p>
          <a:p>
            <a:pPr marL="11430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checkpoint_exit_code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85</a:t>
            </a:r>
          </a:p>
          <a:p>
            <a:pPr marL="11430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300" indent="0">
              <a:buNone/>
            </a:pPr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When job exits with this code:</a:t>
            </a:r>
          </a:p>
          <a:p>
            <a:r>
              <a:rPr lang="en-US" dirty="0" err="1">
                <a:latin typeface="Helvetica Neue" panose="020B0604020202020204" charset="0"/>
                <a:cs typeface="Courier New" panose="02070309020205020404" pitchFamily="49" charset="0"/>
              </a:rPr>
              <a:t>HTCondor</a:t>
            </a:r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 sends the output/checkpoint files back to AP</a:t>
            </a:r>
          </a:p>
          <a:p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When transfer is complete, restarts the job from scratch</a:t>
            </a:r>
          </a:p>
          <a:p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Job stays in the "</a:t>
            </a:r>
            <a:r>
              <a:rPr lang="en-US" dirty="0" err="1">
                <a:latin typeface="Helvetica Neue" panose="020B0604020202020204" charset="0"/>
                <a:cs typeface="Courier New" panose="02070309020205020404" pitchFamily="49" charset="0"/>
              </a:rPr>
              <a:t>R"unning</a:t>
            </a:r>
            <a:r>
              <a:rPr lang="en-US" dirty="0">
                <a:latin typeface="Helvetica Neue" panose="020B0604020202020204" charset="0"/>
                <a:cs typeface="Courier New" panose="02070309020205020404" pitchFamily="49" charset="0"/>
              </a:rPr>
              <a:t> state the whole time</a:t>
            </a:r>
          </a:p>
        </p:txBody>
      </p:sp>
    </p:spTree>
    <p:extLst>
      <p:ext uri="{BB962C8B-B14F-4D97-AF65-F5344CB8AC3E}">
        <p14:creationId xmlns:p14="http://schemas.microsoft.com/office/powerpoint/2010/main" val="33415022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B2FE-FBF0-3D89-ECAB-2F4F65A13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923" y="195155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Eviction / Preemption</a:t>
            </a:r>
          </a:p>
        </p:txBody>
      </p:sp>
    </p:spTree>
    <p:extLst>
      <p:ext uri="{BB962C8B-B14F-4D97-AF65-F5344CB8AC3E}">
        <p14:creationId xmlns:p14="http://schemas.microsoft.com/office/powerpoint/2010/main" val="249981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15FA0C6-20CE-96BF-1EA4-42AA7B885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"Job"?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68D14-FFC9-5246-2A1F-A74D3058B5F1}"/>
              </a:ext>
            </a:extLst>
          </p:cNvPr>
          <p:cNvSpPr txBox="1"/>
          <p:nvPr/>
        </p:nvSpPr>
        <p:spPr>
          <a:xfrm>
            <a:off x="1238922" y="1604626"/>
            <a:ext cx="927129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arg1 arg2 &gt; </a:t>
            </a: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endParaRPr lang="en-US" sz="3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7" name="Graphic 6" descr="Computer with solid fill">
            <a:extLst>
              <a:ext uri="{FF2B5EF4-FFF2-40B4-BE49-F238E27FC236}">
                <a16:creationId xmlns:a16="http://schemas.microsoft.com/office/drawing/2014/main" id="{24083907-9BEF-8ABB-438A-06F772E13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1363" y="4622631"/>
            <a:ext cx="1715117" cy="1715117"/>
          </a:xfrm>
          <a:prstGeom prst="rect">
            <a:avLst/>
          </a:prstGeom>
        </p:spPr>
      </p:pic>
      <p:pic>
        <p:nvPicPr>
          <p:cNvPr id="8" name="Graphic 7" descr="Computer with solid fill">
            <a:extLst>
              <a:ext uri="{FF2B5EF4-FFF2-40B4-BE49-F238E27FC236}">
                <a16:creationId xmlns:a16="http://schemas.microsoft.com/office/drawing/2014/main" id="{1B699F68-B26C-13CB-B40E-58F12E1F57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8212" y="4668599"/>
            <a:ext cx="1715117" cy="1715117"/>
          </a:xfrm>
          <a:prstGeom prst="rect">
            <a:avLst/>
          </a:prstGeom>
        </p:spPr>
      </p:pic>
      <p:pic>
        <p:nvPicPr>
          <p:cNvPr id="9" name="Graphic 8" descr="Computer with solid fill">
            <a:extLst>
              <a:ext uri="{FF2B5EF4-FFF2-40B4-BE49-F238E27FC236}">
                <a16:creationId xmlns:a16="http://schemas.microsoft.com/office/drawing/2014/main" id="{DA10DF21-0916-F9DB-D076-22812F453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95104" y="4668599"/>
            <a:ext cx="1715117" cy="171511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3113510-B9A1-7D07-146A-5681B8343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656" y="2189401"/>
            <a:ext cx="3136581" cy="448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3BA076C-BA7D-2F04-370A-194060F916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0807" y="1965284"/>
            <a:ext cx="3136581" cy="448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985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-1.85185E-6 L -0.28529 0.5606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271" y="28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2.96296E-6 L 0.34362 0.60486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74" y="3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18359-0EBA-6BAC-0899-0A88D50DB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CECB-3F3B-E897-FB68-DE4ECEB73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job can go back to "</a:t>
            </a:r>
            <a:r>
              <a:rPr lang="en-US" dirty="0" err="1"/>
              <a:t>I"dle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63A86-ABAD-E976-5E48-01D37E6CD8F2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725" y="1519311"/>
            <a:ext cx="11347373" cy="4670352"/>
          </a:xfrm>
        </p:spPr>
        <p:txBody>
          <a:bodyPr>
            <a:normAutofit/>
          </a:bodyPr>
          <a:lstStyle/>
          <a:p>
            <a:r>
              <a:rPr lang="en-US" dirty="0" err="1"/>
              <a:t>condor_vacate</a:t>
            </a:r>
            <a:r>
              <a:rPr lang="en-US" dirty="0"/>
              <a:t> / </a:t>
            </a:r>
            <a:r>
              <a:rPr lang="en-US" dirty="0" err="1"/>
              <a:t>condor_vacate_job</a:t>
            </a:r>
            <a:endParaRPr lang="en-US" dirty="0"/>
          </a:p>
          <a:p>
            <a:r>
              <a:rPr lang="en-US" dirty="0" err="1"/>
              <a:t>periodic_vacate</a:t>
            </a:r>
            <a:r>
              <a:rPr lang="en-US" dirty="0"/>
              <a:t> is true (in newer </a:t>
            </a:r>
            <a:r>
              <a:rPr lang="en-US" dirty="0" err="1"/>
              <a:t>htcondor</a:t>
            </a:r>
            <a:r>
              <a:rPr lang="en-US" dirty="0"/>
              <a:t> versions)</a:t>
            </a:r>
          </a:p>
          <a:p>
            <a:r>
              <a:rPr lang="en-US" dirty="0"/>
              <a:t>PREEMPT is true in the </a:t>
            </a:r>
            <a:r>
              <a:rPr lang="en-US" dirty="0" err="1"/>
              <a:t>startd</a:t>
            </a:r>
            <a:r>
              <a:rPr lang="en-US" dirty="0"/>
              <a:t> (and time &gt; </a:t>
            </a:r>
            <a:r>
              <a:rPr lang="en-US" dirty="0" err="1"/>
              <a:t>MaxJobRetirementTime</a:t>
            </a:r>
            <a:r>
              <a:rPr lang="en-US" dirty="0"/>
              <a:t>)</a:t>
            </a:r>
          </a:p>
          <a:p>
            <a:r>
              <a:rPr lang="en-US" dirty="0" err="1"/>
              <a:t>Startd</a:t>
            </a:r>
            <a:r>
              <a:rPr lang="en-US" dirty="0"/>
              <a:t> machine crashes</a:t>
            </a:r>
          </a:p>
          <a:p>
            <a:r>
              <a:rPr lang="en-US" dirty="0"/>
              <a:t>Network is broken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6619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08C127-8355-DF3F-5D2B-7B986CB4A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7D102-CCDA-8E20-AD16-8C114BA3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job can never get out of "</a:t>
            </a:r>
            <a:r>
              <a:rPr lang="en-US" dirty="0" err="1"/>
              <a:t>I"dle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9CDA5-70FF-B511-DE25-F461853BB96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725" y="1519311"/>
            <a:ext cx="11347373" cy="4670352"/>
          </a:xfrm>
        </p:spPr>
        <p:txBody>
          <a:bodyPr>
            <a:normAutofit/>
          </a:bodyPr>
          <a:lstStyle/>
          <a:p>
            <a:r>
              <a:rPr lang="en-US" dirty="0"/>
              <a:t>When activation fails early</a:t>
            </a:r>
          </a:p>
          <a:p>
            <a:endParaRPr lang="en-US" dirty="0"/>
          </a:p>
          <a:p>
            <a:r>
              <a:rPr lang="en-US" dirty="0"/>
              <a:t>Nothing in the event log</a:t>
            </a:r>
          </a:p>
          <a:p>
            <a:endParaRPr lang="en-US" dirty="0"/>
          </a:p>
          <a:p>
            <a:r>
              <a:rPr lang="en-US" dirty="0" err="1"/>
              <a:t>NumShadowStarts</a:t>
            </a:r>
            <a:r>
              <a:rPr lang="en-US" dirty="0"/>
              <a:t> is incremented</a:t>
            </a:r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2250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F1C49-A8B8-6174-B426-89FEF0EEB0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269A-B970-74D7-1ADD-8A6674D6A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"Epochs"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C4CE72B-78C9-82F6-892E-D3FC3ACC0DFA}"/>
              </a:ext>
            </a:extLst>
          </p:cNvPr>
          <p:cNvSpPr/>
          <p:nvPr/>
        </p:nvSpPr>
        <p:spPr bwMode="auto">
          <a:xfrm>
            <a:off x="1175068" y="4861560"/>
            <a:ext cx="10180320" cy="594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8F01CFD-2B4B-2463-A78C-82AC9DDEFEBC}"/>
              </a:ext>
            </a:extLst>
          </p:cNvPr>
          <p:cNvCxnSpPr/>
          <p:nvPr/>
        </p:nvCxnSpPr>
        <p:spPr bwMode="auto">
          <a:xfrm>
            <a:off x="117506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EF991972-8A83-2F86-8BEF-39FA2092B3C3}"/>
              </a:ext>
            </a:extLst>
          </p:cNvPr>
          <p:cNvSpPr txBox="1"/>
          <p:nvPr/>
        </p:nvSpPr>
        <p:spPr>
          <a:xfrm>
            <a:off x="533400" y="2963258"/>
            <a:ext cx="179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placed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8860F9-B536-331B-7288-4108B407FD24}"/>
              </a:ext>
            </a:extLst>
          </p:cNvPr>
          <p:cNvCxnSpPr/>
          <p:nvPr/>
        </p:nvCxnSpPr>
        <p:spPr bwMode="auto">
          <a:xfrm>
            <a:off x="340613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17B21E2-D1B1-FD87-4A83-9E3A19AF20B2}"/>
              </a:ext>
            </a:extLst>
          </p:cNvPr>
          <p:cNvSpPr txBox="1"/>
          <p:nvPr/>
        </p:nvSpPr>
        <p:spPr>
          <a:xfrm>
            <a:off x="2514599" y="2963258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xfer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4C5BEAB-EC49-5E3D-FDCF-E39828B7C79C}"/>
              </a:ext>
            </a:extLst>
          </p:cNvPr>
          <p:cNvCxnSpPr/>
          <p:nvPr/>
        </p:nvCxnSpPr>
        <p:spPr bwMode="auto">
          <a:xfrm>
            <a:off x="523493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FDEA4D76-375B-7B1C-11D2-D77CFBE2AA6C}"/>
              </a:ext>
            </a:extLst>
          </p:cNvPr>
          <p:cNvSpPr txBox="1"/>
          <p:nvPr/>
        </p:nvSpPr>
        <p:spPr>
          <a:xfrm>
            <a:off x="4206238" y="3021212"/>
            <a:ext cx="23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running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F061E9-7A4A-B79F-FD21-ADF016200A0F}"/>
              </a:ext>
            </a:extLst>
          </p:cNvPr>
          <p:cNvCxnSpPr/>
          <p:nvPr/>
        </p:nvCxnSpPr>
        <p:spPr bwMode="auto">
          <a:xfrm>
            <a:off x="7437112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0F0AD37-FD36-E440-DF79-38565B393E69}"/>
              </a:ext>
            </a:extLst>
          </p:cNvPr>
          <p:cNvSpPr txBox="1"/>
          <p:nvPr/>
        </p:nvSpPr>
        <p:spPr>
          <a:xfrm>
            <a:off x="6332212" y="3021212"/>
            <a:ext cx="23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exit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0A9911E-3FAC-7B38-812E-A2B01018CE8B}"/>
              </a:ext>
            </a:extLst>
          </p:cNvPr>
          <p:cNvCxnSpPr/>
          <p:nvPr/>
        </p:nvCxnSpPr>
        <p:spPr bwMode="auto">
          <a:xfrm>
            <a:off x="8770618" y="3580238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795C2CA-0404-E808-76DC-A3E7EBC716B8}"/>
              </a:ext>
            </a:extLst>
          </p:cNvPr>
          <p:cNvSpPr txBox="1"/>
          <p:nvPr/>
        </p:nvSpPr>
        <p:spPr>
          <a:xfrm>
            <a:off x="7879079" y="3007816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xfer 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F8E5594-FD48-8B87-9904-717DC57F3388}"/>
              </a:ext>
            </a:extLst>
          </p:cNvPr>
          <p:cNvCxnSpPr/>
          <p:nvPr/>
        </p:nvCxnSpPr>
        <p:spPr bwMode="auto">
          <a:xfrm>
            <a:off x="10835639" y="3580238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9ADCF9B-FD88-A288-51E9-EBBCE65BF5B6}"/>
              </a:ext>
            </a:extLst>
          </p:cNvPr>
          <p:cNvSpPr txBox="1"/>
          <p:nvPr/>
        </p:nvSpPr>
        <p:spPr>
          <a:xfrm>
            <a:off x="9944100" y="3007816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complete</a:t>
            </a:r>
          </a:p>
        </p:txBody>
      </p:sp>
    </p:spTree>
    <p:extLst>
      <p:ext uri="{BB962C8B-B14F-4D97-AF65-F5344CB8AC3E}">
        <p14:creationId xmlns:p14="http://schemas.microsoft.com/office/powerpoint/2010/main" val="2475163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D3A9-773D-1F8B-BFFF-BEE4821EF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D5836-0551-C328-1374-C15A07CE6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"Epochs"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E31A77B-8E96-85A4-E7FF-7520462546F2}"/>
              </a:ext>
            </a:extLst>
          </p:cNvPr>
          <p:cNvSpPr/>
          <p:nvPr/>
        </p:nvSpPr>
        <p:spPr bwMode="auto">
          <a:xfrm>
            <a:off x="1175068" y="4861560"/>
            <a:ext cx="10180320" cy="59436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55A47B6-17D0-7E08-2411-CD1654825998}"/>
              </a:ext>
            </a:extLst>
          </p:cNvPr>
          <p:cNvCxnSpPr/>
          <p:nvPr/>
        </p:nvCxnSpPr>
        <p:spPr bwMode="auto">
          <a:xfrm>
            <a:off x="117506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97A5095-3AB1-FB2B-B4F2-78CD7837D07C}"/>
              </a:ext>
            </a:extLst>
          </p:cNvPr>
          <p:cNvSpPr txBox="1"/>
          <p:nvPr/>
        </p:nvSpPr>
        <p:spPr>
          <a:xfrm>
            <a:off x="533400" y="2963258"/>
            <a:ext cx="1798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job placed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E33E3CB-4692-3E3E-2D39-8D6CEA318617}"/>
              </a:ext>
            </a:extLst>
          </p:cNvPr>
          <p:cNvCxnSpPr/>
          <p:nvPr/>
        </p:nvCxnSpPr>
        <p:spPr bwMode="auto">
          <a:xfrm>
            <a:off x="340613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1C0C443-05DA-DCB2-70CC-CF042F4F662A}"/>
              </a:ext>
            </a:extLst>
          </p:cNvPr>
          <p:cNvSpPr txBox="1"/>
          <p:nvPr/>
        </p:nvSpPr>
        <p:spPr>
          <a:xfrm>
            <a:off x="2514599" y="2963258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xfer input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1D600D-5962-A192-2977-494BB3EC8D59}"/>
              </a:ext>
            </a:extLst>
          </p:cNvPr>
          <p:cNvCxnSpPr/>
          <p:nvPr/>
        </p:nvCxnSpPr>
        <p:spPr bwMode="auto">
          <a:xfrm>
            <a:off x="5234938" y="3535680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A3595F8-9871-BB09-E1E1-C8BFC4F6DE0A}"/>
              </a:ext>
            </a:extLst>
          </p:cNvPr>
          <p:cNvSpPr txBox="1"/>
          <p:nvPr/>
        </p:nvSpPr>
        <p:spPr>
          <a:xfrm>
            <a:off x="4206238" y="3021212"/>
            <a:ext cx="23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 running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708B25-591F-4F45-0EE6-91058DC700BA}"/>
              </a:ext>
            </a:extLst>
          </p:cNvPr>
          <p:cNvCxnSpPr/>
          <p:nvPr/>
        </p:nvCxnSpPr>
        <p:spPr bwMode="auto">
          <a:xfrm>
            <a:off x="7132312" y="3580238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FCA161B-A69E-24C1-1F28-9DF2ADCC8E8F}"/>
              </a:ext>
            </a:extLst>
          </p:cNvPr>
          <p:cNvSpPr txBox="1"/>
          <p:nvPr/>
        </p:nvSpPr>
        <p:spPr>
          <a:xfrm>
            <a:off x="5966458" y="3065770"/>
            <a:ext cx="23012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evicted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9438BC-229D-F01B-05E4-EA21E900340D}"/>
              </a:ext>
            </a:extLst>
          </p:cNvPr>
          <p:cNvCxnSpPr/>
          <p:nvPr/>
        </p:nvCxnSpPr>
        <p:spPr bwMode="auto">
          <a:xfrm>
            <a:off x="9509758" y="3198076"/>
            <a:ext cx="0" cy="184889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9705152-8EA0-347F-6459-595BA86B4EEC}"/>
              </a:ext>
            </a:extLst>
          </p:cNvPr>
          <p:cNvSpPr txBox="1"/>
          <p:nvPr/>
        </p:nvSpPr>
        <p:spPr>
          <a:xfrm>
            <a:off x="8968730" y="2674856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xfer input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03F9059-E80A-075C-AAC4-571F256A10D6}"/>
              </a:ext>
            </a:extLst>
          </p:cNvPr>
          <p:cNvCxnSpPr/>
          <p:nvPr/>
        </p:nvCxnSpPr>
        <p:spPr bwMode="auto">
          <a:xfrm>
            <a:off x="10835639" y="3580238"/>
            <a:ext cx="0" cy="1493520"/>
          </a:xfrm>
          <a:prstGeom prst="straightConnector1">
            <a:avLst/>
          </a:prstGeom>
          <a:solidFill>
            <a:schemeClr val="accent1"/>
          </a:solidFill>
          <a:ln w="539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54E3396-D5FB-A73A-8F41-5210BF5A295D}"/>
              </a:ext>
            </a:extLst>
          </p:cNvPr>
          <p:cNvSpPr txBox="1"/>
          <p:nvPr/>
        </p:nvSpPr>
        <p:spPr>
          <a:xfrm>
            <a:off x="10363187" y="3057018"/>
            <a:ext cx="2148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starts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7047D5-89CF-6762-6018-7CF90BDD473E}"/>
              </a:ext>
            </a:extLst>
          </p:cNvPr>
          <p:cNvSpPr/>
          <p:nvPr/>
        </p:nvSpPr>
        <p:spPr bwMode="auto">
          <a:xfrm>
            <a:off x="8267695" y="4861560"/>
            <a:ext cx="1095684" cy="59436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5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03CAB-1C19-EB32-161F-5DD13494B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E6CA3-598F-AA32-E37A-CAAAD067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"Epochs"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E1D09E7C-EFD4-D464-F393-B02D12BDDFE3}"/>
              </a:ext>
            </a:extLst>
          </p:cNvPr>
          <p:cNvSpPr/>
          <p:nvPr/>
        </p:nvSpPr>
        <p:spPr bwMode="auto">
          <a:xfrm>
            <a:off x="640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12CD198-7701-1053-EABC-CE13BD9DBB5C}"/>
              </a:ext>
            </a:extLst>
          </p:cNvPr>
          <p:cNvSpPr/>
          <p:nvPr/>
        </p:nvSpPr>
        <p:spPr bwMode="auto">
          <a:xfrm>
            <a:off x="2545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FE2388E5-0479-9C0B-A02F-815CD84C0162}"/>
              </a:ext>
            </a:extLst>
          </p:cNvPr>
          <p:cNvSpPr/>
          <p:nvPr/>
        </p:nvSpPr>
        <p:spPr bwMode="auto">
          <a:xfrm>
            <a:off x="4450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8D8A777B-3570-6E51-DA71-BCDF0A516255}"/>
              </a:ext>
            </a:extLst>
          </p:cNvPr>
          <p:cNvSpPr/>
          <p:nvPr/>
        </p:nvSpPr>
        <p:spPr bwMode="auto">
          <a:xfrm>
            <a:off x="6355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73990E55-5281-1D2E-229C-1DB994AFE131}"/>
              </a:ext>
            </a:extLst>
          </p:cNvPr>
          <p:cNvSpPr/>
          <p:nvPr/>
        </p:nvSpPr>
        <p:spPr bwMode="auto">
          <a:xfrm>
            <a:off x="8260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4371635-2F92-3E6E-9ACD-931842CBAB31}"/>
              </a:ext>
            </a:extLst>
          </p:cNvPr>
          <p:cNvSpPr/>
          <p:nvPr/>
        </p:nvSpPr>
        <p:spPr bwMode="auto">
          <a:xfrm>
            <a:off x="10165080" y="3429000"/>
            <a:ext cx="1295400" cy="41148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35DC06-189C-7BBB-4FA5-2F00BC2C9ED0}"/>
              </a:ext>
            </a:extLst>
          </p:cNvPr>
          <p:cNvSpPr txBox="1"/>
          <p:nvPr/>
        </p:nvSpPr>
        <p:spPr>
          <a:xfrm>
            <a:off x="731520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4F0D0D-4698-4196-F087-C906D68171B2}"/>
              </a:ext>
            </a:extLst>
          </p:cNvPr>
          <p:cNvSpPr txBox="1"/>
          <p:nvPr/>
        </p:nvSpPr>
        <p:spPr>
          <a:xfrm>
            <a:off x="2625634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C6ACBFE-A197-1377-C0AD-E093DB877BED}"/>
              </a:ext>
            </a:extLst>
          </p:cNvPr>
          <p:cNvSpPr txBox="1"/>
          <p:nvPr/>
        </p:nvSpPr>
        <p:spPr>
          <a:xfrm>
            <a:off x="4519748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0EE676-47E2-0566-0CEE-E28D8943AC71}"/>
              </a:ext>
            </a:extLst>
          </p:cNvPr>
          <p:cNvSpPr txBox="1"/>
          <p:nvPr/>
        </p:nvSpPr>
        <p:spPr>
          <a:xfrm>
            <a:off x="6413862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8E46397-6967-B3D5-E778-51B92D5B91F8}"/>
              </a:ext>
            </a:extLst>
          </p:cNvPr>
          <p:cNvSpPr txBox="1"/>
          <p:nvPr/>
        </p:nvSpPr>
        <p:spPr>
          <a:xfrm>
            <a:off x="8307976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4EC1B1-2258-3C91-E4F4-5DB2F7BCABFE}"/>
              </a:ext>
            </a:extLst>
          </p:cNvPr>
          <p:cNvSpPr txBox="1"/>
          <p:nvPr/>
        </p:nvSpPr>
        <p:spPr>
          <a:xfrm>
            <a:off x="10202090" y="3840480"/>
            <a:ext cx="1066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epoch</a:t>
            </a:r>
          </a:p>
        </p:txBody>
      </p:sp>
    </p:spTree>
    <p:extLst>
      <p:ext uri="{BB962C8B-B14F-4D97-AF65-F5344CB8AC3E}">
        <p14:creationId xmlns:p14="http://schemas.microsoft.com/office/powerpoint/2010/main" val="18004353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969A0-3919-7A26-E479-134B0646B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3F899-B177-C628-B8A5-BEB158AF6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epochs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4835D2-10CC-0316-7D99-C3593D7B4B36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73725" y="1519311"/>
            <a:ext cx="11347373" cy="4670352"/>
          </a:xfrm>
        </p:spPr>
        <p:txBody>
          <a:bodyPr>
            <a:normAutofit/>
          </a:bodyPr>
          <a:lstStyle/>
          <a:p>
            <a:r>
              <a:rPr lang="en-US" dirty="0" err="1"/>
              <a:t>condor_history</a:t>
            </a:r>
            <a:r>
              <a:rPr lang="en-US" dirty="0"/>
              <a:t> –epoch</a:t>
            </a:r>
          </a:p>
          <a:p>
            <a:endParaRPr lang="en-US" dirty="0"/>
          </a:p>
          <a:p>
            <a:r>
              <a:rPr lang="en-US" dirty="0" err="1"/>
              <a:t>Condor_adstash</a:t>
            </a:r>
            <a:r>
              <a:rPr lang="en-US" dirty="0"/>
              <a:t> -epoch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143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6885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DD892-5AF6-7FF1-B306-8DA2B78A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E0ED1-610E-48CB-151C-C7C9CD25D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 of life of a job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980BF-BE1A-905D-BAD5-0334BB7359A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938940" y="1690688"/>
            <a:ext cx="10515600" cy="368458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exits of it's own accord (by default …)</a:t>
            </a:r>
          </a:p>
          <a:p>
            <a:pPr lvl="1"/>
            <a:r>
              <a:rPr lang="en-US" dirty="0"/>
              <a:t>"There's a knob for that…"</a:t>
            </a:r>
          </a:p>
          <a:p>
            <a:pPr lvl="1"/>
            <a:r>
              <a:rPr lang="en-US" dirty="0"/>
              <a:t>At the end of the last epoch..</a:t>
            </a:r>
          </a:p>
          <a:p>
            <a:r>
              <a:rPr lang="en-US" dirty="0"/>
              <a:t>When </a:t>
            </a:r>
            <a:r>
              <a:rPr lang="en-US" dirty="0" err="1"/>
              <a:t>condor_rm's</a:t>
            </a:r>
            <a:r>
              <a:rPr lang="en-US" dirty="0"/>
              <a:t> by a human</a:t>
            </a:r>
          </a:p>
          <a:p>
            <a:r>
              <a:rPr lang="en-US" dirty="0"/>
              <a:t>When </a:t>
            </a:r>
            <a:r>
              <a:rPr lang="en-US" dirty="0" err="1"/>
              <a:t>Periodic_Remove</a:t>
            </a:r>
            <a:r>
              <a:rPr lang="en-US" dirty="0"/>
              <a:t> is true (or SYSTEM…)</a:t>
            </a:r>
          </a:p>
          <a:p>
            <a:endParaRPr lang="en-US" dirty="0"/>
          </a:p>
          <a:p>
            <a:r>
              <a:rPr lang="en-US" dirty="0"/>
              <a:t>After than, the job is HISTORY</a:t>
            </a:r>
          </a:p>
          <a:p>
            <a:pPr lvl="1"/>
            <a:r>
              <a:rPr lang="en-US" dirty="0"/>
              <a:t>- copy of job ad goes to AP's history</a:t>
            </a:r>
          </a:p>
          <a:p>
            <a:pPr lvl="1"/>
            <a:r>
              <a:rPr lang="en-US" dirty="0"/>
              <a:t>- also a copy goes to the </a:t>
            </a:r>
            <a:r>
              <a:rPr lang="en-US" dirty="0" err="1"/>
              <a:t>startd's</a:t>
            </a:r>
            <a:r>
              <a:rPr lang="en-US" dirty="0"/>
              <a:t> history</a:t>
            </a:r>
          </a:p>
          <a:p>
            <a:r>
              <a:rPr lang="en-US" dirty="0"/>
              <a:t>Both can be read by </a:t>
            </a:r>
            <a:r>
              <a:rPr lang="en-US" dirty="0" err="1"/>
              <a:t>condor_adstash</a:t>
            </a:r>
            <a:r>
              <a:rPr lang="en-US" dirty="0"/>
              <a:t> -&gt; </a:t>
            </a:r>
            <a:r>
              <a:rPr lang="en-US" dirty="0" err="1"/>
              <a:t>opensearch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062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506412-A0F3-94B0-195F-197B38113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people sitting around a table">
            <a:extLst>
              <a:ext uri="{FF2B5EF4-FFF2-40B4-BE49-F238E27FC236}">
                <a16:creationId xmlns:a16="http://schemas.microsoft.com/office/drawing/2014/main" id="{65A86F41-A68E-42DC-FAC1-997EC8AF5E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2269" t="15595" r="2614" b="21498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A18326-F2B8-45BC-2223-2F02B80F7E95}"/>
              </a:ext>
            </a:extLst>
          </p:cNvPr>
          <p:cNvSpPr txBox="1"/>
          <p:nvPr/>
        </p:nvSpPr>
        <p:spPr>
          <a:xfrm>
            <a:off x="9271327" y="6486226"/>
            <a:ext cx="2723823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3" tooltip="https://courses.lumenlearning.com/suny-arthistory2/chapter/william-hogarth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by Unknown Author is licensed under </a:t>
            </a:r>
            <a:r>
              <a:rPr lang="en-US" sz="700">
                <a:solidFill>
                  <a:srgbClr val="FFFFFF"/>
                </a:solidFill>
                <a:latin typeface="+mn-lt"/>
                <a:ea typeface="+mn-ea"/>
                <a:cs typeface="+mn-cs"/>
                <a:hlinkClick r:id="rId4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US" sz="7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76324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C41DE-0002-4447-82AA-048BFD764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2197"/>
            <a:ext cx="9144000" cy="914400"/>
          </a:xfrm>
        </p:spPr>
        <p:txBody>
          <a:bodyPr wrap="square" anchor="ctr">
            <a:normAutofit fontScale="90000"/>
          </a:bodyPr>
          <a:lstStyle/>
          <a:p>
            <a:r>
              <a:rPr lang="en-US" dirty="0"/>
              <a:t>Thank you! 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A6C065-C10A-4A46-8E78-3D446FEAB7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5029200" y="6492876"/>
            <a:ext cx="21336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FC77776C-14D7-48C6-B1E3-FF145FC109AB}" type="slidenum">
              <a:rPr lang="en-US" smtClean="0"/>
              <a:pPr>
                <a:spcAft>
                  <a:spcPts val="600"/>
                </a:spcAft>
                <a:defRPr/>
              </a:pPr>
              <a:t>38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B56CE2-F61D-43D0-83E6-F67C0BAAC1A2}"/>
              </a:ext>
            </a:extLst>
          </p:cNvPr>
          <p:cNvSpPr txBox="1"/>
          <p:nvPr/>
        </p:nvSpPr>
        <p:spPr>
          <a:xfrm>
            <a:off x="2129753" y="3629339"/>
            <a:ext cx="81298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This work is supported by </a:t>
            </a:r>
            <a:r>
              <a:rPr lang="en-US" sz="1600" dirty="0">
                <a:hlinkClick r:id="rId2"/>
              </a:rPr>
              <a:t>NSF</a:t>
            </a:r>
            <a:r>
              <a:rPr lang="en-US" sz="1600" dirty="0"/>
              <a:t> under Cooperative Agreement </a:t>
            </a:r>
            <a:r>
              <a:rPr lang="en-US" sz="1600" dirty="0">
                <a:hlinkClick r:id="rId3"/>
              </a:rPr>
              <a:t>OAC-2030508</a:t>
            </a:r>
            <a:r>
              <a:rPr lang="en-US" sz="1600" dirty="0"/>
              <a:t> as part of the </a:t>
            </a:r>
            <a:r>
              <a:rPr lang="en-US" sz="1600" dirty="0">
                <a:hlinkClick r:id="rId4"/>
              </a:rPr>
              <a:t>PATh Project</a:t>
            </a:r>
            <a:r>
              <a:rPr lang="en-US" sz="1600" dirty="0"/>
              <a:t>. </a:t>
            </a:r>
            <a:r>
              <a:rPr lang="en-US" sz="1600" b="0" i="0" dirty="0">
                <a:solidFill>
                  <a:srgbClr val="1D1C1D"/>
                </a:solidFill>
                <a:effectLst/>
                <a:latin typeface="Slack-Lato"/>
              </a:rPr>
              <a:t>Any opinions, findings, and conclusions or recommendations expressed in this material are those of the author(s) and do not necessarily reflect the views of the NSF</a:t>
            </a:r>
            <a:r>
              <a:rPr lang="en-US" sz="1600" dirty="0"/>
              <a:t> </a:t>
            </a:r>
          </a:p>
        </p:txBody>
      </p:sp>
      <p:pic>
        <p:nvPicPr>
          <p:cNvPr id="10" name="Picture 9" descr="A picture containing logo&#10;&#10;Description automatically generated">
            <a:extLst>
              <a:ext uri="{FF2B5EF4-FFF2-40B4-BE49-F238E27FC236}">
                <a16:creationId xmlns:a16="http://schemas.microsoft.com/office/drawing/2014/main" id="{72B4ADAC-A307-473D-ACD2-7389B71BE2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0179" y="4666674"/>
            <a:ext cx="5848994" cy="152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354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FA4EF-A416-93E8-CC3B-45B91A6C7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jobs to be reliable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3B0974-B478-0173-9541-72F33684E64C}"/>
              </a:ext>
            </a:extLst>
          </p:cNvPr>
          <p:cNvSpPr txBox="1"/>
          <p:nvPr/>
        </p:nvSpPr>
        <p:spPr>
          <a:xfrm>
            <a:off x="1302422" y="1690688"/>
            <a:ext cx="9271299" cy="58477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my_program</a:t>
            </a:r>
            <a:r>
              <a:rPr lang="en-US" sz="3200" dirty="0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arg1 arg2 &gt; </a:t>
            </a:r>
            <a:r>
              <a:rPr lang="en-US" sz="3200" dirty="0" err="1">
                <a:solidFill>
                  <a:srgbClr val="92D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output_file</a:t>
            </a:r>
            <a:endParaRPr lang="en-US" sz="3200" dirty="0">
              <a:solidFill>
                <a:srgbClr val="92D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Graphic 4" descr="Packing Box Open outline">
            <a:extLst>
              <a:ext uri="{FF2B5EF4-FFF2-40B4-BE49-F238E27FC236}">
                <a16:creationId xmlns:a16="http://schemas.microsoft.com/office/drawing/2014/main" id="{EDEDD3B6-04CD-22D2-3264-5EE27B1BE4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98656" y="3811997"/>
            <a:ext cx="2278829" cy="2278829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42E4E4-889E-A03E-849D-BF100BAF44AA}"/>
              </a:ext>
            </a:extLst>
          </p:cNvPr>
          <p:cNvCxnSpPr>
            <a:cxnSpLocks/>
          </p:cNvCxnSpPr>
          <p:nvPr/>
        </p:nvCxnSpPr>
        <p:spPr>
          <a:xfrm>
            <a:off x="5938070" y="2451100"/>
            <a:ext cx="0" cy="2303780"/>
          </a:xfrm>
          <a:prstGeom prst="straightConnector1">
            <a:avLst/>
          </a:prstGeom>
          <a:ln w="825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4D6294A-DDE9-8CF9-49D4-54F5EA052B22}"/>
              </a:ext>
            </a:extLst>
          </p:cNvPr>
          <p:cNvSpPr txBox="1"/>
          <p:nvPr/>
        </p:nvSpPr>
        <p:spPr>
          <a:xfrm>
            <a:off x="8708039" y="3059044"/>
            <a:ext cx="2532185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Packing Label: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Describes </a:t>
            </a:r>
            <a:r>
              <a:rPr lang="en-US" sz="3200" b="1" dirty="0"/>
              <a:t>everything</a:t>
            </a:r>
            <a:r>
              <a:rPr lang="en-US" sz="3200" dirty="0"/>
              <a:t> about the job</a:t>
            </a:r>
          </a:p>
        </p:txBody>
      </p:sp>
    </p:spTree>
    <p:extLst>
      <p:ext uri="{BB962C8B-B14F-4D97-AF65-F5344CB8AC3E}">
        <p14:creationId xmlns:p14="http://schemas.microsoft.com/office/powerpoint/2010/main" val="104840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D9F4-1938-F140-6BBB-98E7DA248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on the "packing label"?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07F06-873D-53A9-F933-7DF205AF7539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6612" y="1544501"/>
            <a:ext cx="4810735" cy="4603079"/>
          </a:xfrm>
        </p:spPr>
        <p:txBody>
          <a:bodyPr/>
          <a:lstStyle/>
          <a:p>
            <a:r>
              <a:rPr lang="en-US" dirty="0"/>
              <a:t>Executable</a:t>
            </a:r>
          </a:p>
          <a:p>
            <a:r>
              <a:rPr lang="en-US" dirty="0"/>
              <a:t>Arguments</a:t>
            </a:r>
          </a:p>
          <a:p>
            <a:r>
              <a:rPr lang="en-US" dirty="0"/>
              <a:t>Environment vars</a:t>
            </a:r>
          </a:p>
          <a:p>
            <a:r>
              <a:rPr lang="en-US" dirty="0"/>
              <a:t>Input files</a:t>
            </a:r>
          </a:p>
          <a:p>
            <a:r>
              <a:rPr lang="en-US" dirty="0"/>
              <a:t>Output files</a:t>
            </a:r>
          </a:p>
          <a:p>
            <a:r>
              <a:rPr lang="en-US" dirty="0"/>
              <a:t>Resources needed</a:t>
            </a:r>
          </a:p>
          <a:p>
            <a:pPr lvl="1"/>
            <a:r>
              <a:rPr lang="en-US" dirty="0"/>
              <a:t>(memory, GPU, disk)</a:t>
            </a:r>
          </a:p>
          <a:p>
            <a:r>
              <a:rPr lang="en-US" dirty="0"/>
              <a:t>Credentials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6068F574-4A66-71FC-A64A-D990E5BD6534}"/>
              </a:ext>
            </a:extLst>
          </p:cNvPr>
          <p:cNvSpPr txBox="1">
            <a:spLocks/>
          </p:cNvSpPr>
          <p:nvPr/>
        </p:nvSpPr>
        <p:spPr>
          <a:xfrm>
            <a:off x="6096000" y="1544502"/>
            <a:ext cx="4810735" cy="4603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Container Image</a:t>
            </a:r>
          </a:p>
          <a:p>
            <a:r>
              <a:rPr lang="en-US" dirty="0"/>
              <a:t>Microarchitecture</a:t>
            </a:r>
          </a:p>
          <a:p>
            <a:r>
              <a:rPr lang="en-US" dirty="0"/>
              <a:t>Environment vars</a:t>
            </a:r>
          </a:p>
          <a:p>
            <a:r>
              <a:rPr lang="en-US" dirty="0"/>
              <a:t>Retry?</a:t>
            </a:r>
          </a:p>
          <a:p>
            <a:r>
              <a:rPr lang="en-US" dirty="0"/>
              <a:t>Policies</a:t>
            </a:r>
          </a:p>
          <a:p>
            <a:r>
              <a:rPr lang="en-US" dirty="0"/>
              <a:t>Batch Name</a:t>
            </a:r>
          </a:p>
          <a:p>
            <a:r>
              <a:rPr lang="en-US" dirty="0"/>
              <a:t>Cron runtimes</a:t>
            </a:r>
          </a:p>
          <a:p>
            <a:r>
              <a:rPr lang="en-US" dirty="0"/>
              <a:t>Etc. etc. etc.</a:t>
            </a:r>
          </a:p>
        </p:txBody>
      </p:sp>
    </p:spTree>
    <p:extLst>
      <p:ext uri="{BB962C8B-B14F-4D97-AF65-F5344CB8AC3E}">
        <p14:creationId xmlns:p14="http://schemas.microsoft.com/office/powerpoint/2010/main" val="81208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D4941-BBCD-B65A-B19E-E7C293FC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is packing label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429D5-A090-F000-9F52-CAC380F34B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2964010" y="2167452"/>
            <a:ext cx="5157787" cy="1827773"/>
          </a:xfrm>
          <a:ln w="50800">
            <a:solidFill>
              <a:schemeClr val="tx1"/>
            </a:solidFill>
          </a:ln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n-US" dirty="0"/>
              <a:t>Executable = program</a:t>
            </a:r>
          </a:p>
          <a:p>
            <a:pPr marL="114300" indent="0">
              <a:buNone/>
            </a:pPr>
            <a:r>
              <a:rPr lang="en-US" dirty="0"/>
              <a:t>Arguments = one two three</a:t>
            </a:r>
          </a:p>
          <a:p>
            <a:pPr marL="114300" indent="0">
              <a:buNone/>
            </a:pPr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1842D8-7AA4-F8CB-6592-6C9D97E32406}"/>
              </a:ext>
            </a:extLst>
          </p:cNvPr>
          <p:cNvSpPr txBox="1"/>
          <p:nvPr/>
        </p:nvSpPr>
        <p:spPr>
          <a:xfrm>
            <a:off x="1661160" y="4785360"/>
            <a:ext cx="8290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Warning: None of this is verified / checked</a:t>
            </a:r>
          </a:p>
        </p:txBody>
      </p:sp>
    </p:spTree>
    <p:extLst>
      <p:ext uri="{BB962C8B-B14F-4D97-AF65-F5344CB8AC3E}">
        <p14:creationId xmlns:p14="http://schemas.microsoft.com/office/powerpoint/2010/main" val="859549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93E43-DA06-E154-9305-6A952EAAA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40" y="360361"/>
            <a:ext cx="10515600" cy="1325563"/>
          </a:xfrm>
        </p:spPr>
        <p:txBody>
          <a:bodyPr/>
          <a:lstStyle/>
          <a:p>
            <a:r>
              <a:rPr lang="en-US" dirty="0"/>
              <a:t>Full description of submit commands..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09F59F-6F33-AF7D-0F2E-30F0A6D907B5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6612" y="1487488"/>
            <a:ext cx="10515600" cy="3684588"/>
          </a:xfrm>
        </p:spPr>
        <p:txBody>
          <a:bodyPr/>
          <a:lstStyle/>
          <a:p>
            <a:pPr marL="114300" indent="0">
              <a:buNone/>
            </a:pPr>
            <a:r>
              <a:rPr lang="en-US" dirty="0"/>
              <a:t>See previous talk…  https://indico.cern.ch/event/1274213/contributions/5571142/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F78517-B2C7-77D3-EA12-10B615E13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3375" y="2383436"/>
            <a:ext cx="7826530" cy="4402423"/>
          </a:xfrm>
          <a:prstGeom prst="rect">
            <a:avLst/>
          </a:prstGeom>
          <a:ln w="222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311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8F19D-7FEE-3FDF-9E29-92D0BD890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8EC93-13E0-1958-CD1F-783FBE6C4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file </a:t>
            </a:r>
            <a:r>
              <a:rPr lang="en-US"/>
              <a:t>is job description, not the job!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FC2ECA-211E-33E3-B1D0-713FBE2A682A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10515600" cy="3684588"/>
          </a:xfrm>
        </p:spPr>
        <p:txBody>
          <a:bodyPr>
            <a:normAutofit/>
          </a:bodyPr>
          <a:lstStyle/>
          <a:p>
            <a:r>
              <a:rPr lang="en-US" dirty="0"/>
              <a:t>Two ways to place a job: </a:t>
            </a:r>
            <a:r>
              <a:rPr lang="en-US" dirty="0" err="1"/>
              <a:t>condor_submit</a:t>
            </a:r>
            <a:r>
              <a:rPr lang="en-US" dirty="0"/>
              <a:t>, python</a:t>
            </a:r>
          </a:p>
          <a:p>
            <a:pPr lvl="1"/>
            <a:r>
              <a:rPr lang="en-US" dirty="0"/>
              <a:t>Or indirectly via </a:t>
            </a:r>
            <a:r>
              <a:rPr lang="en-US" dirty="0" err="1"/>
              <a:t>dagman</a:t>
            </a:r>
            <a:r>
              <a:rPr lang="en-US" dirty="0"/>
              <a:t>/Pegasus/portal, which call above</a:t>
            </a:r>
          </a:p>
        </p:txBody>
      </p:sp>
    </p:spTree>
    <p:extLst>
      <p:ext uri="{BB962C8B-B14F-4D97-AF65-F5344CB8AC3E}">
        <p14:creationId xmlns:p14="http://schemas.microsoft.com/office/powerpoint/2010/main" val="1717606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1703C-4664-A953-9930-42D83CB88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B7F9F-2475-5AF4-511C-F3548C67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condor_submit</a:t>
            </a:r>
            <a:r>
              <a:rPr lang="en-US" dirty="0"/>
              <a:t> command line tool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6DA6B2-FAEA-1D7E-591F-D978866CE47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39788" y="2505075"/>
            <a:ext cx="10515600" cy="3684588"/>
          </a:xfrm>
        </p:spPr>
        <p:txBody>
          <a:bodyPr>
            <a:normAutofit/>
          </a:bodyPr>
          <a:lstStyle/>
          <a:p>
            <a:r>
              <a:rPr lang="en-US" dirty="0"/>
              <a:t>$ </a:t>
            </a:r>
            <a:r>
              <a:rPr lang="en-US" dirty="0" err="1"/>
              <a:t>condor_submit</a:t>
            </a:r>
            <a:endParaRPr lang="en-US" dirty="0"/>
          </a:p>
          <a:p>
            <a:pPr lvl="1"/>
            <a:r>
              <a:rPr lang="en-US" dirty="0"/>
              <a:t>Good for interactive use (</a:t>
            </a:r>
            <a:r>
              <a:rPr lang="en-US" dirty="0" err="1"/>
              <a:t>esp</a:t>
            </a:r>
            <a:r>
              <a:rPr lang="en-US" dirty="0"/>
              <a:t> with </a:t>
            </a:r>
            <a:r>
              <a:rPr lang="en-US" dirty="0" err="1"/>
              <a:t>condor_submit</a:t>
            </a:r>
            <a:r>
              <a:rPr lang="en-US" dirty="0"/>
              <a:t> –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63395010"/>
      </p:ext>
    </p:extLst>
  </p:cSld>
  <p:clrMapOvr>
    <a:masterClrMapping/>
  </p:clrMapOvr>
</p:sld>
</file>

<file path=ppt/theme/theme1.xml><?xml version="1.0" encoding="utf-8"?>
<a:theme xmlns:a="http://schemas.openxmlformats.org/drawingml/2006/main" name="CHTC-Presentation-Template-4">
  <a:themeElements>
    <a:clrScheme name="Spectrum">
      <a:dk1>
        <a:sysClr val="windowText" lastClr="000000"/>
      </a:dk1>
      <a:lt1>
        <a:sysClr val="window" lastClr="FFFFFF"/>
      </a:lt1>
      <a:dk2>
        <a:srgbClr val="252731"/>
      </a:dk2>
      <a:lt2>
        <a:srgbClr val="EAE7E4"/>
      </a:lt2>
      <a:accent1>
        <a:srgbClr val="990000"/>
      </a:accent1>
      <a:accent2>
        <a:srgbClr val="FF6600"/>
      </a:accent2>
      <a:accent3>
        <a:srgbClr val="FFBA00"/>
      </a:accent3>
      <a:accent4>
        <a:srgbClr val="99CC00"/>
      </a:accent4>
      <a:accent5>
        <a:srgbClr val="528A02"/>
      </a:accent5>
      <a:accent6>
        <a:srgbClr val="333333"/>
      </a:accent6>
      <a:hlink>
        <a:srgbClr val="660000"/>
      </a:hlink>
      <a:folHlink>
        <a:srgbClr val="CC3300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 New Roman" charset="0"/>
            <a:ea typeface="ＭＳ Ｐゴシック" charset="0"/>
          </a:defRPr>
        </a:defPPr>
      </a:lstStyle>
    </a:lnDef>
  </a:objectDefaults>
  <a:extraClrSchemeLst>
    <a:extraClrScheme>
      <a:clrScheme name="3_CondorNew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CondorNew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CondorNew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esentation1" id="{92BCFF8A-D583-48D3-8EC2-AC44EF61673E}" vid="{A8C4F4E2-BF22-4E24-9079-5B7539DC4B0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28048</TotalTime>
  <Words>1275</Words>
  <Application>Microsoft Office PowerPoint</Application>
  <PresentationFormat>Widescreen</PresentationFormat>
  <Paragraphs>248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Comic Sans MS</vt:lpstr>
      <vt:lpstr>Courier New</vt:lpstr>
      <vt:lpstr>Helvetica Neue</vt:lpstr>
      <vt:lpstr>Marlett</vt:lpstr>
      <vt:lpstr>Slack-Lato</vt:lpstr>
      <vt:lpstr>Times New Roman</vt:lpstr>
      <vt:lpstr>CHTC-Presentation-Template-4</vt:lpstr>
      <vt:lpstr>PowerPoint Presentation</vt:lpstr>
      <vt:lpstr>PowerPoint Presentation</vt:lpstr>
      <vt:lpstr>What is a "Job"?</vt:lpstr>
      <vt:lpstr>We need jobs to be reliable</vt:lpstr>
      <vt:lpstr>What is on the "packing label"?</vt:lpstr>
      <vt:lpstr>Submit file is packing label</vt:lpstr>
      <vt:lpstr>Full description of submit commands..</vt:lpstr>
      <vt:lpstr>Submit file is job description, not the job!</vt:lpstr>
      <vt:lpstr>condor_submit command line tool</vt:lpstr>
      <vt:lpstr>Consider python bindings for other uses</vt:lpstr>
      <vt:lpstr>Submit file is job description, not the job!</vt:lpstr>
      <vt:lpstr>Late materialization</vt:lpstr>
      <vt:lpstr>How do you know a job exists?</vt:lpstr>
      <vt:lpstr>Once job exists, AP finds matching slot</vt:lpstr>
      <vt:lpstr>A word about states…</vt:lpstr>
      <vt:lpstr>Once job exists, AP finds matching slot</vt:lpstr>
      <vt:lpstr>Even when matched, may not start right away</vt:lpstr>
      <vt:lpstr>JOB_START_DELAY and surprises</vt:lpstr>
      <vt:lpstr>Surprises with transfer queueing</vt:lpstr>
      <vt:lpstr>Surprises with transfer queueing</vt:lpstr>
      <vt:lpstr>Finally!  Actually running the job</vt:lpstr>
      <vt:lpstr>Unless, the activation fails…</vt:lpstr>
      <vt:lpstr>How do you know a job is running?</vt:lpstr>
      <vt:lpstr>Another way to learn a job is running</vt:lpstr>
      <vt:lpstr>Things that can happen when running</vt:lpstr>
      <vt:lpstr>HOLD state</vt:lpstr>
      <vt:lpstr>SUSPEND state</vt:lpstr>
      <vt:lpstr>User checkpointing and the run state</vt:lpstr>
      <vt:lpstr>Eviction / Preemption</vt:lpstr>
      <vt:lpstr>A job can go back to "I"dle</vt:lpstr>
      <vt:lpstr>A job can never get out of "I"dle</vt:lpstr>
      <vt:lpstr>"Epochs"</vt:lpstr>
      <vt:lpstr>"Epochs"</vt:lpstr>
      <vt:lpstr>"Epochs"</vt:lpstr>
      <vt:lpstr>Viewing epochs</vt:lpstr>
      <vt:lpstr>End of life of a job</vt:lpstr>
      <vt:lpstr>PowerPoint Presentation</vt:lpstr>
      <vt:lpstr>Thank you!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IDTokens Tutorial</dc:title>
  <dc:creator>Todd Tannenbaum</dc:creator>
  <cp:lastModifiedBy>Gregory G Thain</cp:lastModifiedBy>
  <cp:revision>138</cp:revision>
  <dcterms:created xsi:type="dcterms:W3CDTF">2021-09-21T22:36:35Z</dcterms:created>
  <dcterms:modified xsi:type="dcterms:W3CDTF">2025-09-18T07:29:15Z</dcterms:modified>
</cp:coreProperties>
</file>