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02" r:id="rId3"/>
    <p:sldId id="858" r:id="rId4"/>
    <p:sldId id="914" r:id="rId5"/>
    <p:sldId id="939" r:id="rId6"/>
    <p:sldId id="941" r:id="rId7"/>
    <p:sldId id="915" r:id="rId8"/>
    <p:sldId id="918" r:id="rId9"/>
    <p:sldId id="920" r:id="rId10"/>
    <p:sldId id="919" r:id="rId11"/>
    <p:sldId id="897" r:id="rId12"/>
    <p:sldId id="931" r:id="rId13"/>
    <p:sldId id="938" r:id="rId14"/>
    <p:sldId id="932" r:id="rId15"/>
    <p:sldId id="905" r:id="rId16"/>
    <p:sldId id="930" r:id="rId17"/>
    <p:sldId id="929" r:id="rId18"/>
    <p:sldId id="933" r:id="rId19"/>
    <p:sldId id="885" r:id="rId20"/>
    <p:sldId id="908" r:id="rId21"/>
    <p:sldId id="924" r:id="rId22"/>
    <p:sldId id="890" r:id="rId23"/>
    <p:sldId id="906" r:id="rId24"/>
    <p:sldId id="891" r:id="rId25"/>
    <p:sldId id="910" r:id="rId26"/>
    <p:sldId id="928" r:id="rId27"/>
    <p:sldId id="895" r:id="rId28"/>
    <p:sldId id="881" r:id="rId29"/>
    <p:sldId id="944" r:id="rId30"/>
    <p:sldId id="942" r:id="rId31"/>
    <p:sldId id="943" r:id="rId32"/>
    <p:sldId id="945" r:id="rId33"/>
    <p:sldId id="946" r:id="rId34"/>
    <p:sldId id="947" r:id="rId35"/>
    <p:sldId id="948" r:id="rId36"/>
    <p:sldId id="949" r:id="rId37"/>
    <p:sldId id="950" r:id="rId38"/>
    <p:sldId id="951" r:id="rId39"/>
    <p:sldId id="952" r:id="rId40"/>
    <p:sldId id="954" r:id="rId41"/>
    <p:sldId id="953" r:id="rId42"/>
    <p:sldId id="3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42"/>
    <a:srgbClr val="1B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6283" autoAdjust="0"/>
  </p:normalViewPr>
  <p:slideViewPr>
    <p:cSldViewPr snapToGrid="0">
      <p:cViewPr varScale="1">
        <p:scale>
          <a:sx n="75" d="100"/>
          <a:sy n="75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19F78-97A9-4B6B-8B13-12E5BED7718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3EFD8-43C2-444F-9ABE-E15DFA4B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EE6F5-8B4E-485C-902F-563275D8E9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03D6E54D-3AE1-4425-9BF2-08DE6D15921A}" type="slidenum">
              <a:rPr lang="en-US" altLang="en-US" sz="1100" smtClean="0"/>
              <a:pPr/>
              <a:t>7</a:t>
            </a:fld>
            <a:endParaRPr lang="en-US" altLang="en-US" sz="11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9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5D7A4F8E-E6EC-49B4-B6AB-F35B2BACA2C3}" type="slidenum">
              <a:rPr lang="en-US" altLang="en-US" sz="1100" smtClean="0"/>
              <a:pPr/>
              <a:t>8</a:t>
            </a:fld>
            <a:endParaRPr lang="en-US" altLang="en-US" sz="11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8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CF311B30-9709-4B0D-B889-29565E439BE9}" type="slidenum">
              <a:rPr lang="en-US" altLang="en-US" sz="1100" smtClean="0"/>
              <a:pPr/>
              <a:t>9</a:t>
            </a:fld>
            <a:endParaRPr lang="en-US" altLang="en-US" sz="11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6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998B99D7-094C-42CC-AEAA-79C0B3C43FDF}" type="slidenum">
              <a:rPr lang="en-US" altLang="en-US" sz="1100" smtClean="0"/>
              <a:pPr/>
              <a:t>10</a:t>
            </a:fld>
            <a:endParaRPr lang="en-US" altLang="en-US" sz="11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0031-0DFD-B9D2-BD68-C8CFABC54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8CFE-7039-F737-0CF9-3314AEE3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D906-1914-9738-E86D-EBB2D20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BDE41-6CF5-9362-4B3B-14B15D2A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F736-4E03-6EF1-AD07-6EC5A564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8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5C5-184C-DAE9-ADDE-D6B4BE49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6C483-8F4B-4573-8CB0-67B9A798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5D77-3954-0510-887B-5077FA63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A329-C923-2B20-D945-E361F348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7DDA-76FF-B419-7202-945A537C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2930-22B3-6B48-ABA7-7920ABFBA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13DC-C05B-0417-99A0-5707DBC9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956F-133B-D98F-E131-F47E428B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630E-6F5E-1386-89F6-CF0C7C4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4CFF-47DF-F855-0859-E2096CAE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46CB-0BF6-65C1-0F4C-63965F2D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8BE5-9B5E-C0C5-9263-91F8461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3719-4249-CE76-0AB5-91DBF190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C7A25-7EAB-B214-EDDE-F7874944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C96-09CE-E5A3-4F88-838F4EED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F50A-1403-B3EB-EC8C-32483CD5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2F9F-9E9D-ACCF-91AC-13C6D208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E85E-2780-A9CB-7278-FDE732B4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3573-6DA4-DD37-20C7-1C684E33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A863-CF08-49D1-7718-ED4C5ADE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2708-959A-C3A9-D7C1-D4657C85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4399-EEB4-F8B1-A668-EDCB5FCCD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533BF-50F7-6762-2EB1-FE60A47A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B2C7-E9FC-2739-A565-D388238C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255FB-7AFB-5D67-7D2A-F3215A4C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A159-3A38-5529-A1AD-CCD0C40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9BBD-63A7-E36B-5F3A-EAA36344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354C-3B55-9CE2-9914-7AF16E12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E38BB-1752-072A-91D5-A481631D0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4AE8C-ED8F-FE4B-7D3D-FFF8823D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54C48-9B43-D14C-6B6E-E51751DE8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B9862-5A1F-A18F-3F29-FDA3FC6D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4F033-4EA8-5537-8702-F6A7CFA4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E1D28-9F86-C7F0-7EAD-BA09EC5A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A965-30B3-50A9-AFB1-93660D1B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23440-D0B8-C6A5-1318-90B88681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1F4-39C2-D2DA-9F75-7AC50B18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A756C-F30F-7F63-0415-E55C528C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D8CE7-22FB-8BC0-4EC4-96061BFE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18A06-4F8F-42E6-C06D-3E8FE82D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46C3F-3619-61BE-81D3-CBC4F6AC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F3AA-F8B5-F94C-5D45-102736A5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4DEB-34DA-5ED8-5B3B-888E7C88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D434-7C36-2812-75C1-03D61FF27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CFD2-676E-4374-1818-83C9D95D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6C592-A4AE-9D94-7BFF-4B6F25D9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A70C-F2A3-E9AA-7136-266AA5E9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671F-0B2E-6001-03EF-BC2617EF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73F12-0958-D32A-7DB7-678E4E056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EFBD-3D5C-BEB3-C1A3-58F98355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FE2FD-7680-CC96-EEBE-4D538A7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F4A3C-CC54-33F3-7C98-F46FE909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036B5-2DE4-B0F1-438A-90824442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06293-C462-EB57-1532-F686750D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799A-F0CA-0F99-903E-34C5C1A0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D086-9554-9FC9-8CA8-F22C42855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1C732-3B8F-4864-84B9-1694D5AD9BE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D23A-A95A-B59D-1F0D-99DBC02FF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884-DD5D-16AD-5882-B7F2A689C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A3553-5593-43A6-B8D1-6F3A0C48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byte-san/341344747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00" y="3766782"/>
            <a:ext cx="9770235" cy="3091218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latin typeface="Arial Black" panose="020B0A04020102020204" pitchFamily="34" charset="0"/>
              </a:rPr>
              <a:t>Juggling</a:t>
            </a:r>
            <a:br>
              <a:rPr lang="en-US" sz="5400" dirty="0">
                <a:latin typeface="Arial Black" panose="020B0A04020102020204" pitchFamily="34" charset="0"/>
              </a:rPr>
            </a:br>
            <a:r>
              <a:rPr lang="en-US" sz="5400" dirty="0">
                <a:latin typeface="Arial Black" panose="020B0A04020102020204" pitchFamily="34" charset="0"/>
              </a:rPr>
              <a:t>Configuration</a:t>
            </a:r>
            <a:br>
              <a:rPr lang="en-US" sz="5400" dirty="0">
                <a:latin typeface="Arial Black" panose="020B0A04020102020204" pitchFamily="34" charset="0"/>
              </a:rPr>
            </a:br>
            <a:r>
              <a:rPr lang="en-US" sz="1800" dirty="0">
                <a:latin typeface="Arial Black" panose="020B0A04020102020204" pitchFamily="34" charset="0"/>
              </a:rPr>
              <a:t>(without breaking your pool)</a:t>
            </a:r>
            <a:br>
              <a:rPr lang="en-US" sz="1800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140976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Self references are substituted as the file is read.  For example: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A </a:t>
            </a:r>
            <a:r>
              <a:rPr lang="en-US" b="1" dirty="0">
                <a:latin typeface="Courier New" pitchFamily="25" charset="0"/>
              </a:rPr>
              <a:t>= $(B)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A </a:t>
            </a:r>
            <a:r>
              <a:rPr lang="en-US" b="1" dirty="0">
                <a:latin typeface="Courier New" pitchFamily="25" charset="0"/>
              </a:rPr>
              <a:t>= $(A) stuff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dirty="0"/>
              <a:t>Is the same as configuring: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A=$(B) stuff</a:t>
            </a:r>
          </a:p>
          <a:p>
            <a:pPr eaLnBrk="1" hangingPunct="1">
              <a:defRPr/>
            </a:pPr>
            <a:r>
              <a:rPr lang="en-US" dirty="0"/>
              <a:t>Circular references are not allowed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A </a:t>
            </a:r>
            <a:r>
              <a:rPr lang="en-US" b="1" dirty="0">
                <a:latin typeface="Courier New" pitchFamily="25" charset="0"/>
              </a:rPr>
              <a:t>= $(B)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B </a:t>
            </a:r>
            <a:r>
              <a:rPr lang="en-US" b="1" dirty="0">
                <a:latin typeface="Courier New" pitchFamily="25" charset="0"/>
              </a:rPr>
              <a:t>= $(A)</a:t>
            </a:r>
          </a:p>
          <a:p>
            <a:pPr lvl="1">
              <a:buNone/>
              <a:defRPr/>
            </a:pPr>
            <a:r>
              <a:rPr lang="en-US" dirty="0"/>
              <a:t>Daemon or tool will (eventually) abort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Marlett" pitchFamily="25" charset="0"/>
              <a:buNone/>
              <a:defRPr/>
            </a:pPr>
            <a:endParaRPr lang="en-US" b="1" dirty="0">
              <a:latin typeface="Courier New" pitchFamily="25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Self References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F53E3F31-CB7A-4971-8134-FADF6C072D15}" type="slidenum">
              <a:rPr lang="en-US" sz="1400">
                <a:solidFill>
                  <a:srgbClr val="969696"/>
                </a:solidFill>
                <a:latin typeface="+mn-lt"/>
              </a:rPr>
              <a:pPr>
                <a:defRPr/>
              </a:pPr>
              <a:t>10</a:t>
            </a:fld>
            <a:endParaRPr lang="en-US" sz="1400" dirty="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684308"/>
      </p:ext>
    </p:extLst>
  </p:cSld>
  <p:clrMapOvr>
    <a:masterClrMapping/>
  </p:clrMapOvr>
  <p:transition advTm="1706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6764" y="1938972"/>
            <a:ext cx="8399462" cy="441737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$(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/>
              <a:t>Substitutes as the value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if it is defined, otherwise it is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None/>
            </a:pPr>
            <a:r>
              <a:rPr lang="en-US" dirty="0"/>
              <a:t>   example: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NUM_SLOTS = $(NUM_CPUS:2)/2</a:t>
            </a:r>
          </a:p>
          <a:p>
            <a:pPr marL="457200" lvl="1" indent="0">
              <a:buNone/>
            </a:pPr>
            <a:r>
              <a:rPr lang="en-US" dirty="0"/>
              <a:t>Number of slots will be either the final value of NUM_CPUS divided by 2 or it will be 2/2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with a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values can be </a:t>
            </a:r>
            <a:r>
              <a:rPr lang="en-US" dirty="0" err="1"/>
              <a:t>classad</a:t>
            </a:r>
            <a:r>
              <a:rPr lang="en-US" dirty="0"/>
              <a:t> expressions</a:t>
            </a:r>
          </a:p>
          <a:p>
            <a:pPr lvl="1"/>
            <a:r>
              <a:rPr lang="en-US" dirty="0"/>
              <a:t>Depends on who does the lookup</a:t>
            </a:r>
          </a:p>
          <a:p>
            <a:pPr lvl="2"/>
            <a:r>
              <a:rPr lang="en-US" dirty="0"/>
              <a:t>Values like Requirements </a:t>
            </a:r>
            <a:r>
              <a:rPr lang="en-US" b="1" dirty="0"/>
              <a:t>must</a:t>
            </a:r>
            <a:r>
              <a:rPr lang="en-US" dirty="0"/>
              <a:t> be expressions</a:t>
            </a:r>
            <a:endParaRPr lang="en-US" b="1" dirty="0"/>
          </a:p>
          <a:p>
            <a:pPr lvl="1"/>
            <a:r>
              <a:rPr lang="en-US" dirty="0"/>
              <a:t>Most numeric value lookups are evaluated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works, evaluates to 4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NUM_SLOTS = size(split("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lvl="1"/>
            <a:r>
              <a:rPr lang="en-US" dirty="0"/>
              <a:t>Most string value lookups are not evaluated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does NOT work as intended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("/a/root/path/","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5821" y="1555846"/>
            <a:ext cx="8698907" cy="450506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@=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b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</a:t>
            </a:r>
            <a:b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value of key will be the lines between @=</a:t>
            </a:r>
            <a:r>
              <a:rPr lang="en-US" i="1" dirty="0">
                <a:cs typeface="Courier New" panose="02070309020205020404" pitchFamily="49" charset="0"/>
              </a:rPr>
              <a:t>tag</a:t>
            </a:r>
            <a:r>
              <a:rPr lang="en-US" dirty="0">
                <a:cs typeface="Courier New" panose="02070309020205020404" pitchFamily="49" charset="0"/>
              </a:rPr>
              <a:t> and @</a:t>
            </a:r>
            <a:r>
              <a:rPr lang="en-US" i="1" dirty="0">
                <a:cs typeface="Courier New" panose="02070309020205020404" pitchFamily="49" charset="0"/>
              </a:rPr>
              <a:t>tag. </a:t>
            </a:r>
            <a:r>
              <a:rPr lang="en-US" dirty="0">
                <a:cs typeface="Courier New" panose="02070309020205020404" pitchFamily="49" charset="0"/>
              </a:rPr>
              <a:t> for example</a:t>
            </a:r>
            <a:endParaRPr lang="en-US" i="1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CLASSAD_USER_MAPDATA_Groups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@=end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 Bob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Physics,Music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 Alice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Physics,Math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Only a few uses for this at present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values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$() substitution, there are substitution functions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,...])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 names are all upper case</a:t>
            </a:r>
          </a:p>
          <a:p>
            <a:pPr lvl="1"/>
            <a:r>
              <a:rPr lang="en-US" dirty="0"/>
              <a:t>Some functions have arguments</a:t>
            </a:r>
          </a:p>
          <a:p>
            <a:pPr lvl="1"/>
            <a:r>
              <a:rPr lang="en-US" dirty="0"/>
              <a:t>Some arguments are optional</a:t>
            </a:r>
          </a:p>
          <a:p>
            <a:pPr marL="457200" lvl="1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(see section 3.3.10 in the manual)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6263" y="1028701"/>
            <a:ext cx="8399462" cy="4777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$ENV(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Substitute with the value of environment variable </a:t>
            </a:r>
            <a:r>
              <a:rPr lang="en-US" i="1" dirty="0"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i="1" dirty="0">
                <a:cs typeface="Courier New" panose="02070309020205020404" pitchFamily="49" charset="0"/>
              </a:rPr>
              <a:t>name</a:t>
            </a:r>
            <a:r>
              <a:rPr lang="en-US" dirty="0">
                <a:cs typeface="Courier New" panose="02070309020205020404" pitchFamily="49" charset="0"/>
              </a:rPr>
              <a:t> does not exist, substitute with UNDEFINED or </a:t>
            </a:r>
            <a:r>
              <a:rPr lang="en-US" i="1" dirty="0">
                <a:cs typeface="Courier New" panose="02070309020205020404" pitchFamily="49" charset="0"/>
              </a:rPr>
              <a:t>default</a:t>
            </a:r>
            <a:r>
              <a:rPr lang="en-US" dirty="0">
                <a:cs typeface="Courier New" panose="02070309020205020404" pitchFamily="49" charset="0"/>
              </a:rPr>
              <a:t> (if specified)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 substitute with nothing if </a:t>
            </a:r>
            <a:r>
              <a:rPr lang="en-US" i="1" dirty="0">
                <a:cs typeface="Courier New" panose="02070309020205020404" pitchFamily="49" charset="0"/>
              </a:rPr>
              <a:t>name</a:t>
            </a:r>
            <a:r>
              <a:rPr lang="en-US" dirty="0">
                <a:cs typeface="Courier New" panose="02070309020205020404" pitchFamily="49" charset="0"/>
              </a:rPr>
              <a:t> does not exist use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$ENV(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substitutions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578611"/>
            <a:ext cx="8399462" cy="4777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$INT(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$REAL(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Evaluate value of </a:t>
            </a:r>
            <a:r>
              <a:rPr lang="en-US" i="1" dirty="0">
                <a:cs typeface="Courier New" panose="02070309020205020404" pitchFamily="49" charset="0"/>
              </a:rPr>
              <a:t>key </a:t>
            </a:r>
            <a:r>
              <a:rPr lang="en-US" dirty="0">
                <a:cs typeface="Courier New" panose="02070309020205020404" pitchFamily="49" charset="0"/>
              </a:rPr>
              <a:t>and </a:t>
            </a:r>
            <a:r>
              <a:rPr lang="en-US" dirty="0" err="1">
                <a:cs typeface="Courier New" panose="02070309020205020404" pitchFamily="49" charset="0"/>
              </a:rPr>
              <a:t>printf</a:t>
            </a:r>
            <a:endParaRPr lang="en-US" i="1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optional </a:t>
            </a:r>
            <a:r>
              <a:rPr lang="en-US" i="1" dirty="0">
                <a:cs typeface="Courier New" panose="02070309020205020404" pitchFamily="49" charset="0"/>
              </a:rPr>
              <a:t>format </a:t>
            </a:r>
            <a:r>
              <a:rPr lang="en-US" dirty="0">
                <a:cs typeface="Courier New" panose="02070309020205020404" pitchFamily="49" charset="0"/>
              </a:rPr>
              <a:t>is </a:t>
            </a:r>
            <a:r>
              <a:rPr lang="en-US" b="1" dirty="0">
                <a:cs typeface="Courier New" panose="02070309020205020404" pitchFamily="49" charset="0"/>
              </a:rPr>
              <a:t>everything</a:t>
            </a:r>
            <a:r>
              <a:rPr lang="en-US" dirty="0">
                <a:cs typeface="Courier New" panose="02070309020205020404" pitchFamily="49" charset="0"/>
              </a:rPr>
              <a:t> after the comma</a:t>
            </a:r>
            <a:endParaRPr lang="en-US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$CHOICE(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$CHOICE(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Evaluate 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dirty="0">
                <a:cs typeface="Courier New" panose="02070309020205020404" pitchFamily="49" charset="0"/>
              </a:rPr>
              <a:t> as index into item list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$F[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pdnxwuqa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key_or_value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Extract filename parts and strip/add quotes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(Some) Substitution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statements $ substitutions happen as the file is read - the </a:t>
            </a:r>
            <a:r>
              <a:rPr lang="en-US" b="1" dirty="0"/>
              <a:t>current </a:t>
            </a:r>
            <a:r>
              <a:rPr lang="en-US" dirty="0"/>
              <a:t>value is used</a:t>
            </a:r>
          </a:p>
          <a:p>
            <a:r>
              <a:rPr lang="en-US" dirty="0"/>
              <a:t>Statements are</a:t>
            </a:r>
          </a:p>
          <a:p>
            <a:pPr lvl="1"/>
            <a:r>
              <a:rPr lang="en-US" dirty="0"/>
              <a:t>Include</a:t>
            </a:r>
          </a:p>
          <a:p>
            <a:pPr lvl="1"/>
            <a:r>
              <a:rPr lang="en-US" dirty="0"/>
              <a:t>Use (but not </a:t>
            </a:r>
            <a:r>
              <a:rPr lang="en-US" dirty="0" err="1"/>
              <a:t>metaknob</a:t>
            </a:r>
            <a:r>
              <a:rPr lang="en-US" dirty="0"/>
              <a:t> arguments)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Queue </a:t>
            </a:r>
          </a:p>
          <a:p>
            <a:pPr lvl="1"/>
            <a:r>
              <a:rPr lang="en-US" dirty="0"/>
              <a:t>Error/Warning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6263" y="1355726"/>
            <a:ext cx="8644317" cy="4227513"/>
          </a:xfrm>
        </p:spPr>
        <p:txBody>
          <a:bodyPr/>
          <a:lstStyle/>
          <a:p>
            <a:r>
              <a:rPr lang="en-US" dirty="0"/>
              <a:t>Include : &lt;file&gt;</a:t>
            </a:r>
          </a:p>
          <a:p>
            <a:pPr lvl="1"/>
            <a:r>
              <a:rPr lang="en-US" dirty="0"/>
              <a:t>read &lt;file&gt;, abort if it cannot be read</a:t>
            </a:r>
          </a:p>
          <a:p>
            <a:r>
              <a:rPr lang="en-US" dirty="0"/>
              <a:t>Include </a:t>
            </a:r>
            <a:r>
              <a:rPr lang="en-US" dirty="0" err="1"/>
              <a:t>ifexist</a:t>
            </a:r>
            <a:r>
              <a:rPr lang="en-US" dirty="0"/>
              <a:t> : &lt;file&gt;</a:t>
            </a:r>
          </a:p>
          <a:p>
            <a:pPr lvl="1"/>
            <a:r>
              <a:rPr lang="en-US" dirty="0"/>
              <a:t>read &lt;file&gt; if it exists</a:t>
            </a:r>
          </a:p>
          <a:p>
            <a:r>
              <a:rPr lang="en-US" dirty="0"/>
              <a:t>Include command : &lt;script&gt; &lt;</a:t>
            </a:r>
            <a:r>
              <a:rPr lang="en-US" dirty="0" err="1"/>
              <a:t>args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run &lt;script&gt; and include its </a:t>
            </a:r>
            <a:r>
              <a:rPr lang="en-US" dirty="0" err="1"/>
              <a:t>stdout</a:t>
            </a:r>
            <a:r>
              <a:rPr lang="en-US" dirty="0"/>
              <a:t> as part of </a:t>
            </a:r>
            <a:r>
              <a:rPr lang="en-US" dirty="0" err="1"/>
              <a:t>config</a:t>
            </a:r>
            <a:r>
              <a:rPr lang="en-US" dirty="0"/>
              <a:t>/submit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(Remember: $() substitutions will use current value here)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2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744047"/>
            <a:ext cx="8399462" cy="4748828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assume HOSTNAME is cheese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LOCAL_DIR = /home/bob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.$(HOSTNAME)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Include : $(LOCAL_DIR)/$(FILE)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= $(LOCAL_DIR)/script.cmd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Include command : $(FILE) $(HOSTNAME)</a:t>
            </a:r>
          </a:p>
          <a:p>
            <a:r>
              <a:rPr lang="en-US" dirty="0" err="1">
                <a:cs typeface="Courier New" panose="02070309020205020404" pitchFamily="49" charset="0"/>
              </a:rPr>
              <a:t>HTCondor</a:t>
            </a:r>
            <a:r>
              <a:rPr lang="en-US" dirty="0">
                <a:cs typeface="Courier New" panose="02070309020205020404" pitchFamily="49" charset="0"/>
              </a:rPr>
              <a:t>  will do this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/home/bob/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config.cheese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/home/bob/script.cmd cheese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880E-09BD-B1FC-5C38-2CED7FCF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64D9-9D7B-B2B6-1A16-284C17A2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Condor configuration files, syntax and methods</a:t>
            </a:r>
          </a:p>
          <a:p>
            <a:r>
              <a:rPr lang="en-US" dirty="0"/>
              <a:t>Discussion about options to set this up</a:t>
            </a:r>
          </a:p>
          <a:p>
            <a:r>
              <a:rPr lang="en-US" dirty="0"/>
              <a:t>How CHTC manages configuration and why</a:t>
            </a:r>
          </a:p>
        </p:txBody>
      </p:sp>
    </p:spTree>
    <p:extLst>
      <p:ext uri="{BB962C8B-B14F-4D97-AF65-F5344CB8AC3E}">
        <p14:creationId xmlns:p14="http://schemas.microsoft.com/office/powerpoint/2010/main" val="269106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daemon and every tool will</a:t>
            </a:r>
          </a:p>
          <a:p>
            <a:pPr lvl="1"/>
            <a:r>
              <a:rPr lang="en-US" dirty="0"/>
              <a:t>Read every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Run every </a:t>
            </a:r>
            <a:r>
              <a:rPr lang="en-US" dirty="0" err="1"/>
              <a:t>config</a:t>
            </a:r>
            <a:r>
              <a:rPr lang="en-US" dirty="0"/>
              <a:t> script (if any)</a:t>
            </a:r>
          </a:p>
          <a:p>
            <a:r>
              <a:rPr lang="en-US" dirty="0"/>
              <a:t>Sometimes several tools at the same time!</a:t>
            </a:r>
          </a:p>
          <a:p>
            <a:pPr lvl="1"/>
            <a:r>
              <a:rPr lang="en-US" dirty="0"/>
              <a:t>Scripts should have NO side effects</a:t>
            </a:r>
          </a:p>
          <a:p>
            <a:r>
              <a:rPr lang="en-US" dirty="0" err="1"/>
              <a:t>Config</a:t>
            </a:r>
            <a:r>
              <a:rPr lang="en-US" dirty="0"/>
              <a:t> is read as root on startup but as condor on </a:t>
            </a:r>
            <a:r>
              <a:rPr lang="en-US" dirty="0" err="1"/>
              <a:t>reconfig</a:t>
            </a:r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dirty="0" err="1"/>
              <a:t>config</a:t>
            </a:r>
            <a:r>
              <a:rPr lang="en-US" dirty="0"/>
              <a:t> files should be owned by root</a:t>
            </a:r>
          </a:p>
          <a:p>
            <a:pPr lvl="1"/>
            <a:r>
              <a:rPr lang="en-US" dirty="0"/>
              <a:t>World readable, root (only) writable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Include Carefully!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6263" y="1355726"/>
            <a:ext cx="8644317" cy="422751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command into &lt;file&gt; : &lt;script&gt;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read &lt;file&gt; if it exists</a:t>
            </a:r>
          </a:p>
          <a:p>
            <a:pPr marL="457200" lvl="1" indent="0">
              <a:buNone/>
            </a:pPr>
            <a:r>
              <a:rPr lang="en-US" dirty="0"/>
              <a:t>    otherwise</a:t>
            </a:r>
          </a:p>
          <a:p>
            <a:pPr lvl="1"/>
            <a:r>
              <a:rPr lang="en-US" dirty="0"/>
              <a:t>run &lt;script&gt; and write output into &lt;file&gt;</a:t>
            </a:r>
          </a:p>
          <a:p>
            <a:r>
              <a:rPr lang="en-US" dirty="0"/>
              <a:t>For </a:t>
            </a:r>
            <a:r>
              <a:rPr lang="en-US" dirty="0" err="1"/>
              <a:t>config</a:t>
            </a:r>
            <a:r>
              <a:rPr lang="en-US" dirty="0"/>
              <a:t> &lt;file&gt; should be absolute path</a:t>
            </a:r>
          </a:p>
          <a:p>
            <a:r>
              <a:rPr lang="en-US" dirty="0"/>
              <a:t>&lt;file&gt; must be deleted by hand</a:t>
            </a:r>
          </a:p>
          <a:p>
            <a:pPr lvl="1"/>
            <a:r>
              <a:rPr lang="en-US" dirty="0"/>
              <a:t>Useful mostly for submit and configurations that get thrown away after one use (glide-in, annex)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with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support only basic conditionals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[!]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-or-number&gt;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[!] defined &lt;key&gt;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[!] version [&gt;&lt;=]=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[.z]</a:t>
            </a:r>
          </a:p>
          <a:p>
            <a:r>
              <a:rPr lang="en-US" dirty="0"/>
              <a:t>No comparison or complex conditionals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version</a:t>
            </a:r>
            <a:r>
              <a:rPr lang="en-US" dirty="0"/>
              <a:t>  is a special case</a:t>
            </a:r>
          </a:p>
          <a:p>
            <a:pPr lvl="1"/>
            <a:r>
              <a:rPr lang="en-US" dirty="0"/>
              <a:t>$INT() is a workaround</a:t>
            </a:r>
          </a:p>
          <a:p>
            <a:r>
              <a:rPr lang="en-US" dirty="0"/>
              <a:t>Empty conditional is false, not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cs typeface="Courier New" panose="02070309020205020404" pitchFamily="49" charset="0"/>
              </a:rPr>
              <a:t>config</a:t>
            </a:r>
            <a:r>
              <a:rPr lang="en-US" sz="2400" dirty="0">
                <a:cs typeface="Courier New" panose="02070309020205020404" pitchFamily="49" charset="0"/>
              </a:rPr>
              <a:t> files only, these “knobs” are set based on who is reading </a:t>
            </a:r>
            <a:r>
              <a:rPr lang="en-US" sz="2400" dirty="0" err="1">
                <a:cs typeface="Courier New" panose="02070309020205020404" pitchFamily="49" charset="0"/>
              </a:rPr>
              <a:t>config</a:t>
            </a:r>
            <a:endParaRPr lang="en-US" sz="24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IsMaster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IsNegotiator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IsSchedd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IsShadow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IsStartd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IsStarter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IsTool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IsWindows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macros for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5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84785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useful in temporary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$(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IsMaster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include command into $(cache) : $(script)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include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ifexist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$(cache)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useful in submit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version &gt;= 8.7.10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materialize_max_idle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If /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6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condor_config_val</a:t>
            </a:r>
            <a:r>
              <a:rPr lang="en-US" dirty="0"/>
              <a:t> output can differ from what the daemon sees if you use the $(</a:t>
            </a:r>
            <a:r>
              <a:rPr lang="en-US" dirty="0" err="1"/>
              <a:t>IsXXX</a:t>
            </a:r>
            <a:r>
              <a:rPr lang="en-US" dirty="0"/>
              <a:t>) macros. You would need to use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daemon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or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daemon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see the effective config for a daemon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– this burns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2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6263" y="1355726"/>
            <a:ext cx="8603373" cy="422751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category</a:t>
            </a:r>
            <a:r>
              <a:rPr lang="en-US" dirty="0"/>
              <a:t> : </a:t>
            </a:r>
            <a:r>
              <a:rPr lang="en-US" i="1" dirty="0"/>
              <a:t>Name</a:t>
            </a:r>
            <a:r>
              <a:rPr lang="en-US" dirty="0"/>
              <a:t> [</a:t>
            </a:r>
            <a:r>
              <a:rPr lang="en-US" i="1" dirty="0"/>
              <a:t>Name2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Like a pre-defined include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ROLE : Personal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[POLICY | FEATURE] : </a:t>
            </a:r>
            <a:r>
              <a:rPr lang="en-US" i="1" dirty="0">
                <a:cs typeface="Courier New" panose="02070309020205020404" pitchFamily="49" charset="0"/>
              </a:rPr>
              <a:t>Name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i="1" dirty="0" err="1">
                <a:cs typeface="Courier New" panose="02070309020205020404" pitchFamily="49" charset="0"/>
              </a:rPr>
              <a:t>args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 POLICY and FEATURE meta-knobs accept arguments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use FEATURE : 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PartitionableSlot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(1,80%)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statements </a:t>
            </a:r>
            <a:r>
              <a:rPr lang="en-US" sz="3200" dirty="0"/>
              <a:t>(aka meta-knobs)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3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Categories are currently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ROLE, FEATURE, POLICY, SECURITY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Find out what meta-knobs exist with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</a:t>
            </a:r>
            <a:r>
              <a:rPr lang="en-US" sz="2400" b="1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Examine contents of a meta-knob with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</a:t>
            </a:r>
            <a:r>
              <a:rPr lang="en-US" sz="2400" b="1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sz="2400" b="1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</a:t>
            </a:r>
            <a:r>
              <a:rPr lang="en-US" dirty="0" err="1"/>
              <a:t>config</a:t>
            </a:r>
            <a:r>
              <a:rPr lang="en-US" dirty="0"/>
              <a:t> meta-knobs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4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–verbose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Ask the </a:t>
            </a:r>
            <a:r>
              <a:rPr lang="en-US" sz="3200" dirty="0" err="1">
                <a:cs typeface="Courier New" panose="02070309020205020404" pitchFamily="49" charset="0"/>
              </a:rPr>
              <a:t>Schedd</a:t>
            </a:r>
            <a:r>
              <a:rPr lang="en-US" sz="3200" dirty="0">
                <a:cs typeface="Courier New" panose="02070309020205020404" pitchFamily="49" charset="0"/>
              </a:rPr>
              <a:t> about it’s </a:t>
            </a:r>
            <a:r>
              <a:rPr lang="en-US" sz="3200" dirty="0" err="1">
                <a:cs typeface="Courier New" panose="02070309020205020404" pitchFamily="49" charset="0"/>
              </a:rPr>
              <a:t>config</a:t>
            </a:r>
            <a:endParaRPr lang="en-US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subsys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–verbose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Parse the </a:t>
            </a:r>
            <a:r>
              <a:rPr lang="en-US" dirty="0" err="1">
                <a:cs typeface="Courier New" panose="02070309020205020404" pitchFamily="49" charset="0"/>
              </a:rPr>
              <a:t>config</a:t>
            </a:r>
            <a:r>
              <a:rPr lang="en-US" dirty="0">
                <a:cs typeface="Courier New" panose="02070309020205020404" pitchFamily="49" charset="0"/>
              </a:rPr>
              <a:t> as the </a:t>
            </a:r>
            <a:r>
              <a:rPr lang="en-US" dirty="0" err="1">
                <a:cs typeface="Courier New" panose="02070309020205020404" pitchFamily="49" charset="0"/>
              </a:rPr>
              <a:t>schedd</a:t>
            </a:r>
            <a:r>
              <a:rPr lang="en-US" dirty="0">
                <a:cs typeface="Courier New" panose="02070309020205020404" pitchFamily="49" charset="0"/>
              </a:rPr>
              <a:t> would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writeconfig:upgrade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Write an ‘upgrade’ file containing </a:t>
            </a:r>
            <a:r>
              <a:rPr lang="en-US" i="1" dirty="0"/>
              <a:t>only</a:t>
            </a:r>
            <a:r>
              <a:rPr lang="en-US" dirty="0"/>
              <a:t> the knobs that you’ve changed</a:t>
            </a:r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–summary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Print out only those knobs that are different from the </a:t>
            </a:r>
            <a:r>
              <a:rPr lang="en-US"/>
              <a:t>default values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condor_config_val</a:t>
            </a:r>
            <a:r>
              <a:rPr lang="en-US" dirty="0"/>
              <a:t> tricks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6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6692-6BA9-9992-610E-983BF927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Whew!  End of info dump…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4706-AF92-EE7B-3C4D-ED53C317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on to application in CHTC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HTCondor</a:t>
            </a:r>
            <a:r>
              <a:rPr lang="en-US" dirty="0"/>
              <a:t> uses a common "language" to parse and query </a:t>
            </a:r>
            <a:r>
              <a:rPr lang="en-US" dirty="0" err="1"/>
              <a:t>config</a:t>
            </a:r>
            <a:r>
              <a:rPr lang="en-US" dirty="0"/>
              <a:t> files and submit files.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It is a complex and quirky language that does a lot of different things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Prepare to be amazed (and appalled...)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6C65D-C78B-4ED4-B348-84C4C2E66C2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A299-2430-E715-1B63-4DED531E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CHTC need from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84CA-362D-CAC2-ED26-EE22B352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 have many types/classes of machines</a:t>
            </a:r>
          </a:p>
          <a:p>
            <a:r>
              <a:rPr lang="en-US" sz="4400" dirty="0"/>
              <a:t>We change config frequently</a:t>
            </a:r>
          </a:p>
          <a:p>
            <a:r>
              <a:rPr lang="en-US" sz="4400" dirty="0"/>
              <a:t>We have many people making changes</a:t>
            </a:r>
          </a:p>
          <a:p>
            <a:r>
              <a:rPr lang="en-US" sz="4400" dirty="0"/>
              <a:t>Some are new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1702496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ADC4-65F6-5E95-929A-6884F4D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Schools of thought: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DB5F-6055-27F0-BAD5-EA5263F5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Use existing solution</a:t>
            </a:r>
          </a:p>
          <a:p>
            <a:pPr marL="0" indent="0">
              <a:buNone/>
            </a:pPr>
            <a:r>
              <a:rPr lang="en-US" dirty="0"/>
              <a:t>(Puppet/Chef/Ansible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One less system</a:t>
            </a:r>
          </a:p>
          <a:p>
            <a:r>
              <a:rPr lang="en-US" dirty="0"/>
              <a:t>You already know it</a:t>
            </a:r>
          </a:p>
          <a:p>
            <a:r>
              <a:rPr lang="en-US" dirty="0"/>
              <a:t>Generates bespoke config for each 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33D8-6312-1496-CCF8-186F518A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Use condor native config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Easier to see all configs</a:t>
            </a:r>
          </a:p>
          <a:p>
            <a:r>
              <a:rPr lang="en-US" dirty="0"/>
              <a:t>Quicker to mutate and experiment with</a:t>
            </a:r>
          </a:p>
          <a:p>
            <a:r>
              <a:rPr lang="en-US" dirty="0"/>
              <a:t>No double-</a:t>
            </a:r>
            <a:r>
              <a:rPr lang="en-US" dirty="0" err="1"/>
              <a:t>evalution</a:t>
            </a:r>
            <a:r>
              <a:rPr lang="en-US" dirty="0"/>
              <a:t>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9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0F551-411A-0129-D414-62901132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HTCondor</a:t>
            </a:r>
            <a:r>
              <a:rPr lang="en-US" dirty="0"/>
              <a:t> native config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A6A8E-A81F-289F-5EA8-B96C3E59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Eat our own dog food</a:t>
            </a:r>
          </a:p>
          <a:p>
            <a:r>
              <a:rPr lang="en-US" dirty="0"/>
              <a:t>Our admins prefer it</a:t>
            </a:r>
          </a:p>
        </p:txBody>
      </p:sp>
    </p:spTree>
    <p:extLst>
      <p:ext uri="{BB962C8B-B14F-4D97-AF65-F5344CB8AC3E}">
        <p14:creationId xmlns:p14="http://schemas.microsoft.com/office/powerpoint/2010/main" val="345963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E465-DE7C-D9EC-C901-09B15C9E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config file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0C3B-13D2-AE79-CD27-31606AC8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Many, many config files</a:t>
            </a:r>
          </a:p>
          <a:p>
            <a:r>
              <a:rPr lang="en-US" dirty="0"/>
              <a:t>Every machine has every config file, and are identical across machines</a:t>
            </a:r>
          </a:p>
          <a:p>
            <a:r>
              <a:rPr lang="en-US" dirty="0"/>
              <a:t>One config file per machine, which defines</a:t>
            </a:r>
          </a:p>
          <a:p>
            <a:pPr lvl="1"/>
            <a:r>
              <a:rPr lang="en-US" dirty="0"/>
              <a:t>The "Class" of machine, via includes</a:t>
            </a:r>
          </a:p>
          <a:p>
            <a:pPr lvl="1"/>
            <a:r>
              <a:rPr lang="en-US" dirty="0"/>
              <a:t>Additional per-machine special sauce</a:t>
            </a:r>
          </a:p>
          <a:p>
            <a:r>
              <a:rPr lang="en-US" dirty="0"/>
              <a:t>With a few important knob in a global config</a:t>
            </a:r>
          </a:p>
        </p:txBody>
      </p:sp>
    </p:spTree>
    <p:extLst>
      <p:ext uri="{BB962C8B-B14F-4D97-AF65-F5344CB8AC3E}">
        <p14:creationId xmlns:p14="http://schemas.microsoft.com/office/powerpoint/2010/main" val="413456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7406-AC26-32AD-6144-B98828D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CD3-1BDC-78B5-0502-6464020E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be able to roll out changes quickly</a:t>
            </a:r>
          </a:p>
          <a:p>
            <a:r>
              <a:rPr lang="en-US" dirty="0"/>
              <a:t>Including rollbacks</a:t>
            </a:r>
          </a:p>
          <a:p>
            <a:r>
              <a:rPr lang="en-US" dirty="0"/>
              <a:t>Config changes happen all the time</a:t>
            </a:r>
          </a:p>
          <a:p>
            <a:r>
              <a:rPr lang="en-US" dirty="0"/>
              <a:t>Want to know </a:t>
            </a:r>
            <a:r>
              <a:rPr lang="en-US" b="1" dirty="0"/>
              <a:t>who</a:t>
            </a:r>
            <a:r>
              <a:rPr lang="en-US" dirty="0"/>
              <a:t> made a config change, and why</a:t>
            </a:r>
          </a:p>
          <a:p>
            <a:endParaRPr lang="en-US" dirty="0"/>
          </a:p>
          <a:p>
            <a:r>
              <a:rPr lang="en-US" dirty="0"/>
              <a:t>Want to be able to test a config on 1/some/most machines before all</a:t>
            </a:r>
          </a:p>
        </p:txBody>
      </p:sp>
    </p:spTree>
    <p:extLst>
      <p:ext uri="{BB962C8B-B14F-4D97-AF65-F5344CB8AC3E}">
        <p14:creationId xmlns:p14="http://schemas.microsoft.com/office/powerpoint/2010/main" val="33135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1992-58FD-BEBC-1C3C-A8DF9F34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gitops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D060-4D22-5C4E-F944-7D69126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set of config files exist in a git repo</a:t>
            </a:r>
          </a:p>
          <a:p>
            <a:pPr lvl="1"/>
            <a:r>
              <a:rPr lang="en-US" dirty="0"/>
              <a:t>Gitlab, not </a:t>
            </a:r>
            <a:r>
              <a:rPr lang="en-US" dirty="0" err="1"/>
              <a:t>github</a:t>
            </a:r>
            <a:r>
              <a:rPr lang="en-US" dirty="0"/>
              <a:t>, but all the same to me</a:t>
            </a:r>
          </a:p>
          <a:p>
            <a:r>
              <a:rPr lang="en-US" dirty="0"/>
              <a:t>The master, and only the master, git pull's the whole config</a:t>
            </a:r>
          </a:p>
          <a:p>
            <a:pPr lvl="1"/>
            <a:r>
              <a:rPr lang="en-US" dirty="0"/>
              <a:t>We really don't want </a:t>
            </a:r>
            <a:r>
              <a:rPr lang="en-US" dirty="0" err="1"/>
              <a:t>condor_q</a:t>
            </a:r>
            <a:r>
              <a:rPr lang="en-US" dirty="0"/>
              <a:t>, </a:t>
            </a:r>
            <a:r>
              <a:rPr lang="en-US" dirty="0" err="1"/>
              <a:t>condor_status</a:t>
            </a:r>
            <a:r>
              <a:rPr lang="en-US" dirty="0"/>
              <a:t>, etc. pulling config</a:t>
            </a:r>
          </a:p>
          <a:p>
            <a:r>
              <a:rPr lang="en-US" dirty="0"/>
              <a:t>The master and </a:t>
            </a:r>
            <a:r>
              <a:rPr lang="en-US" dirty="0" err="1"/>
              <a:t>startd</a:t>
            </a:r>
            <a:r>
              <a:rPr lang="en-US" dirty="0"/>
              <a:t> </a:t>
            </a:r>
            <a:r>
              <a:rPr lang="en-US" b="1" dirty="0"/>
              <a:t>advertise</a:t>
            </a:r>
            <a:r>
              <a:rPr lang="en-US" dirty="0"/>
              <a:t> the git sha they are on</a:t>
            </a:r>
          </a:p>
          <a:p>
            <a:endParaRPr lang="en-US" dirty="0"/>
          </a:p>
          <a:p>
            <a:r>
              <a:rPr lang="en-US" dirty="0"/>
              <a:t>git blame is a godsend</a:t>
            </a:r>
          </a:p>
          <a:p>
            <a:r>
              <a:rPr lang="en-US" dirty="0"/>
              <a:t>If we are ever in very deep trouble, we could use git bisect.</a:t>
            </a:r>
          </a:p>
        </p:txBody>
      </p:sp>
    </p:spTree>
    <p:extLst>
      <p:ext uri="{BB962C8B-B14F-4D97-AF65-F5344CB8AC3E}">
        <p14:creationId xmlns:p14="http://schemas.microsoft.com/office/powerpoint/2010/main" val="2332294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BD68-1548-612A-B5DD-1728483E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Recipes: the global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E7B2-20CA-A83E-0749-12E06309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13" y="1690688"/>
            <a:ext cx="10999573" cy="503237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MASTER.DISABLE_SETUID =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_LC_FULL_HOSTNAME = </a:t>
            </a:r>
            <a:r>
              <a:rPr lang="en-US" dirty="0" err="1"/>
              <a:t>toLower</a:t>
            </a:r>
            <a:r>
              <a:rPr lang="en-US" dirty="0"/>
              <a:t>("$(FULL_HOSTNAME)")</a:t>
            </a:r>
          </a:p>
          <a:p>
            <a:pPr marL="0" indent="0">
              <a:buNone/>
            </a:pPr>
            <a:r>
              <a:rPr lang="en-US" dirty="0"/>
              <a:t>LC_FULL_HOSTNAME  = $STRING(_LC_FULL_HOSTNAME)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LOCAL                      = /</a:t>
            </a:r>
            <a:r>
              <a:rPr lang="en-US" dirty="0" err="1"/>
              <a:t>etc</a:t>
            </a:r>
            <a:r>
              <a:rPr lang="en-US" dirty="0"/>
              <a:t>/hosts/$(LC_FULL_HOSTNAME).local</a:t>
            </a:r>
          </a:p>
          <a:p>
            <a:pPr marL="0" indent="0">
              <a:buNone/>
            </a:pPr>
            <a:r>
              <a:rPr lang="en-US" dirty="0"/>
              <a:t>FLIGHTWORTHY  = /</a:t>
            </a:r>
            <a:r>
              <a:rPr lang="en-US" dirty="0" err="1"/>
              <a:t>etc</a:t>
            </a:r>
            <a:r>
              <a:rPr lang="en-US" dirty="0"/>
              <a:t>/condor/</a:t>
            </a:r>
            <a:r>
              <a:rPr lang="en-US" dirty="0" err="1"/>
              <a:t>condor_config.flightworthy_testing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LOCAL_CONFIG_FILE = $(LOCAL_CONFIG_FILE) $(LOCAL)</a:t>
            </a:r>
          </a:p>
          <a:p>
            <a:pPr marL="0" indent="0">
              <a:buNone/>
            </a:pPr>
            <a:r>
              <a:rPr lang="en-US" dirty="0"/>
              <a:t>LOCAL_CONFIG_FILE = $(LOCAL_CONFIG_FILE) $(FLIGHTWORTHY)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D83A7-53C8-7CAD-C4AD-194BFBBB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E9B4-061A-0889-00B5-2288885A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Recipes: the git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7C29-FC04-1BDA-13CB-361E589A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13" y="1690688"/>
            <a:ext cx="10999573" cy="50323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MASTER_ATTRS = $(MASTER_ATTRS) </a:t>
            </a:r>
            <a:r>
              <a:rPr lang="en-US" dirty="0" err="1"/>
              <a:t>GitHead</a:t>
            </a:r>
            <a:r>
              <a:rPr lang="en-US" dirty="0"/>
              <a:t> </a:t>
            </a:r>
            <a:r>
              <a:rPr lang="en-US" dirty="0" err="1"/>
              <a:t>GitBranch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STARTD_ATTRS =  $(STARTD_ATTRS) </a:t>
            </a:r>
            <a:r>
              <a:rPr lang="en-US" dirty="0" err="1"/>
              <a:t>GitHead</a:t>
            </a:r>
            <a:r>
              <a:rPr lang="en-US" dirty="0"/>
              <a:t> </a:t>
            </a:r>
            <a:r>
              <a:rPr lang="en-US" dirty="0" err="1"/>
              <a:t>GitBranch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$(</a:t>
            </a:r>
            <a:r>
              <a:rPr lang="en-US" dirty="0" err="1"/>
              <a:t>IsMaster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include command :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sudo</a:t>
            </a:r>
            <a:r>
              <a:rPr lang="en-US" dirty="0"/>
              <a:t> ./config_sync.sh </a:t>
            </a:r>
          </a:p>
          <a:p>
            <a:pPr marL="0" indent="0">
              <a:buNone/>
            </a:pPr>
            <a:r>
              <a:rPr lang="en-US" dirty="0"/>
              <a:t>Endif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$(</a:t>
            </a:r>
            <a:r>
              <a:rPr lang="en-US" dirty="0" err="1"/>
              <a:t>IsStartd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include command : /bin/python3 ./update_conf.py</a:t>
            </a:r>
          </a:p>
          <a:p>
            <a:pPr marL="0" indent="0">
              <a:buNone/>
            </a:pPr>
            <a:r>
              <a:rPr lang="en-US" dirty="0"/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3289224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6415-5A9D-8B87-5495-92CEE893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config_sync.sh  (pseudo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DF68-38D6-1C0E-D971-28493A7B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Note: when exit non-zero, config fails…</a:t>
            </a:r>
          </a:p>
          <a:p>
            <a:endParaRPr lang="en-US" dirty="0"/>
          </a:p>
          <a:p>
            <a:r>
              <a:rPr lang="en-US" dirty="0"/>
              <a:t>git clean –f # brave!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reset –hard  # if we aren't switching branches…</a:t>
            </a:r>
          </a:p>
          <a:p>
            <a:r>
              <a:rPr lang="en-US" dirty="0"/>
              <a:t># otherwise</a:t>
            </a:r>
          </a:p>
          <a:p>
            <a:r>
              <a:rPr lang="en-US" dirty="0"/>
              <a:t> git reset -q --hard HEAD</a:t>
            </a:r>
          </a:p>
          <a:p>
            <a:r>
              <a:rPr lang="de-DE" dirty="0"/>
              <a:t>git branch -q -D </a:t>
            </a:r>
            <a:r>
              <a:rPr lang="en-US" dirty="0" err="1"/>
              <a:t>new_branch</a:t>
            </a:r>
            <a:endParaRPr lang="en-US" dirty="0"/>
          </a:p>
          <a:p>
            <a:r>
              <a:rPr lang="en-US" dirty="0"/>
              <a:t>it checkout –b </a:t>
            </a:r>
            <a:r>
              <a:rPr lang="en-US" dirty="0" err="1"/>
              <a:t>new_branch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95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62C87-DC8E-2CB8-A6DF-AA6E72E51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7D69-F70F-04F5-9CB0-9C7F4A21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config_sync.sh  (pseudo code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2802-96FC-7C17-BDF6-9A7BD521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new_head_str</a:t>
            </a:r>
            <a:r>
              <a:rPr lang="en-US" dirty="0"/>
              <a:t>="$(git rev-parse HEAD 2&gt;/dev/null)"</a:t>
            </a:r>
          </a:p>
          <a:p>
            <a:pPr marL="0" indent="0">
              <a:buNone/>
            </a:pPr>
            <a:r>
              <a:rPr lang="en-US"/>
              <a:t>echo </a:t>
            </a:r>
            <a:r>
              <a:rPr lang="en-US" dirty="0"/>
              <a:t>"</a:t>
            </a:r>
            <a:r>
              <a:rPr lang="en-US" dirty="0" err="1"/>
              <a:t>GitHead</a:t>
            </a:r>
            <a:r>
              <a:rPr lang="en-US" dirty="0"/>
              <a:t> = \"${</a:t>
            </a:r>
            <a:r>
              <a:rPr lang="en-US" dirty="0" err="1"/>
              <a:t>new_head_str</a:t>
            </a:r>
            <a:r>
              <a:rPr lang="en-US" dirty="0"/>
              <a:t>}\""</a:t>
            </a:r>
          </a:p>
        </p:txBody>
      </p:sp>
    </p:spTree>
    <p:extLst>
      <p:ext uri="{BB962C8B-B14F-4D97-AF65-F5344CB8AC3E}">
        <p14:creationId xmlns:p14="http://schemas.microsoft.com/office/powerpoint/2010/main" val="9870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Submit files and </a:t>
            </a:r>
            <a:r>
              <a:rPr lang="en-US" dirty="0" err="1"/>
              <a:t>config</a:t>
            </a:r>
            <a:r>
              <a:rPr lang="en-US" dirty="0"/>
              <a:t> files consist of</a:t>
            </a:r>
          </a:p>
          <a:p>
            <a:pPr lvl="1"/>
            <a:r>
              <a:rPr lang="en-US" i="1" dirty="0"/>
              <a:t>Key</a:t>
            </a:r>
            <a:r>
              <a:rPr lang="en-US" dirty="0"/>
              <a:t> = </a:t>
            </a:r>
            <a:r>
              <a:rPr lang="en-US" i="1" dirty="0"/>
              <a:t>Value</a:t>
            </a:r>
            <a:endParaRPr lang="en-US" dirty="0"/>
          </a:p>
          <a:p>
            <a:pPr lvl="2"/>
            <a:r>
              <a:rPr lang="en-US" i="1" dirty="0"/>
              <a:t>Key</a:t>
            </a:r>
            <a:r>
              <a:rPr lang="en-US" dirty="0"/>
              <a:t> is case-insensitive</a:t>
            </a:r>
          </a:p>
          <a:p>
            <a:pPr lvl="2"/>
            <a:r>
              <a:rPr lang="en-US" dirty="0"/>
              <a:t>Key is upper-case by convention -- usually</a:t>
            </a:r>
          </a:p>
          <a:p>
            <a:pPr lvl="2"/>
            <a:r>
              <a:rPr lang="en-US" i="1" dirty="0"/>
              <a:t>Value</a:t>
            </a:r>
            <a:r>
              <a:rPr lang="en-US" dirty="0"/>
              <a:t> has no type (its all just text to </a:t>
            </a:r>
            <a:r>
              <a:rPr lang="en-US" dirty="0" err="1"/>
              <a:t>config</a:t>
            </a:r>
            <a:r>
              <a:rPr lang="en-US" dirty="0"/>
              <a:t>/submit)</a:t>
            </a:r>
          </a:p>
          <a:p>
            <a:pPr lvl="2"/>
            <a:r>
              <a:rPr lang="en-US" dirty="0"/>
              <a:t>Values can refer to other values using $(key)</a:t>
            </a:r>
          </a:p>
          <a:p>
            <a:pPr lvl="1"/>
            <a:r>
              <a:rPr lang="en-US" dirty="0"/>
              <a:t>Statements (if, include, queue)</a:t>
            </a:r>
          </a:p>
          <a:p>
            <a:r>
              <a:rPr lang="en-US" dirty="0"/>
              <a:t>Keys are loaded into a </a:t>
            </a:r>
            <a:r>
              <a:rPr lang="en-US" dirty="0" err="1"/>
              <a:t>key:value</a:t>
            </a:r>
            <a:r>
              <a:rPr lang="en-US" dirty="0"/>
              <a:t> store</a:t>
            </a:r>
          </a:p>
          <a:p>
            <a:r>
              <a:rPr lang="en-US" dirty="0"/>
              <a:t>Statements are executed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  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/ Submit “language”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8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C2C-7DB9-D01F-CBAB-D7734E6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5" name="Content Placeholder 4" descr="Folder outline">
            <a:extLst>
              <a:ext uri="{FF2B5EF4-FFF2-40B4-BE49-F238E27FC236}">
                <a16:creationId xmlns:a16="http://schemas.microsoft.com/office/drawing/2014/main" id="{41E5B76C-EB7A-E73B-24CB-E1DA749AA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828" y="1636259"/>
            <a:ext cx="1952172" cy="19521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D4939-B387-ABF4-DB6C-E732CA1C15C9}"/>
              </a:ext>
            </a:extLst>
          </p:cNvPr>
          <p:cNvSpPr txBox="1"/>
          <p:nvPr/>
        </p:nvSpPr>
        <p:spPr>
          <a:xfrm>
            <a:off x="1262743" y="3429000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config</a:t>
            </a:r>
          </a:p>
        </p:txBody>
      </p:sp>
      <p:pic>
        <p:nvPicPr>
          <p:cNvPr id="7" name="Content Placeholder 4" descr="Folder outline">
            <a:extLst>
              <a:ext uri="{FF2B5EF4-FFF2-40B4-BE49-F238E27FC236}">
                <a16:creationId xmlns:a16="http://schemas.microsoft.com/office/drawing/2014/main" id="{0CB98FD0-4FB0-0358-1652-5A68C4B66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642" y="2764745"/>
            <a:ext cx="1952172" cy="1952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361AA-3E12-847F-28ED-EC307BDD60A8}"/>
              </a:ext>
            </a:extLst>
          </p:cNvPr>
          <p:cNvSpPr txBox="1"/>
          <p:nvPr/>
        </p:nvSpPr>
        <p:spPr>
          <a:xfrm>
            <a:off x="4439557" y="4557486"/>
            <a:ext cx="19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per-node config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18180-C8D0-A050-C4B3-98A0D0843987}"/>
              </a:ext>
            </a:extLst>
          </p:cNvPr>
          <p:cNvCxnSpPr>
            <a:cxnSpLocks/>
          </p:cNvCxnSpPr>
          <p:nvPr/>
        </p:nvCxnSpPr>
        <p:spPr>
          <a:xfrm>
            <a:off x="2801257" y="2641600"/>
            <a:ext cx="1638300" cy="115673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4" descr="Folder outline">
            <a:extLst>
              <a:ext uri="{FF2B5EF4-FFF2-40B4-BE49-F238E27FC236}">
                <a16:creationId xmlns:a16="http://schemas.microsoft.com/office/drawing/2014/main" id="{9E503BE9-D244-EDA6-E68D-F95F4B805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4965" y="140205"/>
            <a:ext cx="1952172" cy="1952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C52DE9-C409-FEBB-57DA-465BE66F9933}"/>
              </a:ext>
            </a:extLst>
          </p:cNvPr>
          <p:cNvSpPr txBox="1"/>
          <p:nvPr/>
        </p:nvSpPr>
        <p:spPr>
          <a:xfrm>
            <a:off x="9941880" y="1932946"/>
            <a:ext cx="195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config</a:t>
            </a:r>
          </a:p>
          <a:p>
            <a:r>
              <a:rPr lang="en-US" dirty="0"/>
              <a:t>(EP</a:t>
            </a:r>
            <a:r>
              <a:rPr lang="en-US"/>
              <a:t>, GPU </a:t>
            </a:r>
            <a:r>
              <a:rPr lang="en-US" dirty="0"/>
              <a:t>config)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D0C38-6506-B8CB-A0E3-B62BC1259822}"/>
              </a:ext>
            </a:extLst>
          </p:cNvPr>
          <p:cNvCxnSpPr>
            <a:cxnSpLocks/>
          </p:cNvCxnSpPr>
          <p:nvPr/>
        </p:nvCxnSpPr>
        <p:spPr>
          <a:xfrm flipV="1">
            <a:off x="5978071" y="1173792"/>
            <a:ext cx="3963809" cy="262454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4" descr="Folder outline">
            <a:extLst>
              <a:ext uri="{FF2B5EF4-FFF2-40B4-BE49-F238E27FC236}">
                <a16:creationId xmlns:a16="http://schemas.microsoft.com/office/drawing/2014/main" id="{E43EEB33-AAC2-938E-65CE-B40D742E0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1880" y="2635849"/>
            <a:ext cx="1952172" cy="19521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BB25E9-C966-1D4D-BD74-DFED4D560E83}"/>
              </a:ext>
            </a:extLst>
          </p:cNvPr>
          <p:cNvSpPr txBox="1"/>
          <p:nvPr/>
        </p:nvSpPr>
        <p:spPr>
          <a:xfrm>
            <a:off x="10239828" y="4264855"/>
            <a:ext cx="195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 type</a:t>
            </a:r>
          </a:p>
          <a:p>
            <a:r>
              <a:rPr lang="en-US" dirty="0"/>
              <a:t>(big mem, drain)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86F20A-FAD9-D67C-7CC4-28AA3B1BB5F0}"/>
              </a:ext>
            </a:extLst>
          </p:cNvPr>
          <p:cNvCxnSpPr>
            <a:cxnSpLocks/>
          </p:cNvCxnSpPr>
          <p:nvPr/>
        </p:nvCxnSpPr>
        <p:spPr>
          <a:xfrm flipV="1">
            <a:off x="6096000" y="3669436"/>
            <a:ext cx="4012795" cy="1288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29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E78C-C4EF-ECF6-9738-0A94AB8D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just tell me the good news!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1EF7-9C58-AF0A-21D7-5ABC3DBA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more complicated</a:t>
            </a:r>
          </a:p>
          <a:p>
            <a:endParaRPr lang="en-US" dirty="0"/>
          </a:p>
          <a:p>
            <a:r>
              <a:rPr lang="en-US" dirty="0"/>
              <a:t>If include command returns non-zero, config and daemon fails</a:t>
            </a:r>
          </a:p>
          <a:p>
            <a:endParaRPr lang="en-US" dirty="0"/>
          </a:p>
          <a:p>
            <a:r>
              <a:rPr lang="en-US" dirty="0"/>
              <a:t>Encourages us to be "clever"</a:t>
            </a:r>
          </a:p>
        </p:txBody>
      </p:sp>
    </p:spTree>
    <p:extLst>
      <p:ext uri="{BB962C8B-B14F-4D97-AF65-F5344CB8AC3E}">
        <p14:creationId xmlns:p14="http://schemas.microsoft.com/office/powerpoint/2010/main" val="2013364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A416F2-8E4B-4B52-2BF0-26CE37CE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FE3793-0306-0E60-95D6-5362F6BD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3854"/>
            <a:ext cx="10515600" cy="990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/>
              <a:t>This material is based upon work supported by the National Science Foundation under Grant Nos. 2030508. Any opinions, findings, and</a:t>
            </a:r>
          </a:p>
          <a:p>
            <a:pPr marL="0" indent="0" algn="ctr">
              <a:buNone/>
            </a:pPr>
            <a:r>
              <a:rPr lang="en-US" sz="1400" dirty="0"/>
              <a:t>conclusions or recommendations expressed in this material are those of the author(s) and do not necessarily reflect the views of the</a:t>
            </a:r>
          </a:p>
          <a:p>
            <a:pPr marL="0" indent="0" algn="ctr">
              <a:buNone/>
            </a:pPr>
            <a:r>
              <a:rPr lang="en-US" sz="1400" dirty="0"/>
              <a:t>National Science Foundation.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256EC-602E-54E0-8B32-4271BA0C0F5D}"/>
              </a:ext>
            </a:extLst>
          </p:cNvPr>
          <p:cNvSpPr txBox="1"/>
          <p:nvPr/>
        </p:nvSpPr>
        <p:spPr>
          <a:xfrm>
            <a:off x="2508321" y="80872"/>
            <a:ext cx="7999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latin typeface="Aptos" panose="02110004020202020204"/>
              </a:rPr>
              <a:t>Conclusion…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3E7D8B-EFB4-74A1-883B-3821C715BDAE}"/>
              </a:ext>
            </a:extLst>
          </p:cNvPr>
          <p:cNvSpPr txBox="1">
            <a:spLocks/>
          </p:cNvSpPr>
          <p:nvPr/>
        </p:nvSpPr>
        <p:spPr>
          <a:xfrm>
            <a:off x="838200" y="1346515"/>
            <a:ext cx="10515600" cy="386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There's more than one way to juggle configuration</a:t>
            </a:r>
          </a:p>
          <a:p>
            <a:endParaRPr lang="en-US" sz="2400" dirty="0"/>
          </a:p>
          <a:p>
            <a:r>
              <a:rPr lang="en-US" sz="2400" dirty="0"/>
              <a:t>We'd like to hear about how you do it</a:t>
            </a:r>
          </a:p>
          <a:p>
            <a:endParaRPr lang="en-US" sz="2400" dirty="0"/>
          </a:p>
          <a:p>
            <a:r>
              <a:rPr lang="en-US" sz="2400" dirty="0"/>
              <a:t>This works for us</a:t>
            </a:r>
          </a:p>
          <a:p>
            <a:endParaRPr lang="en-US" sz="2400" dirty="0"/>
          </a:p>
          <a:p>
            <a:r>
              <a:rPr lang="en-US" sz="2400" dirty="0"/>
              <a:t>"</a:t>
            </a:r>
            <a:r>
              <a:rPr lang="en-US" sz="2400" dirty="0" err="1"/>
              <a:t>gitops</a:t>
            </a:r>
            <a:r>
              <a:rPr lang="en-US" sz="2400" dirty="0"/>
              <a:t>" makes us more confident and more willing to make more changes</a:t>
            </a:r>
          </a:p>
          <a:p>
            <a:pPr lvl="1"/>
            <a:r>
              <a:rPr lang="en-US" sz="2000" dirty="0"/>
              <a:t>But is this a </a:t>
            </a:r>
            <a:r>
              <a:rPr lang="en-US" sz="2000"/>
              <a:t>good thing?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0677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6263" y="1355726"/>
            <a:ext cx="8576078" cy="4227513"/>
          </a:xfrm>
        </p:spPr>
        <p:txBody>
          <a:bodyPr/>
          <a:lstStyle/>
          <a:p>
            <a:r>
              <a:rPr lang="en-US" dirty="0"/>
              <a:t>Submit files and </a:t>
            </a:r>
            <a:r>
              <a:rPr lang="en-US" dirty="0" err="1"/>
              <a:t>config</a:t>
            </a:r>
            <a:r>
              <a:rPr lang="en-US" dirty="0"/>
              <a:t> files are loaded into a </a:t>
            </a:r>
            <a:r>
              <a:rPr lang="en-US" dirty="0" err="1"/>
              <a:t>key:value</a:t>
            </a:r>
            <a:r>
              <a:rPr lang="en-US" dirty="0"/>
              <a:t> store that can be queried.</a:t>
            </a:r>
          </a:p>
          <a:p>
            <a:pPr lvl="1"/>
            <a:r>
              <a:rPr lang="en-US" dirty="0"/>
              <a:t>Last definition of a key wins</a:t>
            </a:r>
          </a:p>
          <a:p>
            <a:pPr lvl="1"/>
            <a:r>
              <a:rPr lang="en-US" dirty="0"/>
              <a:t>All keys are stored but...</a:t>
            </a:r>
          </a:p>
          <a:p>
            <a:pPr lvl="1"/>
            <a:r>
              <a:rPr lang="en-US" dirty="0"/>
              <a:t>Only some keys have meaning to </a:t>
            </a:r>
            <a:r>
              <a:rPr lang="en-US" dirty="0" err="1"/>
              <a:t>HTCondor</a:t>
            </a:r>
            <a:endParaRPr lang="en-US" dirty="0"/>
          </a:p>
          <a:p>
            <a:pPr lvl="2"/>
            <a:r>
              <a:rPr lang="en-US" dirty="0" err="1"/>
              <a:t>Config</a:t>
            </a:r>
            <a:r>
              <a:rPr lang="en-US" dirty="0"/>
              <a:t> and Submit have different schemas/defaults</a:t>
            </a:r>
          </a:p>
          <a:p>
            <a:r>
              <a:rPr lang="en-US" dirty="0"/>
              <a:t>Statements are executed as the file is read</a:t>
            </a:r>
          </a:p>
          <a:p>
            <a:pPr lvl="1"/>
            <a:r>
              <a:rPr lang="en-US" dirty="0"/>
              <a:t>Python bindings see only the </a:t>
            </a:r>
            <a:r>
              <a:rPr lang="en-US" dirty="0" err="1"/>
              <a:t>key:value</a:t>
            </a:r>
            <a:r>
              <a:rPr lang="en-US" dirty="0"/>
              <a:t> store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  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Submit/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key:value</a:t>
            </a:r>
            <a:r>
              <a:rPr lang="en-US" dirty="0"/>
              <a:t>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6263" y="1355726"/>
            <a:ext cx="8576078" cy="4227513"/>
          </a:xfrm>
        </p:spPr>
        <p:txBody>
          <a:bodyPr/>
          <a:lstStyle/>
          <a:p>
            <a:r>
              <a:rPr lang="en-US" dirty="0"/>
              <a:t>Compiled into </a:t>
            </a:r>
            <a:r>
              <a:rPr lang="en-US" dirty="0" err="1"/>
              <a:t>HTCondor</a:t>
            </a:r>
            <a:r>
              <a:rPr lang="en-US" dirty="0"/>
              <a:t> is </a:t>
            </a:r>
            <a:r>
              <a:rPr lang="en-US" b="1" dirty="0"/>
              <a:t>another</a:t>
            </a:r>
            <a:r>
              <a:rPr lang="en-US" dirty="0"/>
              <a:t> </a:t>
            </a:r>
            <a:r>
              <a:rPr lang="en-US" dirty="0" err="1"/>
              <a:t>key:value</a:t>
            </a:r>
            <a:r>
              <a:rPr lang="en-US" dirty="0"/>
              <a:t> store containing default values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config</a:t>
            </a:r>
            <a:r>
              <a:rPr lang="en-US" dirty="0"/>
              <a:t>, we call this the </a:t>
            </a:r>
            <a:r>
              <a:rPr lang="en-US" b="1" dirty="0" err="1"/>
              <a:t>param</a:t>
            </a:r>
            <a:r>
              <a:rPr lang="en-US" b="1" dirty="0"/>
              <a:t> table</a:t>
            </a:r>
          </a:p>
          <a:p>
            <a:pPr lvl="1"/>
            <a:r>
              <a:rPr lang="en-US" dirty="0" err="1"/>
              <a:t>config</a:t>
            </a:r>
            <a:r>
              <a:rPr lang="en-US" dirty="0"/>
              <a:t> lookups use the </a:t>
            </a:r>
            <a:r>
              <a:rPr lang="en-US" dirty="0" err="1"/>
              <a:t>param</a:t>
            </a:r>
            <a:r>
              <a:rPr lang="en-US" dirty="0"/>
              <a:t> table when there is no entry in the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key:value</a:t>
            </a:r>
            <a:r>
              <a:rPr lang="en-US" dirty="0"/>
              <a:t> store</a:t>
            </a:r>
          </a:p>
          <a:p>
            <a:pPr lvl="1"/>
            <a:r>
              <a:rPr lang="en-US" dirty="0"/>
              <a:t>submit has a similar (but much smaller) table of default values for Arch, </a:t>
            </a:r>
            <a:r>
              <a:rPr lang="en-US" dirty="0" err="1"/>
              <a:t>Opsys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  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</a:t>
            </a:r>
            <a:r>
              <a:rPr lang="en-US" dirty="0" err="1"/>
              <a:t>key:value</a:t>
            </a:r>
            <a:r>
              <a:rPr lang="en-US" dirty="0"/>
              <a:t>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>
          <a:xfrm>
            <a:off x="1763714" y="1484314"/>
            <a:ext cx="8745537" cy="4624387"/>
          </a:xfrm>
        </p:spPr>
        <p:txBody>
          <a:bodyPr/>
          <a:lstStyle/>
          <a:p>
            <a:pPr>
              <a:buNone/>
              <a:defRPr/>
            </a:pPr>
            <a:r>
              <a:rPr lang="en-US" b="1" dirty="0">
                <a:latin typeface="Courier New" pitchFamily="25" charset="0"/>
              </a:rPr>
              <a:t># Keys (aka knobs, macros, </a:t>
            </a:r>
            <a:r>
              <a:rPr lang="en-US" b="1" dirty="0" err="1">
                <a:latin typeface="Courier New" pitchFamily="25" charset="0"/>
              </a:rPr>
              <a:t>params</a:t>
            </a:r>
            <a:r>
              <a:rPr lang="en-US" b="1" dirty="0">
                <a:latin typeface="Courier New" pitchFamily="25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25" charset="0"/>
              </a:rPr>
              <a:t># are case insensitive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log</a:t>
            </a:r>
            <a:r>
              <a:rPr lang="en-US" b="1" dirty="0">
                <a:latin typeface="Courier New" pitchFamily="25" charset="0"/>
              </a:rPr>
              <a:t>=/</a:t>
            </a:r>
            <a:r>
              <a:rPr lang="en-US" b="1" dirty="0" err="1">
                <a:latin typeface="Courier New" pitchFamily="25" charset="0"/>
              </a:rPr>
              <a:t>var</a:t>
            </a:r>
            <a:r>
              <a:rPr lang="en-US" b="1" dirty="0">
                <a:latin typeface="Courier New" pitchFamily="25" charset="0"/>
              </a:rPr>
              <a:t>/log/condor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LOG </a:t>
            </a:r>
            <a:r>
              <a:rPr lang="en-US" b="1" dirty="0">
                <a:latin typeface="Courier New" pitchFamily="25" charset="0"/>
              </a:rPr>
              <a:t>= /</a:t>
            </a:r>
            <a:r>
              <a:rPr lang="en-US" b="1" dirty="0" err="1">
                <a:latin typeface="Courier New" pitchFamily="25" charset="0"/>
              </a:rPr>
              <a:t>var</a:t>
            </a:r>
            <a:r>
              <a:rPr lang="en-US" b="1" dirty="0">
                <a:latin typeface="Courier New" pitchFamily="25" charset="0"/>
              </a:rPr>
              <a:t>/log/condor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25" charset="0"/>
              </a:rPr>
              <a:t># use \ for line continuation</a:t>
            </a:r>
          </a:p>
          <a:p>
            <a:pPr eaLnBrk="1" hangingPunct="1">
              <a:buFontTx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25" charset="0"/>
              </a:rPr>
              <a:t>collector_host</a:t>
            </a:r>
            <a:r>
              <a:rPr lang="en-US" b="1" dirty="0">
                <a:latin typeface="Courier New" pitchFamily="25" charset="0"/>
              </a:rPr>
              <a:t>=condor.cs.wisc.edu,\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25" charset="0"/>
              </a:rPr>
              <a:t>    secondary.cs.wisc.edu \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25" charset="0"/>
              </a:rPr>
              <a:t>#    tertiary.cs.wisc.edu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Config</a:t>
            </a:r>
            <a:r>
              <a:rPr lang="en-US" dirty="0"/>
              <a:t>/Submit File Syntax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E1D1C764-24EA-4C82-B931-0ECA487BE2E3}" type="slidenum">
              <a:rPr lang="en-US" sz="1400">
                <a:solidFill>
                  <a:srgbClr val="969696"/>
                </a:solidFill>
                <a:latin typeface="+mn-lt"/>
              </a:rPr>
              <a:pPr>
                <a:defRPr/>
              </a:pPr>
              <a:t>7</a:t>
            </a:fld>
            <a:endParaRPr lang="en-US" sz="140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81686"/>
      </p:ext>
    </p:extLst>
  </p:cSld>
  <p:clrMapOvr>
    <a:masterClrMapping/>
  </p:clrMapOvr>
  <p:transition advTm="3743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Values can reference the value of other Keys using $(key)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 dirty="0">
                <a:latin typeface="Courier New" pitchFamily="25" charset="0"/>
              </a:rPr>
              <a:t> = $(B)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SCHEDD</a:t>
            </a:r>
            <a:r>
              <a:rPr lang="en-US" b="1" dirty="0">
                <a:latin typeface="Courier New" pitchFamily="25" charset="0"/>
              </a:rPr>
              <a:t> = $(SBIN)/</a:t>
            </a:r>
            <a:r>
              <a:rPr lang="en-US" b="1" dirty="0" err="1">
                <a:latin typeface="Courier New" pitchFamily="25" charset="0"/>
              </a:rPr>
              <a:t>condor_schedd</a:t>
            </a:r>
            <a:endParaRPr lang="en-US" b="1" dirty="0">
              <a:latin typeface="Courier New" pitchFamily="25" charset="0"/>
            </a:endParaRPr>
          </a:p>
          <a:p>
            <a:pPr>
              <a:defRPr/>
            </a:pPr>
            <a:r>
              <a:rPr lang="en-US" dirty="0"/>
              <a:t>Reference is a </a:t>
            </a:r>
            <a:r>
              <a:rPr lang="en-US" b="1" dirty="0"/>
              <a:t>text</a:t>
            </a:r>
            <a:r>
              <a:rPr lang="en-US" dirty="0"/>
              <a:t> substitution of the last value assigned to the key</a:t>
            </a:r>
          </a:p>
          <a:p>
            <a:pPr eaLnBrk="1" hangingPunct="1">
              <a:defRPr/>
            </a:pPr>
            <a:r>
              <a:rPr lang="en-US" dirty="0"/>
              <a:t>Whitespace around the = and at the end of line are removed before key assignment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Macro substitution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657AA84A-1704-4F4A-AB50-0817F19375CB}" type="slidenum">
              <a:rPr lang="en-US" sz="1400">
                <a:solidFill>
                  <a:srgbClr val="969696"/>
                </a:solidFill>
                <a:latin typeface="+mn-lt"/>
              </a:rPr>
              <a:pPr>
                <a:defRPr/>
              </a:pPr>
              <a:t>8</a:t>
            </a:fld>
            <a:endParaRPr lang="en-US" sz="1400" dirty="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638606"/>
      </p:ext>
    </p:extLst>
  </p:cSld>
  <p:clrMapOvr>
    <a:masterClrMapping/>
  </p:clrMapOvr>
  <p:transition advTm="3672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Last definition of a key wins, so if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 dirty="0">
                <a:latin typeface="Courier New" pitchFamily="25" charset="0"/>
              </a:rPr>
              <a:t>=1</a:t>
            </a:r>
            <a:br>
              <a:rPr lang="en-US" b="1" dirty="0">
                <a:latin typeface="Courier New" pitchFamily="25" charset="0"/>
              </a:rPr>
            </a:br>
            <a:r>
              <a:rPr lang="en-US" b="1" dirty="0">
                <a:latin typeface="Courier New" pitchFamily="25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B</a:t>
            </a:r>
            <a:r>
              <a:rPr lang="en-US" b="1" dirty="0">
                <a:latin typeface="Courier New" pitchFamily="25" charset="0"/>
              </a:rPr>
              <a:t>=$(A)</a:t>
            </a:r>
            <a:br>
              <a:rPr lang="en-US" b="1" dirty="0">
                <a:latin typeface="Courier New" pitchFamily="25" charset="0"/>
              </a:rPr>
            </a:br>
            <a:r>
              <a:rPr lang="en-US" b="1" dirty="0">
                <a:latin typeface="Courier New" pitchFamily="25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 dirty="0">
                <a:latin typeface="Courier New" pitchFamily="25" charset="0"/>
              </a:rPr>
              <a:t>=2</a:t>
            </a:r>
            <a:br>
              <a:rPr lang="en-US" b="1" dirty="0">
                <a:latin typeface="Courier New" pitchFamily="25" charset="0"/>
              </a:rPr>
            </a:br>
            <a:r>
              <a:rPr lang="en-US" b="1" dirty="0">
                <a:latin typeface="Courier New" pitchFamily="25" charset="0"/>
              </a:rPr>
              <a:t> </a:t>
            </a:r>
            <a:r>
              <a:rPr lang="en-US" dirty="0"/>
              <a:t>A and B will both evaluate to 2</a:t>
            </a:r>
            <a:endParaRPr lang="en-US" b="1" dirty="0">
              <a:latin typeface="Courier New" pitchFamily="25" charset="0"/>
            </a:endParaRPr>
          </a:p>
          <a:p>
            <a:pPr eaLnBrk="1" hangingPunct="1">
              <a:defRPr/>
            </a:pPr>
            <a:r>
              <a:rPr lang="en-US" dirty="0"/>
              <a:t>Substitutions happen at time of lookup/use.  Which is </a:t>
            </a:r>
            <a:r>
              <a:rPr lang="en-US" b="1" dirty="0"/>
              <a:t>after</a:t>
            </a:r>
            <a:r>
              <a:rPr lang="en-US" dirty="0"/>
              <a:t> all files have been read</a:t>
            </a:r>
          </a:p>
          <a:p>
            <a:pPr lvl="1">
              <a:defRPr/>
            </a:pPr>
            <a:r>
              <a:rPr lang="en-US" b="1" dirty="0"/>
              <a:t>Except</a:t>
            </a:r>
            <a:r>
              <a:rPr lang="en-US" dirty="0"/>
              <a:t> self references and statements - they substitute as the file is read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Substitution times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2802AB3C-9E16-43BC-A40D-B1AFB415AA69}" type="slidenum">
              <a:rPr lang="en-US" sz="1400">
                <a:solidFill>
                  <a:srgbClr val="969696"/>
                </a:solidFill>
                <a:latin typeface="+mn-lt"/>
              </a:rPr>
              <a:pPr>
                <a:defRPr/>
              </a:pPr>
              <a:t>9</a:t>
            </a:fld>
            <a:endParaRPr lang="en-US" sz="1400" dirty="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644396"/>
      </p:ext>
    </p:extLst>
  </p:cSld>
  <p:clrMapOvr>
    <a:masterClrMapping/>
  </p:clrMapOvr>
  <p:transition advTm="28767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2351</Words>
  <Application>Microsoft Office PowerPoint</Application>
  <PresentationFormat>Widescreen</PresentationFormat>
  <Paragraphs>363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Aptos Display</vt:lpstr>
      <vt:lpstr>Arial</vt:lpstr>
      <vt:lpstr>Arial Black</vt:lpstr>
      <vt:lpstr>Courier New</vt:lpstr>
      <vt:lpstr>Marlett</vt:lpstr>
      <vt:lpstr>Times New Roman</vt:lpstr>
      <vt:lpstr>Office Theme</vt:lpstr>
      <vt:lpstr>Juggling Configuration (without breaking your pool) Greg Thain</vt:lpstr>
      <vt:lpstr>Overview</vt:lpstr>
      <vt:lpstr>Overview</vt:lpstr>
      <vt:lpstr>Config / Submit “language”</vt:lpstr>
      <vt:lpstr>Submit/Config key:value store</vt:lpstr>
      <vt:lpstr>Behind the key:value store</vt:lpstr>
      <vt:lpstr>Config/Submit File Syntax</vt:lpstr>
      <vt:lpstr>Macro substitution</vt:lpstr>
      <vt:lpstr>Substitution times</vt:lpstr>
      <vt:lpstr>Self References</vt:lpstr>
      <vt:lpstr>Substitution with a default</vt:lpstr>
      <vt:lpstr>Expressions</vt:lpstr>
      <vt:lpstr>Multiline values</vt:lpstr>
      <vt:lpstr>Substitution functions</vt:lpstr>
      <vt:lpstr>Environment substitutions</vt:lpstr>
      <vt:lpstr>(Some) Substitution functions</vt:lpstr>
      <vt:lpstr>Statements</vt:lpstr>
      <vt:lpstr>Include statements</vt:lpstr>
      <vt:lpstr>Example of Include</vt:lpstr>
      <vt:lpstr>Use Include Carefully!</vt:lpstr>
      <vt:lpstr>Include with cache</vt:lpstr>
      <vt:lpstr>conditionals</vt:lpstr>
      <vt:lpstr>Special macros for If</vt:lpstr>
      <vt:lpstr>Examples of If / Else</vt:lpstr>
      <vt:lpstr>Gotcha – this burns everyone</vt:lpstr>
      <vt:lpstr>Use statements (aka meta-knobs)</vt:lpstr>
      <vt:lpstr>Explore the config meta-knobs</vt:lpstr>
      <vt:lpstr>condor_config_val tricks</vt:lpstr>
      <vt:lpstr>Whew!  End of info dump…</vt:lpstr>
      <vt:lpstr>What does CHTC need from configuration?</vt:lpstr>
      <vt:lpstr>Two Schools of thought:</vt:lpstr>
      <vt:lpstr>We use HTCondor native config</vt:lpstr>
      <vt:lpstr>Overview of config file organization</vt:lpstr>
      <vt:lpstr>But what about configuration management</vt:lpstr>
      <vt:lpstr>Solution: gitops!</vt:lpstr>
      <vt:lpstr>Recipes: the global config</vt:lpstr>
      <vt:lpstr>Recipes: the git magic</vt:lpstr>
      <vt:lpstr>config_sync.sh  (pseudo code)</vt:lpstr>
      <vt:lpstr>config_sync.sh  (pseudo code 2)</vt:lpstr>
      <vt:lpstr>Putting it all together</vt:lpstr>
      <vt:lpstr>Don't just tell me the good news!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G Thain</dc:creator>
  <cp:lastModifiedBy>Gregory G Thain</cp:lastModifiedBy>
  <cp:revision>57</cp:revision>
  <dcterms:created xsi:type="dcterms:W3CDTF">2025-05-22T15:38:10Z</dcterms:created>
  <dcterms:modified xsi:type="dcterms:W3CDTF">2025-09-16T07:35:31Z</dcterms:modified>
</cp:coreProperties>
</file>