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81"/>
  </p:notes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320" r:id="rId38"/>
    <p:sldId id="321" r:id="rId39"/>
    <p:sldId id="322" r:id="rId40"/>
    <p:sldId id="323" r:id="rId41"/>
    <p:sldId id="324" r:id="rId42"/>
    <p:sldId id="325" r:id="rId43"/>
    <p:sldId id="326" r:id="rId44"/>
    <p:sldId id="327" r:id="rId45"/>
    <p:sldId id="328" r:id="rId46"/>
    <p:sldId id="329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0" r:id="rId58"/>
    <p:sldId id="341" r:id="rId59"/>
    <p:sldId id="342" r:id="rId60"/>
    <p:sldId id="343" r:id="rId61"/>
    <p:sldId id="344" r:id="rId62"/>
    <p:sldId id="345" r:id="rId63"/>
    <p:sldId id="346" r:id="rId64"/>
    <p:sldId id="347" r:id="rId65"/>
    <p:sldId id="348" r:id="rId66"/>
    <p:sldId id="349" r:id="rId67"/>
    <p:sldId id="350" r:id="rId68"/>
    <p:sldId id="351" r:id="rId69"/>
    <p:sldId id="352" r:id="rId70"/>
    <p:sldId id="353" r:id="rId71"/>
    <p:sldId id="354" r:id="rId72"/>
    <p:sldId id="355" r:id="rId73"/>
    <p:sldId id="356" r:id="rId74"/>
    <p:sldId id="357" r:id="rId75"/>
    <p:sldId id="358" r:id="rId76"/>
    <p:sldId id="359" r:id="rId77"/>
    <p:sldId id="360" r:id="rId78"/>
    <p:sldId id="361" r:id="rId79"/>
    <p:sldId id="362" r:id="rId80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itchFamily="18" charset="0"/>
        <a:ea typeface="MS PGothic" pitchFamily="34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C60036"/>
    <a:srgbClr val="8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3" autoAdjust="0"/>
    <p:restoredTop sz="94567" autoAdjust="0"/>
  </p:normalViewPr>
  <p:slideViewPr>
    <p:cSldViewPr snapToGrid="0">
      <p:cViewPr varScale="1">
        <p:scale>
          <a:sx n="92" d="100"/>
          <a:sy n="92" d="100"/>
        </p:scale>
        <p:origin x="-468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6" d="100"/>
          <a:sy n="46" d="100"/>
        </p:scale>
        <p:origin x="-2658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0DDE668-1C34-46D8-8C87-45DBD7915F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476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83972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54A3E2F2-9AA6-4388-A538-81DA49AFDA51}" type="slidenum">
              <a:rPr lang="en-US" altLang="en-US"/>
              <a:pPr>
                <a:spcBef>
                  <a:spcPct val="0"/>
                </a:spcBef>
              </a:pPr>
              <a:t>47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5514" y="436960"/>
            <a:ext cx="2211387" cy="941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4226" y="1494235"/>
            <a:ext cx="2708275" cy="479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332580"/>
            <a:ext cx="7772400" cy="182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830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7B0B7-E75A-45E6-8334-DC3A57A259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60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37719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37719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E83DE-4924-4CEB-B587-40D68EDCB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42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813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6059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4856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21774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467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9127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8322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353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60934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2030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7012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1920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1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50764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51395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04287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461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134745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8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4BF044-77D7-4194-95AC-E462B665E7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7917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92528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8887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446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01071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65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9645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89803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7896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136334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91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25178"/>
            <a:ext cx="3810000" cy="280392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467600" y="4686300"/>
            <a:ext cx="9906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DFF8D-01C6-456E-8402-4011AB2E7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36861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95487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75922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0618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29463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904013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456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12873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949756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37431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1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38208D-0250-4ED8-9CAC-6A438104E5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4881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830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63871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784926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573673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542019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027857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395582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94659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852333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718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B16ACA-F66D-42EC-9687-31F200158F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3341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451307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8075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035041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17335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19381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329568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29433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5771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6455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347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3505200" y="4869657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2BB8D-2BA2-4A87-8345-E04FA754A0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778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739110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41197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911444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520986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114658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65556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623951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20278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035594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66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18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58588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2538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1702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1">
            <a:extLst>
              <a:ext uri="{FF2B5EF4-FFF2-40B4-BE49-F238E27FC236}"/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8607D-99B9-48C4-A424-AFB3FA93D9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71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39108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7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80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8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8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2263" y="1016794"/>
            <a:ext cx="8399462" cy="3170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0" r:id="rId3"/>
    <p:sldLayoutId id="2147483739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40" r:id="rId12"/>
    <p:sldLayoutId id="2147483742" r:id="rId13"/>
    <p:sldLayoutId id="2147483743" r:id="rId14"/>
    <p:sldLayoutId id="2147483744" r:id="rId15"/>
    <p:sldLayoutId id="2147483745" r:id="rId16"/>
    <p:sldLayoutId id="2147483746" r:id="rId17"/>
    <p:sldLayoutId id="2147483747" r:id="rId18"/>
    <p:sldLayoutId id="2147483748" r:id="rId19"/>
    <p:sldLayoutId id="2147483749" r:id="rId20"/>
    <p:sldLayoutId id="2147483750" r:id="rId21"/>
    <p:sldLayoutId id="2147483751" r:id="rId22"/>
    <p:sldLayoutId id="2147483752" r:id="rId23"/>
    <p:sldLayoutId id="2147483753" r:id="rId24"/>
    <p:sldLayoutId id="2147483754" r:id="rId25"/>
    <p:sldLayoutId id="2147483755" r:id="rId26"/>
    <p:sldLayoutId id="2147483756" r:id="rId27"/>
    <p:sldLayoutId id="2147483757" r:id="rId28"/>
    <p:sldLayoutId id="2147483758" r:id="rId29"/>
    <p:sldLayoutId id="2147483759" r:id="rId30"/>
    <p:sldLayoutId id="2147483760" r:id="rId31"/>
    <p:sldLayoutId id="2147483761" r:id="rId32"/>
    <p:sldLayoutId id="2147483762" r:id="rId33"/>
    <p:sldLayoutId id="2147483763" r:id="rId34"/>
    <p:sldLayoutId id="2147483764" r:id="rId35"/>
    <p:sldLayoutId id="2147483765" r:id="rId36"/>
    <p:sldLayoutId id="2147483766" r:id="rId37"/>
    <p:sldLayoutId id="2147483767" r:id="rId38"/>
    <p:sldLayoutId id="2147483768" r:id="rId39"/>
    <p:sldLayoutId id="2147483769" r:id="rId40"/>
    <p:sldLayoutId id="2147483770" r:id="rId41"/>
    <p:sldLayoutId id="2147483771" r:id="rId42"/>
    <p:sldLayoutId id="2147483772" r:id="rId43"/>
    <p:sldLayoutId id="2147483773" r:id="rId44"/>
    <p:sldLayoutId id="2147483774" r:id="rId45"/>
    <p:sldLayoutId id="2147483775" r:id="rId46"/>
    <p:sldLayoutId id="2147483776" r:id="rId47"/>
    <p:sldLayoutId id="2147483777" r:id="rId48"/>
    <p:sldLayoutId id="2147483778" r:id="rId49"/>
    <p:sldLayoutId id="2147483779" r:id="rId50"/>
    <p:sldLayoutId id="2147483780" r:id="rId51"/>
    <p:sldLayoutId id="2147483781" r:id="rId52"/>
    <p:sldLayoutId id="2147483782" r:id="rId53"/>
    <p:sldLayoutId id="2147483783" r:id="rId54"/>
    <p:sldLayoutId id="2147483784" r:id="rId55"/>
    <p:sldLayoutId id="2147483785" r:id="rId56"/>
    <p:sldLayoutId id="2147483786" r:id="rId57"/>
    <p:sldLayoutId id="2147483787" r:id="rId58"/>
    <p:sldLayoutId id="2147483788" r:id="rId59"/>
    <p:sldLayoutId id="2147483789" r:id="rId60"/>
    <p:sldLayoutId id="2147483790" r:id="rId61"/>
    <p:sldLayoutId id="2147483791" r:id="rId62"/>
    <p:sldLayoutId id="2147483792" r:id="rId63"/>
    <p:sldLayoutId id="2147483793" r:id="rId64"/>
    <p:sldLayoutId id="2147483794" r:id="rId65"/>
    <p:sldLayoutId id="2147483795" r:id="rId66"/>
    <p:sldLayoutId id="2147483796" r:id="rId67"/>
    <p:sldLayoutId id="2147483797" r:id="rId68"/>
    <p:sldLayoutId id="2147483798" r:id="rId69"/>
    <p:sldLayoutId id="2147483799" r:id="rId70"/>
    <p:sldLayoutId id="2147483800" r:id="rId71"/>
    <p:sldLayoutId id="2147483801" r:id="rId72"/>
    <p:sldLayoutId id="2147483802" r:id="rId73"/>
    <p:sldLayoutId id="2147483803" r:id="rId74"/>
    <p:sldLayoutId id="2147483804" r:id="rId75"/>
    <p:sldLayoutId id="2147483805" r:id="rId76"/>
    <p:sldLayoutId id="2147483806" r:id="rId77"/>
    <p:sldLayoutId id="2147483807" r:id="rId78"/>
    <p:sldLayoutId id="2147483808" r:id="rId79"/>
    <p:sldLayoutId id="2147483809" r:id="rId80"/>
    <p:sldLayoutId id="2147483810" r:id="rId81"/>
    <p:sldLayoutId id="2147483811" r:id="rId82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htcondor.org/" TargetMode="Externa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9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0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9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0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68637"/>
            <a:ext cx="7772400" cy="1961002"/>
          </a:xfrm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Classad Tutorial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Greg Thain</a:t>
            </a:r>
          </a:p>
        </p:txBody>
      </p:sp>
    </p:spTree>
    <p:extLst>
      <p:ext uri="{BB962C8B-B14F-4D97-AF65-F5344CB8AC3E}">
        <p14:creationId xmlns:p14="http://schemas.microsoft.com/office/powerpoint/2010/main" val="140976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>
                <a:hlinkClick r:id="rId2"/>
              </a:rPr>
              <a:t>http://htcondor.readthedocs.io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Appendix: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Lists all </a:t>
            </a:r>
            <a:r>
              <a:rPr lang="en-US" dirty="0" err="1"/>
              <a:t>HTCondor</a:t>
            </a:r>
            <a:r>
              <a:rPr lang="en-US" dirty="0"/>
              <a:t>-defined attributes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And Units (if any) and how </a:t>
            </a:r>
            <a:r>
              <a:rPr lang="en-US" dirty="0" smtClean="0"/>
              <a:t>used</a:t>
            </a:r>
          </a:p>
          <a:p>
            <a:pPr marL="0" indent="0">
              <a:buFontTx/>
              <a:buNone/>
              <a:defRPr/>
            </a:pPr>
            <a:r>
              <a:rPr lang="en-US" i="1" dirty="0" smtClean="0"/>
              <a:t>*Admins and users can add their own!**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</a:t>
            </a:r>
            <a:r>
              <a:rPr lang="en-US" i="1" dirty="0" smtClean="0"/>
              <a:t>**(</a:t>
            </a:r>
            <a:r>
              <a:rPr lang="en-US" i="1" dirty="0" err="1" smtClean="0"/>
              <a:t>Classads</a:t>
            </a:r>
            <a:r>
              <a:rPr lang="en-US" i="1" dirty="0" smtClean="0"/>
              <a:t> was No-SQL before it was cool)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dirty="0"/>
              <a:t>	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Manual lists all* attributes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CE6E9D3-BC53-4B42-B2D6-C25479F47B41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31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B14228-6C8F-4B66-96F6-AEBBCF09C26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700" y="-114300"/>
            <a:ext cx="6654800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7226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i="1" dirty="0" err="1" smtClean="0"/>
              <a:t>AttributeName</a:t>
            </a:r>
            <a:r>
              <a:rPr lang="en-US" i="1" dirty="0" smtClean="0"/>
              <a:t> = </a:t>
            </a:r>
            <a:r>
              <a:rPr lang="en-US" i="1" dirty="0" err="1" smtClean="0"/>
              <a:t>AttributeValue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Are </a:t>
            </a:r>
            <a:r>
              <a:rPr lang="en-US" dirty="0"/>
              <a:t>like “C” (Python, R</a:t>
            </a:r>
            <a:r>
              <a:rPr lang="en-US" dirty="0" smtClean="0"/>
              <a:t>, </a:t>
            </a:r>
            <a:r>
              <a:rPr lang="en-US" dirty="0" err="1" smtClean="0"/>
              <a:t>Matlab</a:t>
            </a:r>
            <a:r>
              <a:rPr lang="en-US" dirty="0"/>
              <a:t>…) identifiers</a:t>
            </a:r>
          </a:p>
          <a:p>
            <a:pPr lvl="1">
              <a:defRPr/>
            </a:pPr>
            <a:r>
              <a:rPr lang="en-US" dirty="0"/>
              <a:t>Must start with letter, then letters, numbers, _</a:t>
            </a:r>
          </a:p>
          <a:p>
            <a:pPr lvl="1">
              <a:defRPr/>
            </a:pPr>
            <a:r>
              <a:rPr lang="en-US" dirty="0"/>
              <a:t>No limit on length, but be reasonable</a:t>
            </a:r>
          </a:p>
          <a:p>
            <a:pPr lvl="1">
              <a:defRPr/>
            </a:pPr>
            <a:r>
              <a:rPr lang="en-US" dirty="0"/>
              <a:t>Case insensitive, but </a:t>
            </a:r>
            <a:r>
              <a:rPr lang="en-US" dirty="0" err="1"/>
              <a:t>CamelCase</a:t>
            </a:r>
            <a:r>
              <a:rPr lang="en-US" dirty="0"/>
              <a:t> is </a:t>
            </a:r>
            <a:r>
              <a:rPr lang="en-US" dirty="0" smtClean="0"/>
              <a:t>traditional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 Names (before the =)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92082-1D1D-4942-8AB5-9A52D2091B4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i="1" dirty="0" err="1" smtClean="0"/>
              <a:t>AttributeName</a:t>
            </a:r>
            <a:r>
              <a:rPr lang="en-US" i="1" dirty="0" smtClean="0"/>
              <a:t> = </a:t>
            </a:r>
            <a:r>
              <a:rPr lang="en-US" i="1" dirty="0" err="1" smtClean="0"/>
              <a:t>AttributeValue</a:t>
            </a:r>
            <a:endParaRPr lang="en-US" i="1" dirty="0" smtClean="0"/>
          </a:p>
          <a:p>
            <a:pPr>
              <a:defRPr/>
            </a:pPr>
            <a:r>
              <a:rPr lang="en-US" dirty="0" smtClean="0"/>
              <a:t>Are </a:t>
            </a:r>
            <a:r>
              <a:rPr lang="en-US" dirty="0"/>
              <a:t>like “C” (Python, </a:t>
            </a:r>
            <a:r>
              <a:rPr lang="en-US" dirty="0" err="1"/>
              <a:t>R,Matlab</a:t>
            </a:r>
            <a:r>
              <a:rPr lang="en-US" dirty="0"/>
              <a:t>…) identifiers</a:t>
            </a:r>
          </a:p>
          <a:p>
            <a:pPr lvl="1">
              <a:defRPr/>
            </a:pPr>
            <a:r>
              <a:rPr lang="en-US" dirty="0"/>
              <a:t>Must start with letter, then letters, numbers, _</a:t>
            </a:r>
          </a:p>
          <a:p>
            <a:pPr lvl="1">
              <a:defRPr/>
            </a:pPr>
            <a:r>
              <a:rPr lang="en-US" dirty="0"/>
              <a:t>No limit on length, but be reasonable</a:t>
            </a:r>
          </a:p>
          <a:p>
            <a:pPr lvl="1">
              <a:defRPr/>
            </a:pPr>
            <a:r>
              <a:rPr lang="en-US" dirty="0"/>
              <a:t>Case insensitive, but </a:t>
            </a:r>
            <a:r>
              <a:rPr lang="en-US" dirty="0" err="1"/>
              <a:t>CamelCase</a:t>
            </a:r>
            <a:r>
              <a:rPr lang="en-US" dirty="0"/>
              <a:t> is </a:t>
            </a:r>
            <a:r>
              <a:rPr lang="en-US" dirty="0" smtClean="0"/>
              <a:t>traditional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Attribute </a:t>
            </a:r>
            <a:r>
              <a:rPr lang="en-US" dirty="0" smtClean="0"/>
              <a:t>Values (after </a:t>
            </a:r>
            <a:r>
              <a:rPr lang="en-US" dirty="0"/>
              <a:t>the =)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D92082-1D1D-4942-8AB5-9A52D2091B4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995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373063" y="1017588"/>
            <a:ext cx="8397875" cy="36830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Main </a:t>
            </a:r>
            <a:r>
              <a:rPr lang="en-US" dirty="0" err="1"/>
              <a:t>ClassAd</a:t>
            </a:r>
            <a:r>
              <a:rPr lang="en-US" dirty="0"/>
              <a:t> types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87A985B-440D-4908-B832-185C9A6E0F1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4" name="Table 3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633413" y="820738"/>
          <a:ext cx="7491412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6236">
                  <a:extLst>
                    <a:ext uri="{9D8B030D-6E8A-4147-A177-3AD203B41FA5}"/>
                  </a:extLst>
                </a:gridCol>
                <a:gridCol w="5215176">
                  <a:extLst>
                    <a:ext uri="{9D8B030D-6E8A-4147-A177-3AD203B41FA5}"/>
                  </a:extLst>
                </a:gridCol>
              </a:tblGrid>
              <a:tr h="579173">
                <a:tc>
                  <a:txBody>
                    <a:bodyPr/>
                    <a:lstStyle/>
                    <a:p>
                      <a:r>
                        <a:rPr lang="en-US" sz="3200" dirty="0"/>
                        <a:t>Type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Description</a:t>
                      </a:r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Boolean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/>
                        <a:t>true, false</a:t>
                      </a:r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Integers</a:t>
                      </a:r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i="1" dirty="0"/>
                        <a:t>64 bit signed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Reals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i="1" dirty="0"/>
                        <a:t>64 bit IEEE 754</a:t>
                      </a:r>
                      <a:r>
                        <a:rPr lang="en-US" sz="3200" i="1" baseline="0" dirty="0"/>
                        <a:t> </a:t>
                      </a:r>
                      <a:r>
                        <a:rPr lang="en-US" sz="3200" i="1" dirty="0"/>
                        <a:t>Double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  <a:tr h="579173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  <a:defRPr/>
                      </a:pPr>
                      <a:r>
                        <a:rPr lang="en-US" sz="3200" i="1" dirty="0"/>
                        <a:t>Strings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3200" i="1" dirty="0"/>
                        <a:t>quoted</a:t>
                      </a:r>
                      <a:r>
                        <a:rPr lang="en-US" sz="3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  <a:tr h="579173">
                <a:tc>
                  <a:txBody>
                    <a:bodyPr/>
                    <a:lstStyle/>
                    <a:p>
                      <a:r>
                        <a:rPr lang="en-US" sz="3200" i="1" dirty="0"/>
                        <a:t>Reference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Lookup another</a:t>
                      </a:r>
                      <a:r>
                        <a:rPr lang="en-US" sz="3200" baseline="0" dirty="0"/>
                        <a:t> attribute</a:t>
                      </a:r>
                      <a:endParaRPr lang="en-US" sz="3200" dirty="0"/>
                    </a:p>
                  </a:txBody>
                  <a:tcPr marL="91444" marR="91444" marT="45724" marB="45724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0830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4125913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Booleans can be</a:t>
            </a:r>
          </a:p>
          <a:p>
            <a:pPr lvl="1">
              <a:defRPr/>
            </a:pPr>
            <a:r>
              <a:rPr lang="en-US" dirty="0"/>
              <a:t>true</a:t>
            </a:r>
          </a:p>
          <a:p>
            <a:pPr lvl="1">
              <a:defRPr/>
            </a:pPr>
            <a:r>
              <a:rPr lang="en-US" dirty="0"/>
              <a:t>false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Case-insensitive </a:t>
            </a:r>
          </a:p>
          <a:p>
            <a:pPr lvl="1">
              <a:defRPr/>
            </a:pPr>
            <a:r>
              <a:rPr lang="en-US" dirty="0"/>
              <a:t>(True, TRUE)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Note – NO QUOTES</a:t>
            </a:r>
          </a:p>
          <a:p>
            <a:pPr marL="457200" lvl="1" indent="0">
              <a:buFont typeface="Marlett" pitchFamily="2" charset="2"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Booleans</a:t>
            </a:r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39CBC5-300C-497A-AD49-2FD456E3CA1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93241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/>
              <a:t>64 bit</a:t>
            </a:r>
          </a:p>
          <a:p>
            <a:pPr lvl="1">
              <a:defRPr/>
            </a:pPr>
            <a:r>
              <a:rPr lang="en-US" sz="2000" dirty="0"/>
              <a:t>Even on 32 bit binaries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Always signed</a:t>
            </a:r>
          </a:p>
          <a:p>
            <a:pPr marL="0" indent="0">
              <a:buFontTx/>
              <a:buNone/>
              <a:defRPr/>
            </a:pPr>
            <a:r>
              <a:rPr lang="en-US" sz="2400" dirty="0"/>
              <a:t>Overflow -&gt; wrap quietly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Integers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3491EC7-C470-455D-A71E-FC9F99BC8E7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281836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IEEE 64 bit</a:t>
            </a:r>
          </a:p>
          <a:p>
            <a:pPr lvl="1">
              <a:defRPr/>
            </a:pPr>
            <a:r>
              <a:rPr lang="en-US" sz="2000" dirty="0"/>
              <a:t>And all the oddities</a:t>
            </a:r>
          </a:p>
          <a:p>
            <a:pPr>
              <a:defRPr/>
            </a:pPr>
            <a:r>
              <a:rPr lang="en-US" sz="2400" dirty="0"/>
              <a:t>Scientific Notation</a:t>
            </a:r>
          </a:p>
          <a:p>
            <a:pPr lvl="1">
              <a:defRPr/>
            </a:pPr>
            <a:r>
              <a:rPr lang="en-US" sz="2000" dirty="0"/>
              <a:t>-5.6e-5</a:t>
            </a:r>
          </a:p>
          <a:p>
            <a:pPr>
              <a:defRPr/>
            </a:pPr>
            <a:r>
              <a:rPr lang="en-US" sz="2400" dirty="0"/>
              <a:t>Overflow -&gt; Infinity</a:t>
            </a:r>
          </a:p>
          <a:p>
            <a:pPr>
              <a:defRPr/>
            </a:pPr>
            <a:r>
              <a:rPr lang="en-US" sz="2400" dirty="0"/>
              <a:t>1e990 -&gt; real("INF")</a:t>
            </a:r>
          </a:p>
          <a:p>
            <a:pPr>
              <a:defRPr/>
            </a:pPr>
            <a:r>
              <a:rPr lang="en-US" sz="2400" dirty="0" err="1"/>
              <a:t>NaNs</a:t>
            </a:r>
            <a:r>
              <a:rPr lang="en-US" sz="2400" dirty="0"/>
              <a:t> -&gt; real("Nan")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Reals</a:t>
            </a: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763146-C82C-4EE9-B1D2-D7156FD3C9F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37210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/>
              <a:t>Must be quoted with </a:t>
            </a:r>
            <a:r>
              <a:rPr lang="en-US" sz="2000" b="1" dirty="0">
                <a:cs typeface="Courier New" panose="02070309020205020404" pitchFamily="49" charset="0"/>
              </a:rPr>
              <a:t>"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Escape with backslash: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 "foo\"bar"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cs typeface="Courier New" panose="02070309020205020404" pitchFamily="49" charset="0"/>
              </a:rPr>
              <a:t>No Other Escapes</a:t>
            </a:r>
            <a:r>
              <a:rPr lang="en-US" sz="2000" dirty="0" smtClean="0">
                <a:cs typeface="Courier New" panose="02070309020205020404" pitchFamily="49" charset="0"/>
              </a:rPr>
              <a:t>!</a:t>
            </a:r>
          </a:p>
          <a:p>
            <a:pPr marL="0" indent="0">
              <a:buFontTx/>
              <a:buNone/>
              <a:defRPr/>
            </a:pPr>
            <a:endParaRPr lang="en-US" sz="20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i="1" dirty="0">
                <a:cs typeface="Courier New" panose="02070309020205020404" pitchFamily="49" charset="0"/>
              </a:rPr>
              <a:t>Hard to get newlines in </a:t>
            </a:r>
            <a:r>
              <a:rPr lang="en-US" sz="2000" i="1" dirty="0" smtClean="0">
                <a:cs typeface="Courier New" panose="02070309020205020404" pitchFamily="49" charset="0"/>
              </a:rPr>
              <a:t>strings</a:t>
            </a:r>
            <a:endParaRPr lang="en-US" sz="2000" i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Strings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02906-D908-478C-B54A-4D52CDAA113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102376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Like variable lookup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What is </a:t>
            </a:r>
            <a:r>
              <a:rPr lang="en-US" sz="2400" dirty="0" err="1">
                <a:cs typeface="Courier New" panose="02070309020205020404" pitchFamily="49" charset="0"/>
              </a:rPr>
              <a:t>RequestDisk</a:t>
            </a:r>
            <a:r>
              <a:rPr lang="en-US" sz="2400" dirty="0">
                <a:cs typeface="Courier New" panose="02070309020205020404" pitchFamily="49" charset="0"/>
              </a:rPr>
              <a:t>?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Lookup </a:t>
            </a:r>
            <a:r>
              <a:rPr lang="en-US" sz="2400" dirty="0" err="1">
                <a:cs typeface="Courier New" panose="02070309020205020404" pitchFamily="49" charset="0"/>
              </a:rPr>
              <a:t>DiskUsage</a:t>
            </a: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Return 100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References</a:t>
            </a: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75CD9A5-16E1-419B-838C-46335529D05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b="1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4" name="Left Arrow 3"/>
          <p:cNvSpPr/>
          <p:nvPr/>
        </p:nvSpPr>
        <p:spPr>
          <a:xfrm rot="2189559">
            <a:off x="5166692" y="2929828"/>
            <a:ext cx="1824672" cy="5694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445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Description</a:t>
            </a:r>
            <a:r>
              <a:rPr lang="en-US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describes </a:t>
            </a:r>
            <a:r>
              <a:rPr lang="en-US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Query language</a:t>
            </a:r>
            <a:r>
              <a:rPr lang="en-US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Given jobs &amp; machines, find matches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3 uses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7420CE7-A16C-4CA7-8BCA-392A326D59C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049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Very Important to </a:t>
            </a:r>
            <a:r>
              <a:rPr lang="en-US" sz="2400" dirty="0" err="1" smtClean="0"/>
              <a:t>Grok</a:t>
            </a:r>
            <a:endParaRPr lang="en-US" sz="2400" dirty="0" smtClean="0"/>
          </a:p>
          <a:p>
            <a:pPr>
              <a:defRPr/>
            </a:pPr>
            <a:r>
              <a:rPr lang="en-US" sz="2400" dirty="0" smtClean="0"/>
              <a:t>Anything can be undefined</a:t>
            </a:r>
          </a:p>
          <a:p>
            <a:pPr>
              <a:defRPr/>
            </a:pPr>
            <a:r>
              <a:rPr lang="en-US" sz="2400" dirty="0" smtClean="0"/>
              <a:t>Like null in SQL</a:t>
            </a:r>
            <a:endParaRPr lang="en-US" sz="2400" dirty="0"/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Rarely explicit</a:t>
            </a:r>
          </a:p>
          <a:p>
            <a:pPr lvl="1">
              <a:defRPr/>
            </a:pPr>
            <a:r>
              <a:rPr lang="en-US" sz="2000" dirty="0" err="1">
                <a:cs typeface="Courier New" panose="02070309020205020404" pitchFamily="49" charset="0"/>
              </a:rPr>
              <a:t>ExitBySignal</a:t>
            </a:r>
            <a:r>
              <a:rPr lang="en-US" sz="2000" dirty="0">
                <a:cs typeface="Courier New" panose="02070309020205020404" pitchFamily="49" charset="0"/>
              </a:rPr>
              <a:t> -&gt; undefined</a:t>
            </a:r>
          </a:p>
          <a:p>
            <a:pPr>
              <a:defRPr/>
            </a:pPr>
            <a:r>
              <a:rPr lang="en-US" sz="2400" dirty="0" err="1">
                <a:cs typeface="Courier New" panose="02070309020205020404" pitchFamily="49" charset="0"/>
              </a:rPr>
              <a:t>MissingAttr</a:t>
            </a:r>
            <a:r>
              <a:rPr lang="en-US" sz="2400" dirty="0">
                <a:cs typeface="Courier New" panose="02070309020205020404" pitchFamily="49" charset="0"/>
              </a:rPr>
              <a:t> -&gt; undefined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Means “Don’t Know”</a:t>
            </a:r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Could mean “missing”</a:t>
            </a:r>
          </a:p>
          <a:p>
            <a:pPr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Undefined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FFD278-093F-4272-A515-66D809A120C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237057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4021138" cy="334327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Allows decisions when information missing</a:t>
            </a:r>
            <a:endParaRPr lang="en-US" sz="2000" dirty="0"/>
          </a:p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Context determines trueness or falseness:</a:t>
            </a:r>
          </a:p>
          <a:p>
            <a:pPr marL="0" indent="0"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b="1" dirty="0">
                <a:cs typeface="Courier New" panose="02070309020205020404" pitchFamily="49" charset="0"/>
              </a:rPr>
              <a:t>*Missing vs undefined*</a:t>
            </a:r>
          </a:p>
          <a:p>
            <a:pPr marL="0" indent="0">
              <a:buFontTx/>
              <a:buNone/>
              <a:defRPr/>
            </a:pPr>
            <a:r>
              <a:rPr lang="en-US" sz="2400" b="1" dirty="0">
                <a:cs typeface="Courier New" panose="02070309020205020404" pitchFamily="49" charset="0"/>
              </a:rPr>
              <a:t>	No difference!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Undefined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CBA7F20-5C46-44F6-A0D7-DDF4135FB7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75787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cs typeface="Courier New" panose="02070309020205020404" pitchFamily="49" charset="0"/>
              </a:rPr>
              <a:t>What does missing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	</a:t>
            </a:r>
            <a:r>
              <a:rPr lang="en-US" sz="2400" i="1" dirty="0" err="1"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cs typeface="Courier New" panose="02070309020205020404" pitchFamily="49" charset="0"/>
              </a:rPr>
              <a:t> mean?</a:t>
            </a:r>
          </a:p>
          <a:p>
            <a:pPr marL="0" indent="0">
              <a:buFontTx/>
              <a:buNone/>
              <a:defRPr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Neither true nor false</a:t>
            </a:r>
          </a:p>
          <a:p>
            <a:pPr marL="0" indent="0">
              <a:buFontTx/>
              <a:buNone/>
              <a:defRPr/>
            </a:pPr>
            <a:endParaRPr lang="en-US" sz="2400" b="1" dirty="0"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Job hasn’t exited (yet)?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Remote Site didn’t tell us?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cs typeface="Courier New" panose="02070309020205020404" pitchFamily="49" charset="0"/>
              </a:rPr>
              <a:t>???</a:t>
            </a:r>
          </a:p>
          <a:p>
            <a:pPr>
              <a:defRPr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Undefined</a:t>
            </a: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4759F6-9042-4B6D-887C-2CB3A6CAEA8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316156656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887888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Expressions combine values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C/Java/Python-like:</a:t>
            </a:r>
          </a:p>
          <a:p>
            <a:pPr marL="0" indent="0">
              <a:buFontTx/>
              <a:buNone/>
              <a:defRPr/>
            </a:pPr>
            <a:endParaRPr lang="en-US" b="1" i="1" dirty="0"/>
          </a:p>
          <a:p>
            <a:pPr marL="0" indent="0">
              <a:buFontTx/>
              <a:buNone/>
              <a:defRPr/>
            </a:pPr>
            <a:r>
              <a:rPr lang="en-US" b="1" i="1" dirty="0"/>
              <a:t>Logical:</a:t>
            </a:r>
            <a:r>
              <a:rPr lang="en-US" i="1" dirty="0"/>
              <a:t> 				evaluate to </a:t>
            </a:r>
            <a:r>
              <a:rPr lang="en-US" i="1" dirty="0" err="1"/>
              <a:t>boolean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b="1" i="1" dirty="0"/>
              <a:t>Math</a:t>
            </a:r>
            <a:r>
              <a:rPr lang="en-US" i="1" dirty="0"/>
              <a:t>: +, -, /, *, &lt;&lt;, &gt;&gt;, % evaluate to number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Functions</a:t>
            </a:r>
            <a:r>
              <a:rPr lang="en-US" i="1" dirty="0"/>
              <a:t> (</a:t>
            </a:r>
            <a:r>
              <a:rPr lang="en-US" i="1" dirty="0" err="1"/>
              <a:t>builtins</a:t>
            </a:r>
            <a:r>
              <a:rPr lang="en-US" i="1" dirty="0"/>
              <a:t>)          depends on function</a:t>
            </a:r>
            <a:endParaRPr lang="en-US" b="1" i="1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Expressions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98CF37-0DAA-4A87-9EAE-38F5351BECE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241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105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Logical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334AA22-052F-4853-AFCE-05161354E1C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0" y="644525"/>
          <a:ext cx="9144000" cy="44989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2368">
                  <a:extLst>
                    <a:ext uri="{9D8B030D-6E8A-4147-A177-3AD203B41FA5}"/>
                  </a:extLst>
                </a:gridCol>
                <a:gridCol w="6851632">
                  <a:extLst>
                    <a:ext uri="{9D8B030D-6E8A-4147-A177-3AD203B41FA5}"/>
                  </a:extLst>
                </a:gridCol>
              </a:tblGrid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&gt;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&lt;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&gt;=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Greater Than or equal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&lt;=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Less Than or equal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&amp;&amp;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And (short circuited)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||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Logical Or (short circuited)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==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Equality Test</a:t>
                      </a:r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  <a:tr h="499886">
                <a:tc>
                  <a:txBody>
                    <a:bodyPr/>
                    <a:lstStyle/>
                    <a:p>
                      <a:r>
                        <a:rPr lang="en-US" sz="2400" dirty="0"/>
                        <a:t>!=</a:t>
                      </a: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Inequality</a:t>
                      </a:r>
                      <a:r>
                        <a:rPr lang="en-US" sz="2400" baseline="0" dirty="0"/>
                        <a:t> Test</a:t>
                      </a:r>
                      <a:endParaRPr lang="en-US" sz="2400" dirty="0"/>
                    </a:p>
                  </a:txBody>
                  <a:tcPr marT="45727" marB="45727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0586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IsASleepJob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CEFB35B-1CC8-423B-8A92-B46C127135D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IsASleepJob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“sleep”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63382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UsesSomeDisk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false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1CC5ECD-9FE3-42AD-8471-E81559802CE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UsesSomeDisk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				100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65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true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undefined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58A081-41C6-4F9D-ACB4-FF07227ED76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4209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"sleep") &amp;&amp;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1) &amp;&amp;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 100))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false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</a:t>
            </a:r>
            <a:r>
              <a:rPr lang="en-US" dirty="0" err="1"/>
              <a:t>Logicals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35DA59-8821-46FC-B649-B8BFAD3DBA5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17542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63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Math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0F28186-B649-4EC0-BFBB-694071C5B21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257175" y="868363"/>
          <a:ext cx="84185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91">
                  <a:extLst>
                    <a:ext uri="{9D8B030D-6E8A-4147-A177-3AD203B41FA5}"/>
                  </a:extLst>
                </a:gridCol>
                <a:gridCol w="6308022">
                  <a:extLst>
                    <a:ext uri="{9D8B030D-6E8A-4147-A177-3AD203B41FA5}"/>
                  </a:extLst>
                </a:gridCol>
              </a:tblGrid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Addition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-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Subtraction</a:t>
                      </a:r>
                      <a:r>
                        <a:rPr lang="en-US" sz="2400" baseline="0" dirty="0"/>
                        <a:t> (or unary minus)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Division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%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Modulus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1011">
                <a:tc>
                  <a:txBody>
                    <a:bodyPr/>
                    <a:lstStyle/>
                    <a:p>
                      <a:r>
                        <a:rPr lang="en-US" sz="2400" dirty="0"/>
                        <a:t>*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Multiplication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07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Jobs</a:t>
            </a:r>
          </a:p>
          <a:p>
            <a:pPr>
              <a:defRPr/>
            </a:pPr>
            <a:r>
              <a:rPr lang="en-US" dirty="0" smtClean="0"/>
              <a:t>Machines</a:t>
            </a:r>
          </a:p>
          <a:p>
            <a:pPr>
              <a:defRPr/>
            </a:pPr>
            <a:r>
              <a:rPr lang="en-US" dirty="0" smtClean="0"/>
              <a:t>Users</a:t>
            </a:r>
          </a:p>
          <a:p>
            <a:pPr>
              <a:defRPr/>
            </a:pPr>
            <a:r>
              <a:rPr lang="en-US" dirty="0" smtClean="0"/>
              <a:t>Accounting</a:t>
            </a:r>
          </a:p>
          <a:p>
            <a:pPr>
              <a:defRPr/>
            </a:pPr>
            <a:r>
              <a:rPr lang="en-US" dirty="0" smtClean="0"/>
              <a:t>Etc.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</a:t>
            </a:r>
            <a:r>
              <a:rPr lang="en-US" i="1" dirty="0"/>
              <a:t>describe</a:t>
            </a:r>
            <a:r>
              <a:rPr lang="en-US" dirty="0"/>
              <a:t> all Entities</a:t>
            </a:r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AE55CB-D7D7-4268-843F-A45775FB07F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909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DiskInBytes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102400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Math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084EC1B-EC5D-4941-AFCC-15B112E03CB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DiskInBytes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							1024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79309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Need Single Number for sorting</a:t>
            </a:r>
          </a:p>
          <a:p>
            <a:pPr>
              <a:defRPr/>
            </a:pPr>
            <a:r>
              <a:rPr lang="en-US" dirty="0"/>
              <a:t>Have several sort criteria:</a:t>
            </a:r>
          </a:p>
          <a:p>
            <a:pPr lvl="1">
              <a:defRPr/>
            </a:pPr>
            <a:r>
              <a:rPr lang="en-US" dirty="0"/>
              <a:t>All jobs with small disk requests high </a:t>
            </a:r>
            <a:r>
              <a:rPr lang="en-US" dirty="0" err="1"/>
              <a:t>prio</a:t>
            </a:r>
            <a:endParaRPr lang="en-US" dirty="0"/>
          </a:p>
          <a:p>
            <a:pPr lvl="1">
              <a:defRPr/>
            </a:pPr>
            <a:r>
              <a:rPr lang="en-US" dirty="0"/>
              <a:t>Otherwise, sort by </a:t>
            </a:r>
            <a:r>
              <a:rPr lang="en-US" dirty="0" err="1"/>
              <a:t>ClusterId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Math + Logical for sorting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6C8EC9-6B20-4C8D-B725-B0A697C7740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136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((</a:t>
            </a:r>
            <a:r>
              <a:rPr lang="en-US" dirty="0" err="1"/>
              <a:t>DiskUsage</a:t>
            </a:r>
            <a:r>
              <a:rPr lang="en-US" dirty="0"/>
              <a:t> &lt; 100) * 1000000) + </a:t>
            </a:r>
            <a:r>
              <a:rPr lang="en-US" dirty="0" err="1"/>
              <a:t>ClusterId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Booleans expand to integers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E05906-2012-4E39-AC67-C1742582DBC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1893888"/>
            <a:ext cx="4776787" cy="26876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 rot="20534234">
            <a:off x="350838" y="2384425"/>
            <a:ext cx="8616950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b="1" dirty="0">
                <a:latin typeface="+mn-lt"/>
              </a:rPr>
              <a:t>Common HTCondor paradigm!</a:t>
            </a:r>
          </a:p>
        </p:txBody>
      </p:sp>
    </p:spTree>
    <p:extLst>
      <p:ext uri="{BB962C8B-B14F-4D97-AF65-F5344CB8AC3E}">
        <p14:creationId xmlns:p14="http://schemas.microsoft.com/office/powerpoint/2010/main" val="65657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020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Bitwise Expressions</a:t>
            </a:r>
            <a:br>
              <a:rPr lang="en-US" dirty="0"/>
            </a:br>
            <a:endParaRPr lang="en-US" dirty="0"/>
          </a:p>
        </p:txBody>
      </p:sp>
      <p:sp>
        <p:nvSpPr>
          <p:cNvPr id="37891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790C93-301A-4DEF-AB19-9B40E523601B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257175" y="868363"/>
          <a:ext cx="841851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0491">
                  <a:extLst>
                    <a:ext uri="{9D8B030D-6E8A-4147-A177-3AD203B41FA5}"/>
                  </a:extLst>
                </a:gridCol>
                <a:gridCol w="6308022">
                  <a:extLst>
                    <a:ext uri="{9D8B030D-6E8A-4147-A177-3AD203B41FA5}"/>
                  </a:extLst>
                </a:gridCol>
              </a:tblGrid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Meaning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|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or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&amp;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and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^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</a:t>
                      </a:r>
                      <a:r>
                        <a:rPr lang="en-US" sz="2400" dirty="0" err="1"/>
                        <a:t>xor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&gt;&gt;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shift right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&lt;&lt;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 shift left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628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4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Classad </a:t>
            </a:r>
            <a:r>
              <a:rPr lang="en-US" dirty="0" err="1"/>
              <a:t>Builtin</a:t>
            </a:r>
            <a:r>
              <a:rPr lang="en-US" dirty="0"/>
              <a:t> Functions</a:t>
            </a:r>
            <a:br>
              <a:rPr lang="en-US" dirty="0"/>
            </a:br>
            <a:endParaRPr lang="en-US" dirty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3C11466-518C-49D6-B86F-7C6935A10E9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5" name="Table 4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257175" y="868363"/>
          <a:ext cx="8418513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9535">
                  <a:extLst>
                    <a:ext uri="{9D8B030D-6E8A-4147-A177-3AD203B41FA5}"/>
                  </a:extLst>
                </a:gridCol>
                <a:gridCol w="5158978">
                  <a:extLst>
                    <a:ext uri="{9D8B030D-6E8A-4147-A177-3AD203B41FA5}"/>
                  </a:extLst>
                </a:gridCol>
              </a:tblGrid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Expression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Returns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time()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Current time in seconds from epoch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substr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str</a:t>
                      </a:r>
                      <a:r>
                        <a:rPr lang="en-US" sz="2400" dirty="0"/>
                        <a:t>, offset, </a:t>
                      </a:r>
                      <a:r>
                        <a:rPr lang="en-US" sz="2400" dirty="0" err="1"/>
                        <a:t>len</a:t>
                      </a:r>
                      <a:r>
                        <a:rPr lang="en-US" sz="2400" dirty="0"/>
                        <a:t>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Extract</a:t>
                      </a:r>
                      <a:r>
                        <a:rPr lang="en-US" sz="2400" baseline="0" dirty="0"/>
                        <a:t> substring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r>
                        <a:rPr lang="en-US" sz="2400" dirty="0"/>
                        <a:t>(pattern,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str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Regexp</a:t>
                      </a:r>
                      <a:r>
                        <a:rPr lang="en-US" sz="2400" dirty="0"/>
                        <a:t> match (</a:t>
                      </a:r>
                      <a:r>
                        <a:rPr lang="en-US" sz="2400" dirty="0" err="1"/>
                        <a:t>pcre</a:t>
                      </a:r>
                      <a:r>
                        <a:rPr lang="en-US" sz="2400" dirty="0"/>
                        <a:t> based)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/>
                        <a:t>random(x)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Random number from 0 to x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IsUndefined</a:t>
                      </a:r>
                      <a:r>
                        <a:rPr lang="en-US" sz="2400" dirty="0"/>
                        <a:t>(expr)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expr is undefined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StringListMember</a:t>
                      </a:r>
                      <a:r>
                        <a:rPr lang="en-US" sz="2400" dirty="0"/>
                        <a:t>(s,</a:t>
                      </a:r>
                      <a:r>
                        <a:rPr lang="en-US" sz="2400" baseline="0" dirty="0"/>
                        <a:t>  l)</a:t>
                      </a:r>
                      <a:endParaRPr lang="en-US" sz="2400" dirty="0"/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</a:t>
                      </a:r>
                      <a:r>
                        <a:rPr lang="en-US" sz="2400" baseline="0" dirty="0"/>
                        <a:t>s s in list l, where l like "a, b, c"</a:t>
                      </a:r>
                      <a:endParaRPr lang="en-US" sz="2400" dirty="0"/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  <a:tr h="358958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toUpper</a:t>
                      </a:r>
                      <a:r>
                        <a:rPr lang="en-US" sz="2400" dirty="0"/>
                        <a:t>(s)</a:t>
                      </a:r>
                    </a:p>
                  </a:txBody>
                  <a:tcPr marL="91455" marR="9145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Upper-case s</a:t>
                      </a:r>
                    </a:p>
                  </a:txBody>
                  <a:tcPr marL="91455" marR="91455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10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+ 3600) &gt; time()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 </a:t>
            </a:r>
            <a:r>
              <a:rPr lang="en-US" sz="2000" dirty="0">
                <a:cs typeface="Courier New" panose="02070309020205020404" pitchFamily="49" charset="0"/>
              </a:rPr>
              <a:t>(maybe)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("^s",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IsUndefined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(foo)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Examples with Functions</a:t>
            </a:r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F622A3-B0AD-419B-9B8A-B9DC961ACAF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16585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34327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dirty="0">
                <a:cs typeface="Courier New" panose="02070309020205020404" pitchFamily="49" charset="0"/>
              </a:rPr>
              <a:t>New in 8.9!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replace("[A-Z]",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"C")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"Cob Bob”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replaceall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("[A-Z]",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"C")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"Cob Cob”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Replace Examples</a:t>
            </a: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8E32BD0-CCFD-4C43-AAAF-2906B6C218D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b="1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30464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"names"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"Rob Bob"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undefined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2173243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Requirements = </a:t>
            </a:r>
            <a:r>
              <a:rPr lang="en-US" dirty="0" err="1"/>
              <a:t>WantGluster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Does </a:t>
            </a:r>
            <a:r>
              <a:rPr lang="en-US" dirty="0" err="1"/>
              <a:t>WantGluster</a:t>
            </a:r>
            <a:r>
              <a:rPr lang="en-US" dirty="0"/>
              <a:t> appear in </a:t>
            </a:r>
            <a:r>
              <a:rPr lang="en-US" dirty="0" err="1"/>
              <a:t>Reqs</a:t>
            </a:r>
            <a:r>
              <a:rPr lang="en-US" dirty="0"/>
              <a:t>?</a:t>
            </a:r>
          </a:p>
          <a:p>
            <a:pPr marL="0" indent="0">
              <a:buFontTx/>
              <a:buNone/>
              <a:defRPr/>
            </a:pPr>
            <a:r>
              <a:rPr lang="en-US" dirty="0" err="1"/>
              <a:t>Req’mts</a:t>
            </a:r>
            <a:r>
              <a:rPr lang="en-US" dirty="0"/>
              <a:t> is </a:t>
            </a:r>
            <a:r>
              <a:rPr lang="en-US" i="1" dirty="0"/>
              <a:t>Expression</a:t>
            </a:r>
            <a:r>
              <a:rPr lang="en-US" dirty="0"/>
              <a:t>, not string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So </a:t>
            </a:r>
            <a:r>
              <a:rPr lang="en-US" dirty="0" err="1"/>
              <a:t>regexp</a:t>
            </a:r>
            <a:r>
              <a:rPr lang="en-US" dirty="0"/>
              <a:t>, etc. don’t work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Eval</a:t>
            </a:r>
            <a:r>
              <a:rPr lang="en-US" dirty="0"/>
              <a:t>/</a:t>
            </a:r>
            <a:r>
              <a:rPr lang="en-US" dirty="0" err="1"/>
              <a:t>Unparse</a:t>
            </a:r>
            <a:r>
              <a:rPr lang="en-US" dirty="0"/>
              <a:t>: Jedi Level</a:t>
            </a: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BC47322-27AA-45D9-BA73-293F71722D8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2759"/>
          <a:stretch>
            <a:fillRect/>
          </a:stretch>
        </p:blipFill>
        <p:spPr bwMode="auto">
          <a:xfrm>
            <a:off x="7021513" y="692150"/>
            <a:ext cx="2344737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99666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Requirements = </a:t>
            </a:r>
            <a:r>
              <a:rPr lang="en-US" dirty="0" err="1"/>
              <a:t>WantGluster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 err="1"/>
              <a:t>Unparse</a:t>
            </a:r>
            <a:r>
              <a:rPr lang="en-US" dirty="0"/>
              <a:t>(Requirements) -&gt;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	“</a:t>
            </a:r>
            <a:r>
              <a:rPr lang="en-US" dirty="0" err="1"/>
              <a:t>WantGluster</a:t>
            </a:r>
            <a:r>
              <a:rPr lang="en-US" dirty="0"/>
              <a:t>”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Gluster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True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Unparse</a:t>
            </a:r>
            <a:r>
              <a:rPr lang="en-US" dirty="0"/>
              <a:t>: expr to string</a:t>
            </a: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249A610-CE8F-4852-A818-FCB9405FEC1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3" b="2759"/>
          <a:stretch>
            <a:fillRect/>
          </a:stretch>
        </p:blipFill>
        <p:spPr bwMode="auto">
          <a:xfrm>
            <a:off x="7021513" y="692150"/>
            <a:ext cx="2344737" cy="386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569209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Expr ? </a:t>
            </a:r>
            <a:r>
              <a:rPr lang="en-US" dirty="0" err="1"/>
              <a:t>tExpr</a:t>
            </a:r>
            <a:r>
              <a:rPr lang="en-US" dirty="0"/>
              <a:t> : </a:t>
            </a:r>
            <a:r>
              <a:rPr lang="en-US" dirty="0" err="1"/>
              <a:t>fExpr</a:t>
            </a:r>
            <a:endParaRPr lang="en-US" dirty="0"/>
          </a:p>
          <a:p>
            <a:pPr lvl="1">
              <a:defRPr/>
            </a:pPr>
            <a:r>
              <a:rPr lang="en-US" dirty="0"/>
              <a:t>If expr </a:t>
            </a:r>
            <a:r>
              <a:rPr lang="en-US" dirty="0" err="1"/>
              <a:t>evals</a:t>
            </a:r>
            <a:r>
              <a:rPr lang="en-US" dirty="0"/>
              <a:t> to True, use </a:t>
            </a:r>
            <a:r>
              <a:rPr lang="en-US" dirty="0" err="1"/>
              <a:t>tExpr</a:t>
            </a:r>
            <a:r>
              <a:rPr lang="en-US" dirty="0"/>
              <a:t>, else </a:t>
            </a:r>
            <a:r>
              <a:rPr lang="en-US" dirty="0" err="1"/>
              <a:t>fExpr</a:t>
            </a:r>
            <a:endParaRPr lang="en-US" dirty="0"/>
          </a:p>
          <a:p>
            <a:pPr>
              <a:defRPr/>
            </a:pPr>
            <a:r>
              <a:rPr lang="en-US" dirty="0" err="1"/>
              <a:t>IfThenElse</a:t>
            </a:r>
            <a:r>
              <a:rPr lang="en-US" dirty="0"/>
              <a:t>(expr, </a:t>
            </a:r>
            <a:r>
              <a:rPr lang="en-US" dirty="0" err="1"/>
              <a:t>tExpr</a:t>
            </a:r>
            <a:r>
              <a:rPr lang="en-US" dirty="0"/>
              <a:t>, </a:t>
            </a:r>
            <a:r>
              <a:rPr lang="en-US" dirty="0" err="1"/>
              <a:t>fExpr</a:t>
            </a:r>
            <a:r>
              <a:rPr lang="en-US" dirty="0"/>
              <a:t>)</a:t>
            </a:r>
          </a:p>
          <a:p>
            <a:pPr lvl="1">
              <a:defRPr/>
            </a:pPr>
            <a:r>
              <a:rPr lang="en-US" dirty="0"/>
              <a:t>ditto</a:t>
            </a:r>
          </a:p>
          <a:p>
            <a:pPr>
              <a:defRPr/>
            </a:pPr>
            <a:r>
              <a:rPr lang="en-US" dirty="0"/>
              <a:t>(Expr ?: </a:t>
            </a:r>
            <a:r>
              <a:rPr lang="en-US" dirty="0" err="1"/>
              <a:t>UseThisIfExprWasUndefined</a:t>
            </a:r>
            <a:r>
              <a:rPr lang="en-US" dirty="0"/>
              <a:t>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Control Flow</a:t>
            </a: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66D22D9-7F94-4259-9299-66C61B5B3CF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53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behind the scenes…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38353" y="1181528"/>
            <a:ext cx="1990691" cy="3050484"/>
            <a:chOff x="6347668" y="1181528"/>
            <a:chExt cx="1990691" cy="3050484"/>
          </a:xfrm>
        </p:grpSpPr>
        <p:sp>
          <p:nvSpPr>
            <p:cNvPr id="4" name="Can 3"/>
            <p:cNvSpPr/>
            <p:nvPr/>
          </p:nvSpPr>
          <p:spPr>
            <a:xfrm>
              <a:off x="6524090" y="1181528"/>
              <a:ext cx="1109609" cy="2291137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47668" y="3585681"/>
              <a:ext cx="146245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Gill Sans MT" panose="020B0502020104020203" pitchFamily="34" charset="0"/>
                </a:rPr>
                <a:t>Job Scheduler</a:t>
              </a:r>
            </a:p>
            <a:p>
              <a:pPr algn="ctr"/>
              <a:r>
                <a:rPr lang="en-US" dirty="0" smtClean="0">
                  <a:latin typeface="Gill Sans MT" panose="020B0502020104020203" pitchFamily="34" charset="0"/>
                </a:rPr>
                <a:t>(schedd)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81881" y="2434975"/>
              <a:ext cx="1056478" cy="11507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/>
                <a:t>Job1</a:t>
              </a:r>
            </a:p>
            <a:p>
              <a:r>
                <a:rPr lang="en-US" dirty="0" smtClean="0"/>
                <a:t>Job2</a:t>
              </a:r>
            </a:p>
            <a:p>
              <a:r>
                <a:rPr lang="en-US" dirty="0" smtClean="0"/>
                <a:t>Job3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31514" y="1181259"/>
            <a:ext cx="1900719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condor_q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2233" y="1181528"/>
            <a:ext cx="4482542" cy="655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47327">
            <a:off x="2990625" y="1075765"/>
            <a:ext cx="34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“Send me all my jobs as </a:t>
            </a:r>
            <a:r>
              <a:rPr lang="en-US" dirty="0" err="1" smtClean="0">
                <a:latin typeface="Gill Sans MT" panose="020B0502020104020203" pitchFamily="34" charset="0"/>
              </a:rPr>
              <a:t>classads</a:t>
            </a:r>
            <a:r>
              <a:rPr lang="en-US" dirty="0" smtClean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32233" y="1550591"/>
            <a:ext cx="4482542" cy="110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90552">
            <a:off x="2476521" y="2192093"/>
            <a:ext cx="43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“Here’s </a:t>
            </a:r>
            <a:r>
              <a:rPr lang="en-US" dirty="0" err="1" smtClean="0">
                <a:latin typeface="Gill Sans MT" panose="020B0502020104020203" pitchFamily="34" charset="0"/>
              </a:rPr>
              <a:t>classads</a:t>
            </a:r>
            <a:r>
              <a:rPr lang="en-US" dirty="0" smtClean="0">
                <a:latin typeface="Gill Sans MT" panose="020B0502020104020203" pitchFamily="34" charset="0"/>
              </a:rPr>
              <a:t> for jobs 95, 96, 98 and 99”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3944" y="1550591"/>
            <a:ext cx="0" cy="1459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581" y="2328500"/>
            <a:ext cx="156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No options, so</a:t>
            </a:r>
          </a:p>
          <a:p>
            <a:r>
              <a:rPr lang="en-US" dirty="0">
                <a:latin typeface="Gill Sans MT" panose="020B0502020104020203" pitchFamily="34" charset="0"/>
              </a:rPr>
              <a:t>p</a:t>
            </a:r>
            <a:r>
              <a:rPr lang="en-US" dirty="0" smtClean="0">
                <a:latin typeface="Gill Sans MT" panose="020B0502020104020203" pitchFamily="34" charset="0"/>
              </a:rPr>
              <a:t>retty-print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010329"/>
            <a:ext cx="6498575" cy="150810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ID   OWNER  SUBMITTED    RUN_TIME  ST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PRI SIZE CMD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95   gthain 4/25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14:31   0+00:00:11 R  0    0.0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96   gthain 4/25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14:31   0+00:00:11 R  0    0.0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98   gthain 4/25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14:31   0+00:00:11 R  0    0.0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99   gthain 4/25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14:31   0+00:00:00 I  0    0.0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calculate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034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2" grpId="0"/>
      <p:bldP spid="26" grpId="0"/>
      <p:bldP spid="2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Debug(</a:t>
            </a:r>
            <a:r>
              <a:rPr lang="en-US" dirty="0" err="1"/>
              <a:t>anyExpression</a:t>
            </a:r>
            <a:r>
              <a:rPr lang="en-US" dirty="0"/>
              <a:t>) -&gt; </a:t>
            </a:r>
            <a:r>
              <a:rPr lang="en-US" dirty="0" err="1"/>
              <a:t>anyExpression</a:t>
            </a:r>
            <a:endParaRPr lang="en-US" dirty="0"/>
          </a:p>
          <a:p>
            <a:pPr>
              <a:defRPr/>
            </a:pPr>
            <a:r>
              <a:rPr lang="en-US" dirty="0"/>
              <a:t>Thus Debug is a no-op</a:t>
            </a:r>
          </a:p>
          <a:p>
            <a:pPr>
              <a:defRPr/>
            </a:pPr>
            <a:r>
              <a:rPr lang="en-US" dirty="0"/>
              <a:t>Has a side effect:</a:t>
            </a:r>
          </a:p>
          <a:p>
            <a:pPr lvl="1">
              <a:defRPr/>
            </a:pPr>
            <a:r>
              <a:rPr lang="en-US" dirty="0" err="1"/>
              <a:t>DaemonLog</a:t>
            </a:r>
            <a:r>
              <a:rPr lang="en-US" dirty="0"/>
              <a:t> traces expression evaluation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4000" dirty="0"/>
              <a:t>Greg’s Favorite Function: Debug()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B1D235-DFE2-4D1B-93AA-5BBAEC7DA29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197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73038" y="2579688"/>
            <a:ext cx="8397875" cy="2027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WantGluster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--&gt; UNDEFINED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409600 --&gt; 409600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[0.01001ms] Memory --&gt; 409600</a:t>
            </a:r>
          </a:p>
          <a:p>
            <a:pPr marL="0" indent="0">
              <a:buFontTx/>
              <a:buNone/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13:32:12 Classad debug: [0.03791ms]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WantGluster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&amp;&amp; (1024 &gt; Memory) --&gt; FALSE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226E1D-947C-4EAD-93A9-4AD1D07E8C6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46085" name="TextBox 4"/>
          <p:cNvSpPr txBox="1">
            <a:spLocks noChangeArrowheads="1"/>
          </p:cNvSpPr>
          <p:nvPr/>
        </p:nvSpPr>
        <p:spPr bwMode="auto">
          <a:xfrm>
            <a:off x="0" y="722313"/>
            <a:ext cx="9144000" cy="461962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urier New" pitchFamily="49" charset="0"/>
                <a:cs typeface="Courier New" pitchFamily="49" charset="0"/>
              </a:rPr>
              <a:t>Requirements = WantGluster &amp;&amp; (1024 &gt; Memory)</a:t>
            </a:r>
          </a:p>
        </p:txBody>
      </p:sp>
      <p:sp>
        <p:nvSpPr>
          <p:cNvPr id="46086" name="TextBox 5"/>
          <p:cNvSpPr txBox="1">
            <a:spLocks noChangeArrowheads="1"/>
          </p:cNvSpPr>
          <p:nvPr/>
        </p:nvSpPr>
        <p:spPr bwMode="auto">
          <a:xfrm>
            <a:off x="0" y="1495425"/>
            <a:ext cx="9144000" cy="400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Courier New" pitchFamily="49" charset="0"/>
                <a:cs typeface="Courier New" pitchFamily="49" charset="0"/>
              </a:rPr>
              <a:t>Requirements = debug(WantGluster &amp;&amp; (1024 &gt; Memory))</a:t>
            </a:r>
          </a:p>
        </p:txBody>
      </p:sp>
      <p:sp>
        <p:nvSpPr>
          <p:cNvPr id="46087" name="TextBox 6"/>
          <p:cNvSpPr txBox="1">
            <a:spLocks noChangeArrowheads="1"/>
          </p:cNvSpPr>
          <p:nvPr/>
        </p:nvSpPr>
        <p:spPr bwMode="auto">
          <a:xfrm>
            <a:off x="187325" y="2051050"/>
            <a:ext cx="34750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latin typeface="Times New Roman" pitchFamily="18" charset="0"/>
                <a:cs typeface="Arial" charset="0"/>
              </a:rPr>
              <a:t>Negotiator Log shows:</a:t>
            </a:r>
          </a:p>
        </p:txBody>
      </p:sp>
    </p:spTree>
    <p:extLst>
      <p:ext uri="{BB962C8B-B14F-4D97-AF65-F5344CB8AC3E}">
        <p14:creationId xmlns:p14="http://schemas.microsoft.com/office/powerpoint/2010/main" val="1757868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5512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2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</a:t>
            </a:r>
            <a:r>
              <a:rPr lang="en-US" dirty="0"/>
              <a:t> Lists and Nesting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DD65AD-46A2-448D-BA3A-9CA121A5683D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a_pslot</a:t>
            </a:r>
            <a:endParaRPr lang="en-US" sz="2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23082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4}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54297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9650"/>
            <a:ext cx="3927475" cy="35512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childSlot.Name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"slot1"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childSlot.Cpus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4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["name"]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-&gt; "slot1"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 err="1"/>
              <a:t>ClassAd</a:t>
            </a:r>
            <a:r>
              <a:rPr lang="en-US" dirty="0"/>
              <a:t> (not used (yet!))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F650F5-5F34-4D1B-A749-9025D40C946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58925"/>
            <a:ext cx="5216525" cy="12001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</p:txBody>
      </p:sp>
      <p:sp>
        <p:nvSpPr>
          <p:cNvPr id="6" name="Rectangle 5">
            <a:extLst>
              <a:ext uri="{FF2B5EF4-FFF2-40B4-BE49-F238E27FC236}"/>
            </a:extLst>
          </p:cNvPr>
          <p:cNvSpPr/>
          <p:nvPr/>
        </p:nvSpPr>
        <p:spPr bwMode="auto">
          <a:xfrm>
            <a:off x="3927475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a_pslot</a:t>
            </a:r>
            <a:endParaRPr lang="en-US" sz="24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3927475" y="1570038"/>
            <a:ext cx="5216525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Name = "slot1"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</p:spTree>
    <p:extLst>
      <p:ext uri="{BB962C8B-B14F-4D97-AF65-F5344CB8AC3E}">
        <p14:creationId xmlns:p14="http://schemas.microsoft.com/office/powerpoint/2010/main" val="74969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</a:t>
            </a:r>
            <a:r>
              <a:rPr lang="en-US" dirty="0" err="1" smtClean="0"/>
              <a:t>ondor_status</a:t>
            </a:r>
            <a:r>
              <a:rPr lang="en-US" dirty="0" smtClean="0"/>
              <a:t> -</a:t>
            </a:r>
            <a:r>
              <a:rPr lang="en-US" dirty="0" err="1" smtClean="0"/>
              <a:t>json</a:t>
            </a:r>
            <a:endParaRPr lang="en-US" dirty="0"/>
          </a:p>
        </p:txBody>
      </p:sp>
      <p:sp>
        <p:nvSpPr>
          <p:cNvPr id="49155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6B9492-28CE-446D-92B1-8F9FEE5B467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/>
            </a:extLst>
          </p:cNvPr>
          <p:cNvSpPr txBox="1"/>
          <p:nvPr/>
        </p:nvSpPr>
        <p:spPr>
          <a:xfrm>
            <a:off x="122238" y="1230313"/>
            <a:ext cx="4054475" cy="2554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Name =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=[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Name = "slot1"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40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{1, 2, 3, 4}</a:t>
            </a:r>
          </a:p>
          <a:p>
            <a:pPr>
              <a:defRPr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</p:txBody>
      </p:sp>
      <p:sp>
        <p:nvSpPr>
          <p:cNvPr id="8" name="TextBox 7">
            <a:extLst>
              <a:ext uri="{FF2B5EF4-FFF2-40B4-BE49-F238E27FC236}"/>
            </a:extLst>
          </p:cNvPr>
          <p:cNvSpPr txBox="1"/>
          <p:nvPr/>
        </p:nvSpPr>
        <p:spPr>
          <a:xfrm>
            <a:off x="4930775" y="1174750"/>
            <a:ext cx="4083050" cy="34766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"Name":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fastmachine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ChildSlot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"Name": "slot1”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4,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40,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ChildCpus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1, 2, 3, 4 ],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3</a:t>
            </a:r>
          </a:p>
          <a:p>
            <a:pPr>
              <a:defRPr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9158" name="Right Arrow 3"/>
          <p:cNvSpPr>
            <a:spLocks noChangeArrowheads="1"/>
          </p:cNvSpPr>
          <p:nvPr/>
        </p:nvSpPr>
        <p:spPr bwMode="auto">
          <a:xfrm>
            <a:off x="4232275" y="2309813"/>
            <a:ext cx="641350" cy="603250"/>
          </a:xfrm>
          <a:prstGeom prst="rightArrow">
            <a:avLst>
              <a:gd name="adj1" fmla="val 50000"/>
              <a:gd name="adj2" fmla="val 50032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5674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Can be done with a .</a:t>
            </a:r>
            <a:r>
              <a:rPr lang="en-US" dirty="0" err="1"/>
              <a:t>dll</a:t>
            </a:r>
            <a:endParaRPr lang="en-US" dirty="0"/>
          </a:p>
          <a:p>
            <a:pPr>
              <a:defRPr/>
            </a:pPr>
            <a:r>
              <a:rPr lang="en-US" dirty="0"/>
              <a:t>Only in a dire emergency</a:t>
            </a:r>
          </a:p>
          <a:p>
            <a:pPr lvl="1">
              <a:defRPr/>
            </a:pPr>
            <a:r>
              <a:rPr lang="en-US" dirty="0"/>
              <a:t>Portability, </a:t>
            </a:r>
            <a:r>
              <a:rPr lang="en-US" dirty="0" err="1"/>
              <a:t>compatability</a:t>
            </a:r>
            <a:r>
              <a:rPr lang="en-US" dirty="0"/>
              <a:t>, etc.</a:t>
            </a:r>
          </a:p>
          <a:p>
            <a:pPr>
              <a:defRPr/>
            </a:pPr>
            <a:r>
              <a:rPr lang="en-US" dirty="0"/>
              <a:t>See manual for details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Classad user-defined function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1FF1AC-F4B5-4751-80C8-AD49C867001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97771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127" y="1017588"/>
            <a:ext cx="8687811" cy="31702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–limit 1</a:t>
            </a:r>
          </a:p>
          <a:p>
            <a:r>
              <a:rPr lang="en-US" dirty="0" smtClean="0"/>
              <a:t>&lt;just one ad&gt;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–limit 1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1+1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lang="en-US" dirty="0" smtClean="0"/>
              <a:t>2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–limit 1 –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foo”,”f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.*”)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Testing and debugging </a:t>
            </a:r>
            <a:r>
              <a:rPr lang="en-US" dirty="0" err="1" smtClean="0"/>
              <a:t>exprs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0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800" i="1" dirty="0"/>
              <a:t>Description</a:t>
            </a:r>
            <a:r>
              <a:rPr lang="en-US" sz="2800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	describes </a:t>
            </a:r>
            <a:r>
              <a:rPr lang="en-US" sz="2800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Query language</a:t>
            </a:r>
            <a:r>
              <a:rPr lang="en-US" sz="2800" b="1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sz="2800" b="1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sz="2800" i="1" dirty="0"/>
              <a:t>	Given jobs &amp; machines, find matches</a:t>
            </a:r>
            <a:endParaRPr lang="en-US" sz="2800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On to 2</a:t>
            </a:r>
            <a:r>
              <a:rPr lang="en-US" baseline="30000" dirty="0"/>
              <a:t>nd</a:t>
            </a:r>
            <a:r>
              <a:rPr lang="en-US" dirty="0"/>
              <a:t> use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81AB458-3AC3-41E9-A1CE-EC1EEF3E880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70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Users can write </a:t>
            </a:r>
            <a:r>
              <a:rPr lang="en-US" i="1" dirty="0"/>
              <a:t>expressions</a:t>
            </a:r>
            <a:r>
              <a:rPr lang="en-US" dirty="0"/>
              <a:t> as </a:t>
            </a:r>
            <a:r>
              <a:rPr lang="en-US" i="1" dirty="0"/>
              <a:t>queries</a:t>
            </a: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These </a:t>
            </a:r>
            <a:r>
              <a:rPr lang="en-US" i="1" dirty="0"/>
              <a:t>select</a:t>
            </a:r>
            <a:r>
              <a:rPr lang="en-US" dirty="0"/>
              <a:t> a subset </a:t>
            </a:r>
            <a:r>
              <a:rPr lang="en-US" dirty="0" smtClean="0"/>
              <a:t>of ads from </a:t>
            </a:r>
            <a:r>
              <a:rPr lang="en-US" dirty="0"/>
              <a:t>a larger set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If condor evaluates expression to </a:t>
            </a:r>
            <a:r>
              <a:rPr lang="en-US" i="1" dirty="0"/>
              <a:t>TRUE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Query language</a:t>
            </a: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0BF4716-D751-4DB9-8E78-4C3103F39BD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91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$ </a:t>
            </a:r>
            <a:r>
              <a:rPr lang="en-US" dirty="0" err="1"/>
              <a:t>condor_status</a:t>
            </a:r>
            <a:r>
              <a:rPr lang="en-US" dirty="0"/>
              <a:t> -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smtClean="0"/>
              <a:t>some </a:t>
            </a:r>
            <a:r>
              <a:rPr lang="en-US" dirty="0"/>
              <a:t>classad 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$ </a:t>
            </a:r>
            <a:r>
              <a:rPr lang="en-US" dirty="0" err="1"/>
              <a:t>condor_q</a:t>
            </a:r>
            <a:r>
              <a:rPr lang="en-US" dirty="0"/>
              <a:t> -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some </a:t>
            </a:r>
            <a:r>
              <a:rPr lang="en-US" dirty="0" err="1"/>
              <a:t>classad</a:t>
            </a:r>
            <a:r>
              <a:rPr lang="en-US" dirty="0"/>
              <a:t> 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Query Language example</a:t>
            </a: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95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Sometimes behind the scenes…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38353" y="3390337"/>
            <a:ext cx="1754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Classad database</a:t>
            </a:r>
          </a:p>
          <a:p>
            <a:pPr algn="ctr"/>
            <a:r>
              <a:rPr lang="en-US" dirty="0" smtClean="0">
                <a:latin typeface="Gill Sans MT" panose="020B0502020104020203" pitchFamily="34" charset="0"/>
              </a:rPr>
              <a:t>(collector)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014" y="1181259"/>
            <a:ext cx="2232220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332233" y="1181528"/>
            <a:ext cx="4482542" cy="65516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447327">
            <a:off x="2990625" y="1075765"/>
            <a:ext cx="3469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“Send me all machines as </a:t>
            </a:r>
            <a:r>
              <a:rPr lang="en-US" dirty="0" err="1" smtClean="0">
                <a:latin typeface="Gill Sans MT" panose="020B0502020104020203" pitchFamily="34" charset="0"/>
              </a:rPr>
              <a:t>classads</a:t>
            </a:r>
            <a:r>
              <a:rPr lang="en-US" dirty="0" smtClean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32233" y="1550591"/>
            <a:ext cx="4482542" cy="11010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790552">
            <a:off x="2476521" y="2192093"/>
            <a:ext cx="4391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“Here’s machine slot </a:t>
            </a:r>
            <a:r>
              <a:rPr lang="en-US" dirty="0" err="1" smtClean="0">
                <a:latin typeface="Gill Sans MT" panose="020B0502020104020203" pitchFamily="34" charset="0"/>
              </a:rPr>
              <a:t>classads</a:t>
            </a:r>
            <a:r>
              <a:rPr lang="en-US" dirty="0" smtClean="0">
                <a:latin typeface="Gill Sans MT" panose="020B0502020104020203" pitchFamily="34" charset="0"/>
              </a:rPr>
              <a:t>”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3944" y="1550591"/>
            <a:ext cx="0" cy="14597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17581" y="2328500"/>
            <a:ext cx="15626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No options, so</a:t>
            </a:r>
          </a:p>
          <a:p>
            <a:r>
              <a:rPr lang="en-US" dirty="0">
                <a:latin typeface="Gill Sans MT" panose="020B0502020104020203" pitchFamily="34" charset="0"/>
              </a:rPr>
              <a:t>p</a:t>
            </a:r>
            <a:r>
              <a:rPr lang="en-US" dirty="0" smtClean="0">
                <a:latin typeface="Gill Sans MT" panose="020B0502020104020203" pitchFamily="34" charset="0"/>
              </a:rPr>
              <a:t>retty-print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0" y="3488311"/>
            <a:ext cx="6498575" cy="166199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Name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OpSys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Arch   State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Activit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Mem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ActvtyTime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s1@c  LINUX  X86_64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Claimed   Busy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2048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0+00:30:23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s2@c  LINUX  X86_64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Claimed   Busy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2048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0+00:30:23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s3@c  LINUX  X86_64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Claimed   Busy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2048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0+00:30:23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Cube 1"/>
          <p:cNvSpPr/>
          <p:nvPr/>
        </p:nvSpPr>
        <p:spPr>
          <a:xfrm>
            <a:off x="6814774" y="1170581"/>
            <a:ext cx="1300525" cy="22197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38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22" grpId="0"/>
      <p:bldP spid="26" grpId="0"/>
      <p:bldP spid="2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19545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Classad expression in a submit file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591704" y="1830821"/>
            <a:ext cx="7419686" cy="1785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Universe = vanilla</a:t>
            </a:r>
          </a:p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Executable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gronkulate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Requirements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has_avx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&amp;&amp;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FloorNumber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>
              <a:defRPr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8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76213" y="1017588"/>
            <a:ext cx="8594725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2118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Classad expression in a </a:t>
            </a:r>
            <a:r>
              <a:rPr lang="en-US" dirty="0" err="1" smtClean="0"/>
              <a:t>config</a:t>
            </a:r>
            <a:r>
              <a:rPr lang="en-US" dirty="0" smtClean="0"/>
              <a:t> file</a:t>
            </a: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95F0FE8-9072-4652-ACB0-DDC6068FA13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674832" y="2215285"/>
            <a:ext cx="7419686" cy="24929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EXECUTE = 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/condor/execute</a:t>
            </a:r>
          </a:p>
          <a:p>
            <a:pPr>
              <a:defRPr/>
            </a:pP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START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“foo”</a:t>
            </a:r>
          </a:p>
          <a:p>
            <a:pPr>
              <a:defRPr/>
            </a:pP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PREEMPT = </a:t>
            </a: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EnteredCurrentState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600</a:t>
            </a:r>
          </a:p>
          <a:p>
            <a:pPr>
              <a:defRPr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endParaRPr lang="en-US" sz="18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34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15AC57-CAE7-4825-AB0D-F307782795A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654550" y="2122488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399333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CC9F55-C363-4B6C-8707-04E9F312FB1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654550" y="2122488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305276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D9B19F3-C556-4817-8070-5783AF01EA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654550" y="1887615"/>
            <a:ext cx="4313238" cy="286226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15724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2000'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33B7F8-5CE3-43CC-A205-900D0856AE2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197350" y="1793875"/>
            <a:ext cx="4313238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4243187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 2000'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query</a:t>
            </a: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F19FCEB-BDC4-47D9-A159-7B4CC5CD00F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197350" y="1793875"/>
            <a:ext cx="4313238" cy="28622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"Idle"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117680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What does the expression	</a:t>
            </a:r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"Some String" == undefined</a:t>
            </a:r>
          </a:p>
          <a:p>
            <a:pPr marL="457200" lvl="1" indent="0">
              <a:buFont typeface="Marlett" pitchFamily="2" charset="2"/>
              <a:buNone/>
              <a:defRPr/>
            </a:pPr>
            <a:endParaRPr lang="en-US" dirty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Or</a:t>
            </a:r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"Some String" == </a:t>
            </a:r>
            <a:r>
              <a:rPr lang="en-US" dirty="0" err="1"/>
              <a:t>MissingAttribute</a:t>
            </a:r>
            <a:endParaRPr lang="en-US" dirty="0"/>
          </a:p>
          <a:p>
            <a:pPr marL="457200" lvl="1" indent="0">
              <a:buFont typeface="Marlett" pitchFamily="2" charset="2"/>
              <a:buNone/>
              <a:defRPr/>
            </a:pPr>
            <a:r>
              <a:rPr lang="en-US" dirty="0"/>
              <a:t>Evaluate to?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Strict Equality Operators</a:t>
            </a: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1052014-877D-4A1C-9FAD-88024A3E8A1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91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"foo" == undefined -&gt; undefined</a:t>
            </a:r>
          </a:p>
          <a:p>
            <a:pPr>
              <a:defRPr/>
            </a:pPr>
            <a:r>
              <a:rPr lang="en-US" dirty="0"/>
              <a:t>"foo" !=  undefined -&gt; undefined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Sometimes you want</a:t>
            </a:r>
          </a:p>
          <a:p>
            <a:pPr>
              <a:defRPr/>
            </a:pPr>
            <a:r>
              <a:rPr lang="en-US" dirty="0"/>
              <a:t>"foo" != undefined to mean false.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0D04BBF-C091-4A05-943B-E2F9970121C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44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=?= and =!= are </a:t>
            </a:r>
            <a:r>
              <a:rPr lang="en-US" i="1" dirty="0"/>
              <a:t>Strict Equality</a:t>
            </a:r>
            <a:r>
              <a:rPr lang="en-US" dirty="0"/>
              <a:t> </a:t>
            </a:r>
            <a:r>
              <a:rPr lang="en-US" dirty="0" smtClean="0"/>
              <a:t>comparisons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dirty="0" smtClean="0"/>
              <a:t>“exactly equal” or “exactly not equal”</a:t>
            </a:r>
            <a:endParaRPr lang="en-US" dirty="0"/>
          </a:p>
          <a:p>
            <a:pPr>
              <a:defRPr/>
            </a:pPr>
            <a:r>
              <a:rPr lang="en-US" dirty="0"/>
              <a:t>And NEVER return undefined:</a:t>
            </a:r>
          </a:p>
          <a:p>
            <a:pPr>
              <a:defRPr/>
            </a:pPr>
            <a:r>
              <a:rPr lang="en-US" dirty="0"/>
              <a:t>"Some String" =?= undefined -&gt; false</a:t>
            </a:r>
          </a:p>
          <a:p>
            <a:pPr>
              <a:defRPr/>
            </a:pPr>
            <a:r>
              <a:rPr lang="en-US" dirty="0"/>
              <a:t>"Some String" =!= undefined -&gt; true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Strict Equality Operators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39C728-9386-4867-A2BF-1EB7D9E155B8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18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“In addition to the usual stuff, add to the machine description classad the following site-specific information…”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times, explicitly…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9415DF9-5530-4157-900D-E1FEC5C5E8E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272672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DD5678-5D05-4C3F-B39B-9D987768203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702912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9050337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'Activity != "Busy"'</a:t>
            </a:r>
          </a:p>
          <a:p>
            <a:pPr marL="0" indent="0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condor_status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4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4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'Activity =!= "Busy"'</a:t>
            </a:r>
          </a:p>
          <a:p>
            <a:pPr marL="0" indent="0">
              <a:buFontTx/>
              <a:buNone/>
              <a:defRPr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 Strict Equality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C304489-A82F-4240-9602-AD27E50F28A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197350" y="2005013"/>
            <a:ext cx="4313238" cy="25844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"Machine1"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1024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"Machine2"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MachineName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"Machine3"</a:t>
            </a:r>
          </a:p>
          <a:p>
            <a:pPr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Activity = "Busy"</a:t>
            </a:r>
          </a:p>
          <a:p>
            <a:pPr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MemoryUsage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2048</a:t>
            </a:r>
          </a:p>
        </p:txBody>
      </p:sp>
    </p:spTree>
    <p:extLst>
      <p:ext uri="{BB962C8B-B14F-4D97-AF65-F5344CB8AC3E}">
        <p14:creationId xmlns:p14="http://schemas.microsoft.com/office/powerpoint/2010/main" val="302564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Undefined is just another value</a:t>
            </a:r>
          </a:p>
          <a:p>
            <a:pPr lvl="1">
              <a:defRPr/>
            </a:pPr>
            <a:r>
              <a:rPr lang="en-US" dirty="0"/>
              <a:t>Undefined == undefined  -&gt;  undefined</a:t>
            </a:r>
          </a:p>
          <a:p>
            <a:pPr lvl="1">
              <a:defRPr/>
            </a:pPr>
            <a:r>
              <a:rPr lang="en-US" dirty="0"/>
              <a:t>Undefined =?= undefined -&gt;  true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Strict Equality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2283CD-B899-44F4-9DDE-75A1C628219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67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 == is case </a:t>
            </a:r>
            <a:r>
              <a:rPr lang="en-US" b="1" dirty="0" err="1"/>
              <a:t>IN</a:t>
            </a:r>
            <a:r>
              <a:rPr lang="en-US" dirty="0" err="1"/>
              <a:t>sensitive</a:t>
            </a:r>
            <a:endParaRPr lang="en-US" dirty="0"/>
          </a:p>
          <a:p>
            <a:pPr>
              <a:defRPr/>
            </a:pPr>
            <a:r>
              <a:rPr lang="en-US" dirty="0"/>
              <a:t>String =?=, =!= is case sensitive (!)</a:t>
            </a:r>
          </a:p>
          <a:p>
            <a:pPr>
              <a:defRPr/>
            </a:pPr>
            <a:r>
              <a:rPr lang="en-US" dirty="0"/>
              <a:t>No conversion between types</a:t>
            </a:r>
          </a:p>
          <a:p>
            <a:pPr lvl="1">
              <a:defRPr/>
            </a:pPr>
            <a:r>
              <a:rPr lang="en-US" dirty="0"/>
              <a:t>42 == 42.0  -&gt;  true</a:t>
            </a:r>
          </a:p>
          <a:p>
            <a:pPr lvl="1">
              <a:defRPr/>
            </a:pPr>
            <a:r>
              <a:rPr lang="en-US" dirty="0"/>
              <a:t>42 =?= 42.0 -&gt;  false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More On Strict Equality</a:t>
            </a: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BA3733C-DD1E-4618-8A7F-AA070C50A4F6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208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Description</a:t>
            </a:r>
            <a:r>
              <a:rPr lang="en-US" dirty="0"/>
              <a:t> of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describes </a:t>
            </a:r>
            <a:r>
              <a:rPr lang="en-US" dirty="0"/>
              <a:t>machines, jobs, services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Query language</a:t>
            </a:r>
            <a:r>
              <a:rPr lang="en-US" dirty="0"/>
              <a:t> to select entities in Condor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all the busy machines”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“show me idle jobs needing &gt; 32 Gb ram”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2 way matching</a:t>
            </a:r>
          </a:p>
          <a:p>
            <a:pPr marL="0" indent="0">
              <a:buFontTx/>
              <a:buNone/>
              <a:defRPr/>
            </a:pPr>
            <a:r>
              <a:rPr lang="en-US" b="1" i="1" dirty="0"/>
              <a:t>	Given jobs &amp; machines, find matches</a:t>
            </a:r>
            <a:endParaRPr lang="en-US" b="1" dirty="0"/>
          </a:p>
          <a:p>
            <a:pPr marL="0" indent="0">
              <a:buFontTx/>
              <a:buNone/>
              <a:defRPr/>
            </a:pPr>
            <a:endParaRPr lang="en-US" i="1" dirty="0"/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: 3</a:t>
            </a:r>
            <a:r>
              <a:rPr lang="en-US" baseline="30000" dirty="0"/>
              <a:t>rd</a:t>
            </a:r>
            <a:r>
              <a:rPr lang="en-US" dirty="0"/>
              <a:t> use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CF37B4-D6A8-4DD2-B882-4FEF5EBE6707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979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293688" y="660400"/>
            <a:ext cx="8604250" cy="381793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Requires </a:t>
            </a:r>
            <a:r>
              <a:rPr lang="en-US" i="1" dirty="0"/>
              <a:t>TWO ads, </a:t>
            </a:r>
            <a:r>
              <a:rPr lang="en-US" dirty="0"/>
              <a:t>returns</a:t>
            </a:r>
            <a:r>
              <a:rPr lang="en-US" i="1" dirty="0"/>
              <a:t> true </a:t>
            </a:r>
            <a:r>
              <a:rPr lang="en-US" dirty="0"/>
              <a:t>or </a:t>
            </a:r>
            <a:r>
              <a:rPr lang="en-US" i="1" dirty="0"/>
              <a:t>false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	“In the context of ad1 and ad2”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With a selection expression in the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	</a:t>
            </a:r>
            <a:r>
              <a:rPr lang="en-US" b="1" i="1" dirty="0"/>
              <a:t>Requirements</a:t>
            </a:r>
            <a:r>
              <a:rPr lang="en-US" dirty="0"/>
              <a:t> value of both ads</a:t>
            </a:r>
          </a:p>
          <a:p>
            <a:pPr marL="0" indent="0">
              <a:buFontTx/>
              <a:buNone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Commonly used to match jobs and machines 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Matchmaking</a:t>
            </a: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EE800B9-5D0F-4C08-8462-551D3D007A0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17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Evaluate Requirements of one, if true</a:t>
            </a:r>
          </a:p>
          <a:p>
            <a:pPr>
              <a:defRPr/>
            </a:pPr>
            <a:r>
              <a:rPr lang="en-US" dirty="0"/>
              <a:t>Evaluate Requirements of other.</a:t>
            </a:r>
          </a:p>
          <a:p>
            <a:pPr>
              <a:defRPr/>
            </a:pPr>
            <a:r>
              <a:rPr lang="en-US" dirty="0"/>
              <a:t>Note My and Target are relative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7175"/>
            <a:ext cx="9144000" cy="685800"/>
          </a:xfrm>
        </p:spPr>
        <p:txBody>
          <a:bodyPr/>
          <a:lstStyle/>
          <a:p>
            <a:pPr>
              <a:defRPr/>
            </a:pPr>
            <a:r>
              <a:rPr lang="en-US" dirty="0"/>
              <a:t>For 2 ads to match, both</a:t>
            </a:r>
            <a:br>
              <a:rPr lang="en-US" dirty="0"/>
            </a:br>
            <a:r>
              <a:rPr lang="en-US" dirty="0"/>
              <a:t>Requirements -&gt; true</a:t>
            </a: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A16B85E-5CD6-4269-B96D-85E68904646C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74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99FDECB-C914-432C-A5CB-D7688C29397D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144387" name="Rectangle 3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8150" y="371475"/>
            <a:ext cx="3810000" cy="4248150"/>
          </a:xfrm>
          <a:prstGeom prst="rect">
            <a:avLst/>
          </a:prstGeom>
          <a:ln>
            <a:solidFill>
              <a:schemeClr val="accent2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3600" dirty="0"/>
              <a:t> </a:t>
            </a:r>
            <a:r>
              <a:rPr lang="en-GB" altLang="en-US" sz="3600" u="sng" dirty="0"/>
              <a:t>Job Ad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400" b="1" dirty="0">
                <a:latin typeface="Courier New" pitchFamily="49" charset="0"/>
              </a:rPr>
              <a:t> 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Type  = "Job"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HasMatlabLicense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			=?= True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Cmd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= "/bin/sleep"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altLang="en-US" sz="2000" b="1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GB" altLang="en-US" sz="2000" b="1" dirty="0">
                <a:latin typeface="Courier New" pitchFamily="49" charset="0"/>
                <a:cs typeface="Courier New" pitchFamily="49" charset="0"/>
              </a:rPr>
              <a:t> = "3600"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Owner = 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gthain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NumJobStarts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8</a:t>
            </a:r>
          </a:p>
          <a:p>
            <a:pPr defTabSz="457200" eaLnBrk="1" hangingPunct="1">
              <a:lnSpc>
                <a:spcPct val="90000"/>
              </a:lnSpc>
              <a:buClr>
                <a:schemeClr val="tx1"/>
              </a:buClr>
              <a:buSzPct val="100000"/>
              <a:buFont typeface="Wingdings" pitchFamily="2" charset="2"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144388" name="Rectangle 4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430713" y="377825"/>
            <a:ext cx="4343400" cy="4170363"/>
          </a:xfrm>
          <a:prstGeom prst="rect">
            <a:avLst/>
          </a:prstGeom>
          <a:ln>
            <a:solidFill>
              <a:srgbClr val="FF0000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dirty="0"/>
              <a:t> </a:t>
            </a:r>
            <a:r>
              <a:rPr lang="en-US" altLang="en-US" sz="3600" u="sng" dirty="0"/>
              <a:t>Slot Ad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Type = "Machine"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</a:rPr>
              <a:t>Cpus</a:t>
            </a:r>
            <a:r>
              <a:rPr lang="en-US" altLang="en-US" sz="2000" b="1" dirty="0">
                <a:latin typeface="Courier New" pitchFamily="49" charset="0"/>
              </a:rPr>
              <a:t>  = 40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</a:rPr>
              <a:t> Memory = 2048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Requirements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(Owner == "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gthain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")  &amp;&amp;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(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TARGET.NumJobStarts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&lt;=  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MY.MaxTries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HasMatlabLicense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true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en-US" sz="2000" b="1" dirty="0" err="1">
                <a:latin typeface="Courier New" pitchFamily="49" charset="0"/>
                <a:cs typeface="Courier New" pitchFamily="49" charset="0"/>
              </a:rPr>
              <a:t>MaxTries</a:t>
            </a: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= 4</a:t>
            </a: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endParaRPr lang="en-US" altLang="en-US" sz="2000" b="1" dirty="0">
              <a:latin typeface="Courier New" pitchFamily="49" charset="0"/>
              <a:cs typeface="Courier New" pitchFamily="49" charset="0"/>
            </a:endParaRPr>
          </a:p>
          <a:p>
            <a:pPr defTabSz="457200" eaLnBrk="1" hangingPunct="1">
              <a:lnSpc>
                <a:spcPct val="80000"/>
              </a:lnSpc>
              <a:buClr>
                <a:srgbClr val="000000"/>
              </a:buClr>
              <a:buSzPct val="100000"/>
              <a:buFontTx/>
              <a:buNone/>
              <a:defRPr/>
            </a:pPr>
            <a:r>
              <a:rPr lang="en-US" altLang="en-US" sz="20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altLang="en-US" sz="20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704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4900612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Reference: lookup</a:t>
            </a:r>
          </a:p>
          <a:p>
            <a:pPr marL="0" indent="0">
              <a:buFontTx/>
              <a:buNone/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e.g. </a:t>
            </a:r>
            <a:r>
              <a:rPr lang="en-US" i="1" dirty="0" err="1"/>
              <a:t>SomeName</a:t>
            </a:r>
            <a:r>
              <a:rPr lang="en-US" i="1" dirty="0"/>
              <a:t> -&gt; "Foo"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BC02D3-8F83-4275-B912-CD98FAB62B8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935538" y="925513"/>
            <a:ext cx="3938587" cy="354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17031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</a:t>
            </a:r>
            <a:r>
              <a:rPr lang="en-US" i="1" dirty="0"/>
              <a:t>Describe</a:t>
            </a:r>
            <a:r>
              <a:rPr lang="en-US" b="0" i="1" dirty="0"/>
              <a:t> </a:t>
            </a:r>
            <a:r>
              <a:rPr lang="en-US" dirty="0"/>
              <a:t>all entities</a:t>
            </a:r>
          </a:p>
        </p:txBody>
      </p:sp>
      <p:sp>
        <p:nvSpPr>
          <p:cNvPr id="11267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A38EFEF-91F4-4BA5-AB42-633BAFC5CA1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graphicFrame>
        <p:nvGraphicFramePr>
          <p:cNvPr id="22" name="Table 21">
            <a:extLst>
              <a:ext uri="{FF2B5EF4-FFF2-40B4-BE49-F238E27FC236}"/>
            </a:extLst>
          </p:cNvPr>
          <p:cNvGraphicFramePr>
            <a:graphicFrameLocks noGrp="1"/>
          </p:cNvGraphicFramePr>
          <p:nvPr/>
        </p:nvGraphicFramePr>
        <p:xfrm>
          <a:off x="0" y="0"/>
          <a:ext cx="9226550" cy="5143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2325">
                  <a:extLst>
                    <a:ext uri="{9D8B030D-6E8A-4147-A177-3AD203B41FA5}"/>
                  </a:extLst>
                </a:gridCol>
                <a:gridCol w="6284225">
                  <a:extLst>
                    <a:ext uri="{9D8B030D-6E8A-4147-A177-3AD203B41FA5}"/>
                  </a:extLst>
                </a:gridCol>
              </a:tblGrid>
              <a:tr h="508129">
                <a:tc>
                  <a:txBody>
                    <a:bodyPr/>
                    <a:lstStyle/>
                    <a:p>
                      <a:r>
                        <a:rPr lang="en-US" sz="2400" dirty="0"/>
                        <a:t>Entity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How to display full classad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Active Jobs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condor_q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Terminated</a:t>
                      </a:r>
                      <a:r>
                        <a:rPr lang="en-US" sz="2400" baseline="0" dirty="0"/>
                        <a:t> Jobs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condor_history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Machines (slots)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1255413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Finished jobs on machine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condor_history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–l –file  $(</a:t>
                      </a:r>
                      <a:r>
                        <a:rPr lang="en-US" sz="24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condor_config_val</a:t>
                      </a:r>
                      <a:r>
                        <a:rPr lang="en-US" sz="24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STARTD_HISTORY)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Active submitters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-submitter -l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Accounting</a:t>
                      </a:r>
                      <a:r>
                        <a:rPr lang="en-US" sz="2400" baseline="0" dirty="0"/>
                        <a:t> records</a:t>
                      </a:r>
                      <a:endParaRPr lang="en-US" sz="2400" dirty="0"/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condor_userprio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Schedd service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–schedd -l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  <a:tr h="482851">
                <a:tc>
                  <a:txBody>
                    <a:bodyPr/>
                    <a:lstStyle/>
                    <a:p>
                      <a:r>
                        <a:rPr lang="en-US" sz="2400" dirty="0"/>
                        <a:t>All services</a:t>
                      </a:r>
                    </a:p>
                  </a:txBody>
                  <a:tcPr marL="91445" marR="91445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 </a:t>
                      </a:r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condor_status</a:t>
                      </a:r>
                      <a:r>
                        <a:rPr lang="en-US" sz="2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–any -l</a:t>
                      </a:r>
                    </a:p>
                  </a:txBody>
                  <a:tcPr marL="91445" marR="91445"/>
                </a:tc>
                <a:extLst>
                  <a:ext uri="{0D108BD9-81ED-4DB2-BD59-A6C34878D82A}"/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677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93663" y="1017588"/>
            <a:ext cx="4900612" cy="3565525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Reference: lookup</a:t>
            </a:r>
          </a:p>
          <a:p>
            <a:pPr marL="0" indent="0">
              <a:buFontTx/>
              <a:buNone/>
              <a:defRPr/>
            </a:pP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e.g. </a:t>
            </a:r>
            <a:r>
              <a:rPr lang="en-US" i="1" dirty="0" err="1"/>
              <a:t>SomeName</a:t>
            </a:r>
            <a:r>
              <a:rPr lang="en-US" i="1" dirty="0"/>
              <a:t> -&gt; "Foo"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B6D9AB-3F0D-47CA-8B5E-9AB0D35554DE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4935538" y="925513"/>
            <a:ext cx="3938587" cy="35401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IsNotGood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2369330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912F530-A03F-4D36-BF56-46BF6CD988E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71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0" y="703263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28650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6732C0-01E1-4554-BFD7-A15BF543B632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0" y="703263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4258738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Ads are checked in order</a:t>
            </a:r>
          </a:p>
          <a:p>
            <a:pPr>
              <a:defRPr/>
            </a:pPr>
            <a:r>
              <a:rPr lang="en-US" dirty="0"/>
              <a:t>Lookup first in the local ad</a:t>
            </a:r>
          </a:p>
          <a:p>
            <a:pPr>
              <a:defRPr/>
            </a:pPr>
            <a:r>
              <a:rPr lang="en-US" dirty="0"/>
              <a:t>Then the other ad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A5998F0-0955-4F05-965D-F1631A7EBAD4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73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33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Prefix reference with “My.” or “Target.”</a:t>
            </a:r>
          </a:p>
          <a:p>
            <a:pPr>
              <a:defRPr/>
            </a:pPr>
            <a:r>
              <a:rPr lang="en-US" dirty="0"/>
              <a:t>To force lookup in one side or the other</a:t>
            </a:r>
          </a:p>
          <a:p>
            <a:pPr>
              <a:defRPr/>
            </a:pPr>
            <a:r>
              <a:rPr lang="en-US" dirty="0"/>
              <a:t>Rarely used, but good idea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with My and Target</a:t>
            </a: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1AE8B4D-96A5-4C63-9BC5-4D140C1FA0B3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80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OldName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E5F713B-1DB7-43EF-B80A-35AB92AFF83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0" y="703263"/>
            <a:ext cx="4930775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TARGET.Name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7789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OldName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BBAEB1-A8CF-4102-9F81-2BDD3F35FE7A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703263"/>
            <a:ext cx="3727450" cy="26781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0" y="703263"/>
            <a:ext cx="4930775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"Foo"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TARGET.Name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9218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0653F67-88D9-42DC-9610-90CE2C307245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117475" y="962025"/>
            <a:ext cx="372745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962025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 = "Bar"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15602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171575" y="3962400"/>
            <a:ext cx="7010400" cy="2782888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i="1" dirty="0"/>
              <a:t>What does </a:t>
            </a:r>
            <a:r>
              <a:rPr lang="en-US" i="1" dirty="0" err="1"/>
              <a:t>SomeName</a:t>
            </a:r>
            <a:r>
              <a:rPr lang="en-US" i="1" dirty="0"/>
              <a:t> return now?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References when matching</a:t>
            </a: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036BE0C-3402-4D55-9178-F210F9064149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117475" y="962025"/>
            <a:ext cx="3727450" cy="26765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  <p:sp>
        <p:nvSpPr>
          <p:cNvPr id="6" name="TextBox 5">
            <a:extLst>
              <a:ext uri="{FF2B5EF4-FFF2-40B4-BE49-F238E27FC236}"/>
            </a:extLst>
          </p:cNvPr>
          <p:cNvSpPr txBox="1"/>
          <p:nvPr/>
        </p:nvSpPr>
        <p:spPr>
          <a:xfrm>
            <a:off x="5299075" y="962025"/>
            <a:ext cx="3727450" cy="3108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IsGood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>
              <a:defRPr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RunTime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123</a:t>
            </a:r>
          </a:p>
          <a:p>
            <a:pPr>
              <a:defRPr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"Bar"</a:t>
            </a:r>
          </a:p>
          <a:p>
            <a:pPr>
              <a:defRPr/>
            </a:pPr>
            <a:r>
              <a:rPr lang="en-US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Price = 23.45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Foo = undefined</a:t>
            </a:r>
          </a:p>
          <a:p>
            <a:pPr>
              <a:defRPr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Missing</a:t>
            </a:r>
          </a:p>
        </p:txBody>
      </p:sp>
    </p:spTree>
    <p:extLst>
      <p:ext uri="{BB962C8B-B14F-4D97-AF65-F5344CB8AC3E}">
        <p14:creationId xmlns:p14="http://schemas.microsoft.com/office/powerpoint/2010/main" val="1962576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/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666038" cy="284638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/>
              <a:t>Questions?</a:t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/>
            </a:r>
            <a:br>
              <a:rPr lang="en-US" altLang="en-US"/>
            </a:br>
            <a:r>
              <a:rPr lang="en-US" altLang="en-US"/>
              <a:t>Thank You!</a:t>
            </a:r>
          </a:p>
        </p:txBody>
      </p:sp>
      <p:sp>
        <p:nvSpPr>
          <p:cNvPr id="81923" name="Rectangle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DCEC123-BB4B-43C1-B3ED-C6803E0CB84F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14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1017588"/>
            <a:ext cx="3328987" cy="317023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Set of </a:t>
            </a:r>
            <a:r>
              <a:rPr lang="en-US" i="1" dirty="0"/>
              <a:t>Attributes</a:t>
            </a:r>
          </a:p>
          <a:p>
            <a:pPr marL="0" indent="0">
              <a:buFontTx/>
              <a:buNone/>
              <a:defRPr/>
            </a:pPr>
            <a:r>
              <a:rPr lang="en-US" i="1" dirty="0"/>
              <a:t>Attribute</a:t>
            </a:r>
            <a:r>
              <a:rPr lang="en-US" dirty="0"/>
              <a:t>: </a:t>
            </a:r>
          </a:p>
          <a:p>
            <a:pPr marL="0" indent="0">
              <a:buFontTx/>
              <a:buNone/>
              <a:defRPr/>
            </a:pPr>
            <a:r>
              <a:rPr lang="en-US" dirty="0"/>
              <a:t>     Key = Value</a:t>
            </a:r>
            <a:r>
              <a:rPr lang="en-US" i="1" dirty="0"/>
              <a:t> </a:t>
            </a: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i="1" dirty="0"/>
              <a:t>Key</a:t>
            </a:r>
            <a:r>
              <a:rPr lang="en-US" dirty="0"/>
              <a:t> is a name</a:t>
            </a:r>
            <a:endParaRPr lang="en-US" i="1" dirty="0"/>
          </a:p>
          <a:p>
            <a:pPr marL="0" indent="0">
              <a:buFontTx/>
              <a:buNone/>
              <a:defRPr/>
            </a:pPr>
            <a:r>
              <a:rPr lang="en-US" i="1" dirty="0"/>
              <a:t>Value </a:t>
            </a:r>
            <a:r>
              <a:rPr lang="en-US" dirty="0"/>
              <a:t>has a type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as </a:t>
            </a:r>
            <a:r>
              <a:rPr lang="en-US" i="1" dirty="0"/>
              <a:t>Job</a:t>
            </a:r>
            <a:r>
              <a:rPr lang="en-US" dirty="0"/>
              <a:t> Description</a:t>
            </a:r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CEA8F8-76DC-4C86-93B4-3C7A4C15C48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751263" y="1558925"/>
            <a:ext cx="52292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/>
          <p:nvPr/>
        </p:nvSpPr>
        <p:spPr bwMode="auto">
          <a:xfrm>
            <a:off x="3751263" y="973138"/>
            <a:ext cx="52292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</p:spTree>
    <p:extLst>
      <p:ext uri="{BB962C8B-B14F-4D97-AF65-F5344CB8AC3E}">
        <p14:creationId xmlns:p14="http://schemas.microsoft.com/office/powerpoint/2010/main" val="317840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/>
            </a:extLst>
          </p:cNvPr>
          <p:cNvSpPr>
            <a:spLocks noGrp="1"/>
          </p:cNvSpPr>
          <p:nvPr>
            <p:ph idx="1"/>
          </p:nvPr>
        </p:nvSpPr>
        <p:spPr>
          <a:xfrm>
            <a:off x="128588" y="1017588"/>
            <a:ext cx="3328987" cy="728662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dirty="0"/>
              <a:t>Units by context</a:t>
            </a:r>
          </a:p>
        </p:txBody>
      </p:sp>
      <p:sp>
        <p:nvSpPr>
          <p:cNvPr id="3" name="Title 2">
            <a:extLst>
              <a:ext uri="{FF2B5EF4-FFF2-40B4-BE49-F238E27FC236}"/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Classads</a:t>
            </a:r>
            <a:r>
              <a:rPr lang="en-US" dirty="0"/>
              <a:t> as </a:t>
            </a:r>
            <a:r>
              <a:rPr lang="en-US" i="1" dirty="0"/>
              <a:t>Job</a:t>
            </a:r>
            <a:r>
              <a:rPr lang="en-US" dirty="0"/>
              <a:t> Description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808000"/>
              </a:buClr>
              <a:buSzPct val="120000"/>
              <a:buChar char="›"/>
              <a:defRPr sz="3200">
                <a:solidFill>
                  <a:schemeClr val="tx1"/>
                </a:solidFill>
                <a:latin typeface="Arial" charset="0"/>
                <a:ea typeface="MS PGothic" pitchFamily="34" charset="-128"/>
                <a:cs typeface="MS PGothic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Marlett" pitchFamily="2" charset="2"/>
              <a:buChar char="h"/>
              <a:defRPr sz="2800">
                <a:solidFill>
                  <a:schemeClr val="tx1"/>
                </a:solidFill>
                <a:latin typeface="Arial" charset="0"/>
                <a:ea typeface="MS PGothic" pitchFamily="34" charset="-128"/>
                <a:cs typeface="Arial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C7053D-0A8D-437D-8250-2CB5DD988F70}" type="slidenum">
              <a:rPr lang="en-US" altLang="en-US" sz="1200">
                <a:solidFill>
                  <a:srgbClr val="898989"/>
                </a:solidFill>
                <a:cs typeface="Arial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/>
            </a:extLst>
          </p:cNvPr>
          <p:cNvSpPr txBox="1"/>
          <p:nvPr/>
        </p:nvSpPr>
        <p:spPr>
          <a:xfrm>
            <a:off x="3751263" y="1558925"/>
            <a:ext cx="5216525" cy="30464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ClusterId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180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"sleep"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100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ExitBySignal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QDate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1535384632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RemoteUserCpu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12.7</a:t>
            </a:r>
          </a:p>
          <a:p>
            <a:pPr>
              <a:defRPr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RequestDisk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DiskUsage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… (many attributes removed)</a:t>
            </a:r>
          </a:p>
        </p:txBody>
      </p:sp>
      <p:sp>
        <p:nvSpPr>
          <p:cNvPr id="4" name="Rectangle 3">
            <a:extLst>
              <a:ext uri="{FF2B5EF4-FFF2-40B4-BE49-F238E27FC236}"/>
            </a:extLst>
          </p:cNvPr>
          <p:cNvSpPr/>
          <p:nvPr/>
        </p:nvSpPr>
        <p:spPr bwMode="auto">
          <a:xfrm>
            <a:off x="3751263" y="973138"/>
            <a:ext cx="5216525" cy="579437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$ </a:t>
            </a:r>
            <a:r>
              <a:rPr lang="en-US" sz="24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condor_q</a:t>
            </a:r>
            <a:r>
              <a:rPr lang="en-US" sz="24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–l 180.0</a:t>
            </a:r>
          </a:p>
        </p:txBody>
      </p:sp>
      <p:sp>
        <p:nvSpPr>
          <p:cNvPr id="6" name="Oval 5">
            <a:extLst>
              <a:ext uri="{FF2B5EF4-FFF2-40B4-BE49-F238E27FC236}"/>
            </a:extLst>
          </p:cNvPr>
          <p:cNvSpPr/>
          <p:nvPr/>
        </p:nvSpPr>
        <p:spPr bwMode="auto">
          <a:xfrm>
            <a:off x="404813" y="3082925"/>
            <a:ext cx="2732087" cy="81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Kilobytes</a:t>
            </a:r>
          </a:p>
        </p:txBody>
      </p:sp>
      <p:sp>
        <p:nvSpPr>
          <p:cNvPr id="7" name="Right Arrow 6">
            <a:extLst>
              <a:ext uri="{FF2B5EF4-FFF2-40B4-BE49-F238E27FC236}"/>
            </a:extLst>
          </p:cNvPr>
          <p:cNvSpPr/>
          <p:nvPr/>
        </p:nvSpPr>
        <p:spPr bwMode="auto">
          <a:xfrm rot="20729336">
            <a:off x="3160713" y="2733675"/>
            <a:ext cx="2994025" cy="5746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  <p:sp>
        <p:nvSpPr>
          <p:cNvPr id="9" name="Oval 8">
            <a:extLst>
              <a:ext uri="{FF2B5EF4-FFF2-40B4-BE49-F238E27FC236}"/>
            </a:extLst>
          </p:cNvPr>
          <p:cNvSpPr/>
          <p:nvPr/>
        </p:nvSpPr>
        <p:spPr bwMode="auto">
          <a:xfrm>
            <a:off x="182563" y="2112963"/>
            <a:ext cx="2732087" cy="8128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 algn="ctr">
              <a:defRPr/>
            </a:pPr>
            <a:r>
              <a:rPr lang="en-US" dirty="0">
                <a:latin typeface="Times New Roman" charset="0"/>
                <a:ea typeface="ＭＳ Ｐゴシック" charset="0"/>
              </a:rPr>
              <a:t>Seconds</a:t>
            </a:r>
          </a:p>
        </p:txBody>
      </p:sp>
      <p:sp>
        <p:nvSpPr>
          <p:cNvPr id="10" name="Right Arrow 9">
            <a:extLst>
              <a:ext uri="{FF2B5EF4-FFF2-40B4-BE49-F238E27FC236}"/>
            </a:extLst>
          </p:cNvPr>
          <p:cNvSpPr/>
          <p:nvPr/>
        </p:nvSpPr>
        <p:spPr bwMode="auto">
          <a:xfrm rot="856446">
            <a:off x="2924175" y="2795588"/>
            <a:ext cx="3949700" cy="574675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642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HTCondor-Presentation-Template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HTCondor-Presentation-Template</Template>
  <TotalTime>49641</TotalTime>
  <Words>3301</Words>
  <Application>Microsoft Office PowerPoint</Application>
  <PresentationFormat>On-screen Show (16:9)</PresentationFormat>
  <Paragraphs>1010</Paragraphs>
  <Slides>79</Slides>
  <Notes>1</Notes>
  <HiddenSlides>8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0" baseType="lpstr">
      <vt:lpstr>HTCondor-Presentation-Template</vt:lpstr>
      <vt:lpstr>Classad Tutorial</vt:lpstr>
      <vt:lpstr>Classads: 3 uses</vt:lpstr>
      <vt:lpstr>Classads describe all Entities</vt:lpstr>
      <vt:lpstr>Sometimes behind the scenes…</vt:lpstr>
      <vt:lpstr>Sometimes behind the scenes…</vt:lpstr>
      <vt:lpstr>Other times, explicitly…</vt:lpstr>
      <vt:lpstr>Classads Describe all entities</vt:lpstr>
      <vt:lpstr>Classads as Job Description</vt:lpstr>
      <vt:lpstr>Classads as Job Description</vt:lpstr>
      <vt:lpstr>Manual lists all* attributes</vt:lpstr>
      <vt:lpstr>PowerPoint Presentation</vt:lpstr>
      <vt:lpstr>Attribute Names (before the =)</vt:lpstr>
      <vt:lpstr>Attribute Values (after the =)</vt:lpstr>
      <vt:lpstr>Main ClassAd types</vt:lpstr>
      <vt:lpstr>Booleans</vt:lpstr>
      <vt:lpstr>ClassAd Integers</vt:lpstr>
      <vt:lpstr>ClassAd Reals</vt:lpstr>
      <vt:lpstr>ClassAd Strings</vt:lpstr>
      <vt:lpstr>ClassAd References</vt:lpstr>
      <vt:lpstr>Undefined</vt:lpstr>
      <vt:lpstr>More Undefined</vt:lpstr>
      <vt:lpstr>More Undefined</vt:lpstr>
      <vt:lpstr>ClassAd Expressions</vt:lpstr>
      <vt:lpstr>Logical Expressions </vt:lpstr>
      <vt:lpstr>Examples with Logicals</vt:lpstr>
      <vt:lpstr>Examples with Logicals</vt:lpstr>
      <vt:lpstr>Examples with Logicals</vt:lpstr>
      <vt:lpstr>Examples with Logicals</vt:lpstr>
      <vt:lpstr>Math Expressions </vt:lpstr>
      <vt:lpstr>Examples with Math</vt:lpstr>
      <vt:lpstr>Math + Logical for sorting</vt:lpstr>
      <vt:lpstr>Booleans expand to integers</vt:lpstr>
      <vt:lpstr>Bitwise Expressions </vt:lpstr>
      <vt:lpstr>Classad Builtin Functions </vt:lpstr>
      <vt:lpstr>Examples with Functions</vt:lpstr>
      <vt:lpstr>Replace Examples</vt:lpstr>
      <vt:lpstr>Eval/Unparse: Jedi Level</vt:lpstr>
      <vt:lpstr>Unparse: expr to string</vt:lpstr>
      <vt:lpstr>Control Flow</vt:lpstr>
      <vt:lpstr>Greg’s Favorite Function: Debug()</vt:lpstr>
      <vt:lpstr>PowerPoint Presentation</vt:lpstr>
      <vt:lpstr>ClassAd Lists and Nesting</vt:lpstr>
      <vt:lpstr>Nested ClassAd (not used (yet!))</vt:lpstr>
      <vt:lpstr>condor_status -json</vt:lpstr>
      <vt:lpstr>Classad user-defined function</vt:lpstr>
      <vt:lpstr>Testing and debugging exprs</vt:lpstr>
      <vt:lpstr>Classads: On to 2nd use</vt:lpstr>
      <vt:lpstr>Query language</vt:lpstr>
      <vt:lpstr>Query Language example</vt:lpstr>
      <vt:lpstr>Classad expression in a submit file</vt:lpstr>
      <vt:lpstr>Classad expression in a config file</vt:lpstr>
      <vt:lpstr>Example query</vt:lpstr>
      <vt:lpstr>Example query</vt:lpstr>
      <vt:lpstr>Example query</vt:lpstr>
      <vt:lpstr>Example query</vt:lpstr>
      <vt:lpstr>Example query</vt:lpstr>
      <vt:lpstr>Strict Equality Operators</vt:lpstr>
      <vt:lpstr>PowerPoint Presentation</vt:lpstr>
      <vt:lpstr>Strict Equality Operators</vt:lpstr>
      <vt:lpstr>Example Strict Equality</vt:lpstr>
      <vt:lpstr>Example Strict Equality</vt:lpstr>
      <vt:lpstr>Example Strict Equality</vt:lpstr>
      <vt:lpstr>More On Strict Equality</vt:lpstr>
      <vt:lpstr>More On Strict Equality</vt:lpstr>
      <vt:lpstr>Classads: 3rd use</vt:lpstr>
      <vt:lpstr>Matchmaking</vt:lpstr>
      <vt:lpstr>For 2 ads to match, both Requirements -&gt; true</vt:lpstr>
      <vt:lpstr>PowerPoint Presentation</vt:lpstr>
      <vt:lpstr>References when matching</vt:lpstr>
      <vt:lpstr>References when matching</vt:lpstr>
      <vt:lpstr>References when matching</vt:lpstr>
      <vt:lpstr>References when matching</vt:lpstr>
      <vt:lpstr>References when matching</vt:lpstr>
      <vt:lpstr>References with My and Target</vt:lpstr>
      <vt:lpstr>References when matching</vt:lpstr>
      <vt:lpstr>References when matching</vt:lpstr>
      <vt:lpstr>References when matching</vt:lpstr>
      <vt:lpstr>References when matching</vt:lpstr>
      <vt:lpstr>Questions?   Thank You!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High Throughput was my cluster?  Greg Thain  Center for High Throughput Computing</dc:title>
  <dc:creator>gthain</dc:creator>
  <cp:lastModifiedBy>gthain</cp:lastModifiedBy>
  <cp:revision>372</cp:revision>
  <dcterms:created xsi:type="dcterms:W3CDTF">2014-04-23T21:43:38Z</dcterms:created>
  <dcterms:modified xsi:type="dcterms:W3CDTF">2019-09-23T15:05:25Z</dcterms:modified>
</cp:coreProperties>
</file>