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60" r:id="rId4"/>
    <p:sldId id="259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80" r:id="rId15"/>
    <p:sldId id="276" r:id="rId16"/>
    <p:sldId id="277" r:id="rId17"/>
    <p:sldId id="278" r:id="rId18"/>
    <p:sldId id="279" r:id="rId19"/>
    <p:sldId id="265" r:id="rId20"/>
    <p:sldId id="281" r:id="rId21"/>
    <p:sldId id="282" r:id="rId22"/>
    <p:sldId id="286" r:id="rId23"/>
    <p:sldId id="266" r:id="rId24"/>
    <p:sldId id="284" r:id="rId25"/>
    <p:sldId id="285" r:id="rId26"/>
    <p:sldId id="267" r:id="rId27"/>
    <p:sldId id="287" r:id="rId28"/>
    <p:sldId id="288" r:id="rId29"/>
    <p:sldId id="289" r:id="rId30"/>
    <p:sldId id="290" r:id="rId31"/>
    <p:sldId id="291" r:id="rId32"/>
    <p:sldId id="292" r:id="rId33"/>
    <p:sldId id="268" r:id="rId34"/>
    <p:sldId id="269" r:id="rId35"/>
    <p:sldId id="283" r:id="rId3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567" autoAdjust="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e@remotesched.example.com\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Federating HTCondor pools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899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114" y="1552597"/>
            <a:ext cx="402206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FLOCK_TO = ip.addr.to.cm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501287">
            <a:off x="714852" y="3825074"/>
            <a:ext cx="6137095" cy="5243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113" y="1977302"/>
            <a:ext cx="40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schedd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73860" y="1294283"/>
            <a:ext cx="337014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FLOCK_FROM = \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ip.addr.from.sched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860" y="2075778"/>
            <a:ext cx="337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cm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98716" y="3445164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From</a:t>
            </a:r>
          </a:p>
          <a:p>
            <a:r>
              <a:rPr lang="en-US" sz="1800" dirty="0" smtClean="0"/>
              <a:t>schedd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7617" y="4469333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</a:t>
            </a:r>
          </a:p>
          <a:p>
            <a:r>
              <a:rPr lang="en-US" sz="1800" dirty="0" smtClean="0"/>
              <a:t>cm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91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Flocking: Pros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899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 rot="501287">
            <a:off x="714852" y="3825074"/>
            <a:ext cx="6137095" cy="5243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8716" y="3445164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From</a:t>
            </a:r>
          </a:p>
          <a:p>
            <a:r>
              <a:rPr lang="en-US" sz="1800" dirty="0" smtClean="0"/>
              <a:t>schedd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7617" y="4469333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</a:t>
            </a:r>
          </a:p>
          <a:p>
            <a:r>
              <a:rPr lang="en-US" sz="1800" dirty="0" smtClean="0"/>
              <a:t>cm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377881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Easy to set up</a:t>
            </a:r>
            <a:endParaRPr lang="en-US" dirty="0"/>
          </a:p>
          <a:p>
            <a:r>
              <a:rPr lang="en-US" dirty="0" smtClean="0"/>
              <a:t>Policy is fixed</a:t>
            </a:r>
          </a:p>
          <a:p>
            <a:r>
              <a:rPr lang="en-US" dirty="0" smtClean="0"/>
              <a:t>Works for many uses</a:t>
            </a:r>
          </a:p>
        </p:txBody>
      </p:sp>
    </p:spTree>
    <p:extLst>
      <p:ext uri="{BB962C8B-B14F-4D97-AF65-F5344CB8AC3E}">
        <p14:creationId xmlns:p14="http://schemas.microsoft.com/office/powerpoint/2010/main" val="14554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Flocking: Cons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899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 rot="501287">
            <a:off x="714852" y="3825074"/>
            <a:ext cx="6137095" cy="5243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98716" y="3445164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From</a:t>
            </a:r>
          </a:p>
          <a:p>
            <a:r>
              <a:rPr lang="en-US" sz="1800" dirty="0" smtClean="0"/>
              <a:t>schedd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47617" y="4469333"/>
            <a:ext cx="90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</a:t>
            </a:r>
          </a:p>
          <a:p>
            <a:r>
              <a:rPr lang="en-US" sz="1800" dirty="0" smtClean="0"/>
              <a:t>cm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74535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Difficult when many </a:t>
            </a:r>
            <a:r>
              <a:rPr lang="en-US" dirty="0" err="1" smtClean="0"/>
              <a:t>scheds</a:t>
            </a:r>
            <a:endParaRPr lang="en-US" dirty="0" smtClean="0"/>
          </a:p>
          <a:p>
            <a:r>
              <a:rPr lang="en-US" dirty="0" smtClean="0"/>
              <a:t>Or many </a:t>
            </a:r>
            <a:r>
              <a:rPr lang="en-US" dirty="0" err="1" smtClean="0"/>
              <a:t>cms</a:t>
            </a:r>
            <a:endParaRPr lang="en-US" dirty="0"/>
          </a:p>
          <a:p>
            <a:r>
              <a:rPr lang="en-US" dirty="0" smtClean="0"/>
              <a:t>Policy is fixed</a:t>
            </a:r>
          </a:p>
          <a:p>
            <a:r>
              <a:rPr lang="en-US" dirty="0" smtClean="0"/>
              <a:t>Requires trust between pools</a:t>
            </a:r>
            <a:endParaRPr lang="en-US" dirty="0"/>
          </a:p>
          <a:p>
            <a:r>
              <a:rPr lang="en-US" dirty="0" smtClean="0"/>
              <a:t>Requires good networks</a:t>
            </a:r>
          </a:p>
        </p:txBody>
      </p:sp>
    </p:spTree>
    <p:extLst>
      <p:ext uri="{BB962C8B-B14F-4D97-AF65-F5344CB8AC3E}">
        <p14:creationId xmlns:p14="http://schemas.microsoft.com/office/powerpoint/2010/main" val="523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ALL jobs eligible to flock</a:t>
            </a:r>
          </a:p>
          <a:p>
            <a:r>
              <a:rPr lang="en-US" dirty="0" smtClean="0"/>
              <a:t>May want users to opt in via job submission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Flocking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72" y="2501136"/>
            <a:ext cx="8912505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JOB_TRANSFORM_NAMES 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JOB_TRANSFORM_REQUIREMENTS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@= end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!(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MY.WantGlidein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?:0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TARGET.PoolName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MyHomePool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&amp;&amp;\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MY.requirements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6874" y="4532461"/>
            <a:ext cx="40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schedd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Flocking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72" y="764933"/>
            <a:ext cx="891250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STARTD_ATTRS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$(STARTD_ATTRS)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MyHomePool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72" y="1418024"/>
            <a:ext cx="40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startd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172" y="2572513"/>
            <a:ext cx="8912505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= foo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 = 1 2 3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 = log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WantGlidein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72" y="4048467"/>
            <a:ext cx="40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submit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Startd (reverse) Flocking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056" y="803189"/>
            <a:ext cx="791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Startd flocking allows one startd to appear in &gt; 1 pool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0024964">
            <a:off x="2518204" y="3725294"/>
            <a:ext cx="5938016" cy="17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Startd Flocking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 rot="10024964">
            <a:off x="2518204" y="3725294"/>
            <a:ext cx="5938016" cy="17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860" y="1294283"/>
            <a:ext cx="337014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COLLECTOR_HOST = \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my.cm,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your.cm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860" y="2075778"/>
            <a:ext cx="337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startd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451" y="1294283"/>
            <a:ext cx="4198952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ALLOW_ADVERTISE_STARTD = \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from.startd.addr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452" y="1936465"/>
            <a:ext cx="337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cm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Startd Flocking: Pros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 rot="10024964">
            <a:off x="2518204" y="3725294"/>
            <a:ext cx="5938016" cy="17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74535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Per startd control</a:t>
            </a:r>
          </a:p>
          <a:p>
            <a:r>
              <a:rPr lang="en-US" dirty="0" smtClean="0"/>
              <a:t>Easy to set up</a:t>
            </a:r>
            <a:endParaRPr lang="en-US" dirty="0"/>
          </a:p>
          <a:p>
            <a:r>
              <a:rPr lang="en-US" dirty="0" smtClean="0"/>
              <a:t>Policy is fixed</a:t>
            </a:r>
          </a:p>
          <a:p>
            <a:r>
              <a:rPr lang="en-US" dirty="0" smtClean="0"/>
              <a:t>Good for friendly pools</a:t>
            </a:r>
          </a:p>
        </p:txBody>
      </p:sp>
    </p:spTree>
    <p:extLst>
      <p:ext uri="{BB962C8B-B14F-4D97-AF65-F5344CB8AC3E}">
        <p14:creationId xmlns:p14="http://schemas.microsoft.com/office/powerpoint/2010/main" val="37157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Startd Flocking: Cons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 rot="10024964">
            <a:off x="2518204" y="3725294"/>
            <a:ext cx="5938016" cy="17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745354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Difficult when many pools</a:t>
            </a:r>
          </a:p>
          <a:p>
            <a:r>
              <a:rPr lang="en-US" dirty="0" smtClean="0"/>
              <a:t>Accounting may be tricky</a:t>
            </a:r>
            <a:endParaRPr lang="en-US" dirty="0"/>
          </a:p>
          <a:p>
            <a:r>
              <a:rPr lang="en-US" dirty="0" smtClean="0"/>
              <a:t>Policy is mostly fixed</a:t>
            </a:r>
          </a:p>
          <a:p>
            <a:r>
              <a:rPr lang="en-US" dirty="0" smtClean="0"/>
              <a:t>Requires trust between pools</a:t>
            </a:r>
            <a:endParaRPr lang="en-US" dirty="0"/>
          </a:p>
          <a:p>
            <a:r>
              <a:rPr lang="en-US" dirty="0" smtClean="0"/>
              <a:t>Requires good networks</a:t>
            </a:r>
          </a:p>
          <a:p>
            <a:r>
              <a:rPr lang="en-US" dirty="0" smtClean="0"/>
              <a:t>No user mapping</a:t>
            </a:r>
          </a:p>
        </p:txBody>
      </p:sp>
    </p:spTree>
    <p:extLst>
      <p:ext uri="{BB962C8B-B14F-4D97-AF65-F5344CB8AC3E}">
        <p14:creationId xmlns:p14="http://schemas.microsoft.com/office/powerpoint/2010/main" val="14364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6615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Condor-c is a </a:t>
            </a:r>
            <a:r>
              <a:rPr lang="en-US" b="1" dirty="0" smtClean="0"/>
              <a:t>job</a:t>
            </a:r>
            <a:r>
              <a:rPr lang="en-US" dirty="0" smtClean="0"/>
              <a:t> that runs on foreign schedd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Condor-C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72" y="1797009"/>
            <a:ext cx="8912505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grid_resource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condor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joe@remotesched.example.com\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remotecm.example.com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remote_jobuniverse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5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remote_requirements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remote_ShouldTransferFiles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"YES"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remote_WhenToTransferOutput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"ON_EXIT"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= foo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 = 1 2 3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 = log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92" y="770109"/>
            <a:ext cx="1261641" cy="15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311" y="2903839"/>
            <a:ext cx="8399462" cy="1964724"/>
          </a:xfrm>
          <a:solidFill>
            <a:schemeClr val="bg2">
              <a:lumMod val="90000"/>
            </a:schemeClr>
          </a:solidFill>
        </p:spPr>
        <p:txBody>
          <a:bodyPr numCol="2"/>
          <a:lstStyle/>
          <a:p>
            <a:pPr lvl="1"/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Flocking</a:t>
            </a:r>
          </a:p>
          <a:p>
            <a:pPr lvl="1"/>
            <a:r>
              <a:rPr lang="en-US" dirty="0" smtClean="0"/>
              <a:t>Startd flocking</a:t>
            </a:r>
          </a:p>
          <a:p>
            <a:pPr lvl="1"/>
            <a:r>
              <a:rPr lang="en-US" dirty="0" smtClean="0"/>
              <a:t>Condor-C</a:t>
            </a:r>
          </a:p>
          <a:p>
            <a:pPr lvl="1"/>
            <a:r>
              <a:rPr lang="en-US" dirty="0" smtClean="0"/>
              <a:t>Job Router</a:t>
            </a:r>
          </a:p>
          <a:p>
            <a:pPr lvl="1"/>
            <a:r>
              <a:rPr lang="en-US" dirty="0" err="1" smtClean="0"/>
              <a:t>Glidein</a:t>
            </a:r>
            <a:r>
              <a:rPr lang="en-US" dirty="0" smtClean="0"/>
              <a:t>, in general</a:t>
            </a:r>
          </a:p>
          <a:p>
            <a:pPr lvl="1"/>
            <a:r>
              <a:rPr lang="en-US" dirty="0" err="1" smtClean="0"/>
              <a:t>GlideinWMS</a:t>
            </a:r>
            <a:endParaRPr lang="en-US" dirty="0" smtClean="0"/>
          </a:p>
          <a:p>
            <a:pPr lvl="1"/>
            <a:r>
              <a:rPr lang="en-US" dirty="0" smtClean="0"/>
              <a:t>Condor 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9311" y="671385"/>
            <a:ext cx="8399462" cy="196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kern="0" dirty="0" smtClean="0"/>
              <a:t>Ways to send jobs from one pool to another</a:t>
            </a:r>
          </a:p>
          <a:p>
            <a:pPr marL="457200" lvl="1" indent="0">
              <a:buNone/>
            </a:pPr>
            <a:r>
              <a:rPr lang="en-US" kern="0" dirty="0"/>
              <a:t>	</a:t>
            </a:r>
            <a:r>
              <a:rPr lang="en-US" kern="0" dirty="0" smtClean="0"/>
              <a:t>or… machines from one pool to another</a:t>
            </a:r>
          </a:p>
          <a:p>
            <a:pPr marL="457200" lvl="1" indent="0">
              <a:buNone/>
            </a:pPr>
            <a:endParaRPr lang="en-US" kern="0" dirty="0" smtClean="0"/>
          </a:p>
          <a:p>
            <a:pPr marL="457200" lvl="1" indent="0">
              <a:buNone/>
            </a:pPr>
            <a:r>
              <a:rPr lang="en-US" kern="0" dirty="0" smtClean="0"/>
              <a:t>Advantages and Disadvantages to every way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769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Condor-C: Pros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377881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Per job forwarding</a:t>
            </a:r>
          </a:p>
          <a:p>
            <a:r>
              <a:rPr lang="en-US" dirty="0" smtClean="0"/>
              <a:t>No policy</a:t>
            </a:r>
            <a:endParaRPr lang="en-US" dirty="0"/>
          </a:p>
          <a:p>
            <a:r>
              <a:rPr lang="en-US" dirty="0" smtClean="0"/>
              <a:t>Useful as a base for other systems</a:t>
            </a:r>
          </a:p>
          <a:p>
            <a:r>
              <a:rPr lang="en-US" dirty="0" smtClean="0"/>
              <a:t>After job sent, network can be broken</a:t>
            </a:r>
          </a:p>
          <a:p>
            <a:r>
              <a:rPr lang="en-US" dirty="0" smtClean="0"/>
              <a:t>Good scalability</a:t>
            </a:r>
          </a:p>
          <a:p>
            <a:r>
              <a:rPr lang="en-US" dirty="0" smtClean="0"/>
              <a:t>User is in charge</a:t>
            </a:r>
          </a:p>
          <a:p>
            <a:r>
              <a:rPr lang="en-US" dirty="0" smtClean="0"/>
              <a:t>Good for submitting pilots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5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Condor-C: Cons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210" y="801072"/>
            <a:ext cx="837788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Requires GSI or SSL authentication – tough to set up</a:t>
            </a:r>
          </a:p>
          <a:p>
            <a:r>
              <a:rPr lang="en-US" dirty="0" smtClean="0"/>
              <a:t>Job policy is fixed at submit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61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16582" y="823000"/>
            <a:ext cx="6114306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JOB_ROUTER_DEFAULTS = \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\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WantJobRouter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;\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MaxJobs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10;\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delete_requirements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true;\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JOB_ROUTER_ENTRIES = \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GridResource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“condor”;\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 = “some”;\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Router: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 bwMode="auto">
          <a:xfrm>
            <a:off x="544010" y="3437910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Job7</a:t>
            </a:r>
          </a:p>
        </p:txBody>
      </p:sp>
      <p:pic>
        <p:nvPicPr>
          <p:cNvPr id="5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90" y="2331618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233649" y="3962322"/>
            <a:ext cx="1350934" cy="896835"/>
            <a:chOff x="1632" y="1248"/>
            <a:chExt cx="2682" cy="2286"/>
          </a:xfrm>
        </p:grpSpPr>
        <p:sp>
          <p:nvSpPr>
            <p:cNvPr id="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84" y="4435614"/>
            <a:ext cx="22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Schedd </a:t>
            </a:r>
          </a:p>
          <a:p>
            <a:r>
              <a:rPr lang="en-US" sz="2000" dirty="0" smtClean="0"/>
              <a:t>with jobs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65" y="4743390"/>
            <a:ext cx="220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 router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24499" y="4131802"/>
            <a:ext cx="16458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761811" y="3722138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</a:t>
            </a:r>
            <a:endParaRPr lang="en-US" sz="2000" dirty="0"/>
          </a:p>
        </p:txBody>
      </p:sp>
      <p:sp>
        <p:nvSpPr>
          <p:cNvPr id="22" name="Vertical Scroll 21"/>
          <p:cNvSpPr/>
          <p:nvPr/>
        </p:nvSpPr>
        <p:spPr bwMode="auto">
          <a:xfrm>
            <a:off x="7759818" y="4249307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Job5’</a:t>
            </a:r>
          </a:p>
        </p:txBody>
      </p:sp>
      <p:pic>
        <p:nvPicPr>
          <p:cNvPr id="23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18" y="3143015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702693" y="4122248"/>
            <a:ext cx="3440229" cy="4382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038826" y="4313053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1575" y="785147"/>
            <a:ext cx="6224841" cy="64131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JobRouter</a:t>
            </a:r>
            <a:r>
              <a:rPr lang="en-US" dirty="0" smtClean="0"/>
              <a:t> is a condor daemon…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Router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 bwMode="auto">
          <a:xfrm>
            <a:off x="544010" y="3437910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Job7</a:t>
            </a:r>
          </a:p>
        </p:txBody>
      </p:sp>
      <p:pic>
        <p:nvPicPr>
          <p:cNvPr id="5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90" y="2331618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233649" y="3962322"/>
            <a:ext cx="1350934" cy="896835"/>
            <a:chOff x="1632" y="1248"/>
            <a:chExt cx="2682" cy="2286"/>
          </a:xfrm>
        </p:grpSpPr>
        <p:sp>
          <p:nvSpPr>
            <p:cNvPr id="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84" y="4435614"/>
            <a:ext cx="22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Schedd </a:t>
            </a:r>
          </a:p>
          <a:p>
            <a:r>
              <a:rPr lang="en-US" sz="2000" dirty="0" smtClean="0"/>
              <a:t>with jobs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65" y="4743390"/>
            <a:ext cx="220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 router</a:t>
            </a:r>
            <a:endParaRPr lang="en-US" sz="2000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523302" y="1353314"/>
            <a:ext cx="8161078" cy="6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Grabs jobs from schedd, “I’ve got this one”</a:t>
            </a:r>
            <a:endParaRPr lang="en-US" kern="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1320732" y="2010959"/>
            <a:ext cx="6957636" cy="6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Uses rules to transform into new job</a:t>
            </a:r>
            <a:endParaRPr lang="en-US" kern="0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1761811" y="2684758"/>
            <a:ext cx="6224841" cy="6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Submits new job to new schedd</a:t>
            </a:r>
            <a:endParaRPr lang="en-US" kern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24499" y="4131802"/>
            <a:ext cx="16458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761811" y="3722138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</a:t>
            </a:r>
            <a:endParaRPr lang="en-US" sz="2000" dirty="0"/>
          </a:p>
        </p:txBody>
      </p:sp>
      <p:sp>
        <p:nvSpPr>
          <p:cNvPr id="22" name="Vertical Scroll 21"/>
          <p:cNvSpPr/>
          <p:nvPr/>
        </p:nvSpPr>
        <p:spPr bwMode="auto">
          <a:xfrm>
            <a:off x="7759818" y="4249307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Job5’</a:t>
            </a:r>
          </a:p>
        </p:txBody>
      </p:sp>
      <p:pic>
        <p:nvPicPr>
          <p:cNvPr id="23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18" y="3143015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702693" y="4122248"/>
            <a:ext cx="3440229" cy="4382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038826" y="4313053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Job5’</a:t>
            </a:r>
            <a:endParaRPr lang="en-US" sz="2000" dirty="0"/>
          </a:p>
        </p:txBody>
      </p:sp>
      <p:sp>
        <p:nvSpPr>
          <p:cNvPr id="28" name="Content Placeholder 1"/>
          <p:cNvSpPr txBox="1">
            <a:spLocks/>
          </p:cNvSpPr>
          <p:nvPr/>
        </p:nvSpPr>
        <p:spPr bwMode="auto">
          <a:xfrm>
            <a:off x="1687129" y="3326076"/>
            <a:ext cx="6224841" cy="64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Mirrors job status to 1</a:t>
            </a:r>
            <a:r>
              <a:rPr lang="en-US" kern="0" baseline="30000" dirty="0" smtClean="0"/>
              <a:t>st</a:t>
            </a:r>
            <a:r>
              <a:rPr lang="en-US" kern="0" dirty="0" smtClean="0"/>
              <a:t> </a:t>
            </a:r>
            <a:r>
              <a:rPr lang="en-US" kern="0" dirty="0" err="1" smtClean="0"/>
              <a:t>sched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166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2" grpId="0"/>
      <p:bldP spid="13" grpId="0"/>
      <p:bldP spid="14" grpId="0"/>
      <p:bldP spid="21" grpId="0"/>
      <p:bldP spid="22" grpId="0" animBg="1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Router: pros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 bwMode="auto">
          <a:xfrm>
            <a:off x="544010" y="3437910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Job7</a:t>
            </a:r>
          </a:p>
        </p:txBody>
      </p:sp>
      <p:pic>
        <p:nvPicPr>
          <p:cNvPr id="5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90" y="2331618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233649" y="3962322"/>
            <a:ext cx="1350934" cy="896835"/>
            <a:chOff x="1632" y="1248"/>
            <a:chExt cx="2682" cy="2286"/>
          </a:xfrm>
        </p:grpSpPr>
        <p:sp>
          <p:nvSpPr>
            <p:cNvPr id="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84" y="4435614"/>
            <a:ext cx="22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Schedd </a:t>
            </a:r>
          </a:p>
          <a:p>
            <a:r>
              <a:rPr lang="en-US" sz="2000" dirty="0" smtClean="0"/>
              <a:t>with jobs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65" y="4743390"/>
            <a:ext cx="220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 router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24499" y="4131802"/>
            <a:ext cx="16458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761811" y="3722138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</a:t>
            </a:r>
            <a:endParaRPr lang="en-US" sz="2000" dirty="0"/>
          </a:p>
        </p:txBody>
      </p:sp>
      <p:sp>
        <p:nvSpPr>
          <p:cNvPr id="22" name="Vertical Scroll 21"/>
          <p:cNvSpPr/>
          <p:nvPr/>
        </p:nvSpPr>
        <p:spPr bwMode="auto">
          <a:xfrm>
            <a:off x="7759818" y="4249307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Job5’</a:t>
            </a:r>
          </a:p>
        </p:txBody>
      </p:sp>
      <p:pic>
        <p:nvPicPr>
          <p:cNvPr id="23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18" y="3143015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702693" y="4122248"/>
            <a:ext cx="3440229" cy="4382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038826" y="4313053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Job5’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4065" y="801071"/>
            <a:ext cx="8377881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Works over slow WAN</a:t>
            </a:r>
          </a:p>
          <a:p>
            <a:r>
              <a:rPr lang="en-US" dirty="0" smtClean="0"/>
              <a:t>Submitters don’t need to know their jobs are moved</a:t>
            </a:r>
          </a:p>
          <a:p>
            <a:r>
              <a:rPr lang="en-US" dirty="0" smtClean="0"/>
              <a:t>Easy for admin to mutate previously submitted jobs</a:t>
            </a:r>
          </a:p>
          <a:p>
            <a:r>
              <a:rPr lang="en-US" dirty="0" smtClean="0"/>
              <a:t>Job router supports &gt; </a:t>
            </a:r>
            <a:r>
              <a:rPr lang="en-US" smtClean="0"/>
              <a:t>1 </a:t>
            </a:r>
            <a:r>
              <a:rPr lang="en-US" smtClean="0"/>
              <a:t>route, </a:t>
            </a:r>
            <a:r>
              <a:rPr lang="en-US" dirty="0" smtClean="0"/>
              <a:t>can timeout and resubmit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Router: cons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 bwMode="auto">
          <a:xfrm>
            <a:off x="544010" y="3437910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solidFill>
                  <a:schemeClr val="accent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Job7</a:t>
            </a:r>
          </a:p>
        </p:txBody>
      </p:sp>
      <p:pic>
        <p:nvPicPr>
          <p:cNvPr id="5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90" y="2331618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233649" y="3962322"/>
            <a:ext cx="1350934" cy="896835"/>
            <a:chOff x="1632" y="1248"/>
            <a:chExt cx="2682" cy="2286"/>
          </a:xfrm>
        </p:grpSpPr>
        <p:sp>
          <p:nvSpPr>
            <p:cNvPr id="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4384" y="4435614"/>
            <a:ext cx="22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Schedd </a:t>
            </a:r>
          </a:p>
          <a:p>
            <a:r>
              <a:rPr lang="en-US" sz="2000" dirty="0" smtClean="0"/>
              <a:t>with jobs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0465" y="4743390"/>
            <a:ext cx="220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 router</a:t>
            </a:r>
            <a:endParaRPr lang="en-US" sz="20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24499" y="4131802"/>
            <a:ext cx="16458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761811" y="3722138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</a:t>
            </a:r>
            <a:endParaRPr lang="en-US" sz="2000" dirty="0"/>
          </a:p>
        </p:txBody>
      </p:sp>
      <p:sp>
        <p:nvSpPr>
          <p:cNvPr id="22" name="Vertical Scroll 21"/>
          <p:cNvSpPr/>
          <p:nvPr/>
        </p:nvSpPr>
        <p:spPr bwMode="auto">
          <a:xfrm>
            <a:off x="7759818" y="4249307"/>
            <a:ext cx="601884" cy="1064642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 smtClean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Job5’</a:t>
            </a:r>
          </a:p>
        </p:txBody>
      </p:sp>
      <p:pic>
        <p:nvPicPr>
          <p:cNvPr id="23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18" y="3143015"/>
            <a:ext cx="1158550" cy="1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702693" y="4122248"/>
            <a:ext cx="3440229" cy="4382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038826" y="4313053"/>
            <a:ext cx="76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Job5’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294065" y="801071"/>
            <a:ext cx="837788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 smtClean="0"/>
              <a:t>Requires GSI, SSL, for remote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Early binding – Jobs can wait ‘in line’ when </a:t>
            </a:r>
            <a:r>
              <a:rPr lang="en-US" dirty="0" err="1" smtClean="0"/>
              <a:t>startds</a:t>
            </a:r>
            <a:r>
              <a:rPr lang="en-US" dirty="0" smtClean="0"/>
              <a:t> idle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merging, but dynamic</a:t>
            </a:r>
          </a:p>
          <a:p>
            <a:pPr marL="0" indent="0">
              <a:buNone/>
            </a:pPr>
            <a:r>
              <a:rPr lang="en-US" dirty="0" smtClean="0"/>
              <a:t>Create Overlay pool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r>
              <a:rPr lang="en-US" dirty="0" smtClean="0"/>
              <a:t>, the idea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66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merging, but dynamic</a:t>
            </a:r>
          </a:p>
          <a:p>
            <a:pPr marL="0" indent="0">
              <a:buNone/>
            </a:pPr>
            <a:r>
              <a:rPr lang="en-US" dirty="0" smtClean="0"/>
              <a:t>Submit jobs, </a:t>
            </a:r>
            <a:r>
              <a:rPr lang="en-US" dirty="0" err="1" smtClean="0"/>
              <a:t>startds</a:t>
            </a:r>
            <a:r>
              <a:rPr lang="en-US" dirty="0" smtClean="0"/>
              <a:t> reporting home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r>
              <a:rPr lang="en-US" dirty="0" smtClean="0"/>
              <a:t>, the idea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3272" y="963786"/>
            <a:ext cx="3891928" cy="1355345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condor_master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 = -f –t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out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100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596885" y="2358887"/>
            <a:ext cx="505202" cy="384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35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7021237" y="2375144"/>
            <a:ext cx="2122763" cy="69936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Startd running as job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9665900">
            <a:off x="2701287" y="3282434"/>
            <a:ext cx="4304541" cy="81166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91" y="0"/>
            <a:ext cx="9144000" cy="685800"/>
          </a:xfrm>
        </p:spPr>
        <p:txBody>
          <a:bodyPr/>
          <a:lstStyle/>
          <a:p>
            <a:r>
              <a:rPr lang="en-US" dirty="0" smtClean="0"/>
              <a:t>One HTCondor pool..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06" y="4233525"/>
            <a:ext cx="1714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</a:t>
            </a:r>
          </a:p>
          <a:p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>
            <a:off x="932845" y="868330"/>
            <a:ext cx="451412" cy="694481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26" y="1063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26" y="12155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26" y="13679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26" y="15203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26" y="16727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26" y="1825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70026" y="2886932"/>
            <a:ext cx="13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pic>
        <p:nvPicPr>
          <p:cNvPr id="3074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" y="105233"/>
            <a:ext cx="1158551" cy="1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52085" y="4189393"/>
            <a:ext cx="194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Manager</a:t>
            </a:r>
            <a:endParaRPr lang="en-US" dirty="0"/>
          </a:p>
        </p:txBody>
      </p:sp>
      <p:pic>
        <p:nvPicPr>
          <p:cNvPr id="3075" name="Picture 3" descr="C:\Users\gthain\AppData\Local\Microsoft\Windows\INetCache\IE\AX77XF3R\stopligh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9" y="3701961"/>
            <a:ext cx="1033462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>
            <a:off x="1536815" y="2777615"/>
            <a:ext cx="2120785" cy="141177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822511" y="2600110"/>
            <a:ext cx="2795115" cy="125626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446042" y="1381295"/>
            <a:ext cx="5928569" cy="70934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Vertical Scroll 17"/>
          <p:cNvSpPr/>
          <p:nvPr/>
        </p:nvSpPr>
        <p:spPr bwMode="auto">
          <a:xfrm>
            <a:off x="953317" y="2143379"/>
            <a:ext cx="451412" cy="694481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9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295"/>
            <a:ext cx="1158551" cy="1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" y="2837860"/>
            <a:ext cx="1158551" cy="1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Vertical Scroll 23"/>
          <p:cNvSpPr/>
          <p:nvPr/>
        </p:nvSpPr>
        <p:spPr bwMode="auto">
          <a:xfrm>
            <a:off x="1016336" y="3557872"/>
            <a:ext cx="451412" cy="694481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1598442" y="2243043"/>
            <a:ext cx="5928569" cy="9586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1467748" y="2395443"/>
            <a:ext cx="6211663" cy="101470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796005" y="3809567"/>
            <a:ext cx="1977900" cy="105159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467748" y="1576907"/>
            <a:ext cx="2391888" cy="230915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59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Late binding</a:t>
            </a:r>
          </a:p>
          <a:p>
            <a:pPr marL="0" indent="0">
              <a:buNone/>
            </a:pPr>
            <a:r>
              <a:rPr lang="en-US" dirty="0" smtClean="0"/>
              <a:t>Easy to merge lots of pools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r>
              <a:rPr lang="en-US" dirty="0" smtClean="0"/>
              <a:t>, pros: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Startd runs as non-root, some feature gone</a:t>
            </a:r>
          </a:p>
          <a:p>
            <a:pPr marL="0" indent="0">
              <a:buNone/>
            </a:pPr>
            <a:r>
              <a:rPr lang="en-US" dirty="0" smtClean="0"/>
              <a:t>Need good networking</a:t>
            </a:r>
          </a:p>
          <a:p>
            <a:pPr marL="0" indent="0">
              <a:buNone/>
            </a:pPr>
            <a:r>
              <a:rPr lang="en-US" dirty="0" smtClean="0"/>
              <a:t>Debugging can be tricky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</a:t>
            </a:r>
            <a:r>
              <a:rPr lang="en-US" dirty="0" smtClean="0"/>
              <a:t>, </a:t>
            </a:r>
            <a:r>
              <a:rPr lang="en-US" dirty="0" err="1" smtClean="0"/>
              <a:t>HobbleIn</a:t>
            </a:r>
            <a:r>
              <a:rPr lang="en-US" dirty="0" smtClean="0"/>
              <a:t>, cons: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4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could:</a:t>
            </a:r>
          </a:p>
          <a:p>
            <a:pPr lvl="1"/>
            <a:r>
              <a:rPr lang="en-US" dirty="0" smtClean="0"/>
              <a:t>Pay for a new standalone pool in AWS</a:t>
            </a:r>
          </a:p>
          <a:p>
            <a:pPr lvl="1"/>
            <a:r>
              <a:rPr lang="en-US" dirty="0" smtClean="0"/>
              <a:t>Flock to that pool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ondor_annex</a:t>
            </a:r>
            <a:r>
              <a:rPr lang="en-US" dirty="0" smtClean="0"/>
              <a:t> makes this easy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60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Glidein</a:t>
            </a:r>
            <a:r>
              <a:rPr lang="en-US" dirty="0" smtClean="0"/>
              <a:t> idea for OSG</a:t>
            </a:r>
          </a:p>
          <a:p>
            <a:r>
              <a:rPr lang="en-US" dirty="0" smtClean="0"/>
              <a:t>Very sophisticated</a:t>
            </a:r>
          </a:p>
          <a:p>
            <a:r>
              <a:rPr lang="en-US" dirty="0" smtClean="0"/>
              <a:t>Needs GSI security </a:t>
            </a:r>
          </a:p>
          <a:p>
            <a:r>
              <a:rPr lang="en-US" dirty="0" smtClean="0"/>
              <a:t>Requires lot of work to setup, run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GlideinWMS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condor-c, job router</a:t>
            </a:r>
          </a:p>
          <a:p>
            <a:r>
              <a:rPr lang="en-US" dirty="0" smtClean="0"/>
              <a:t>“Door” to non-condor remote pools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Condor-CE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ile:Slurm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78" y="3935392"/>
            <a:ext cx="1189227" cy="10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Condor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4" b="37171"/>
          <a:stretch/>
        </p:blipFill>
        <p:spPr bwMode="auto">
          <a:xfrm>
            <a:off x="6852253" y="3128828"/>
            <a:ext cx="2309832" cy="6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0/04/GridEng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53" y="2419109"/>
            <a:ext cx="2003494" cy="4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thain\AppData\Local\Microsoft\Windows\INetCache\IE\QLYE9VBL\382px-L-doorVector.svg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8677" y="2647806"/>
            <a:ext cx="968752" cy="132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42688" y="3956394"/>
            <a:ext cx="174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Condor-</a:t>
            </a:r>
            <a:r>
              <a:rPr lang="en-US" dirty="0" err="1" smtClean="0"/>
              <a:t>ce</a:t>
            </a:r>
            <a:endParaRPr lang="en-US" dirty="0"/>
          </a:p>
        </p:txBody>
      </p:sp>
      <p:sp>
        <p:nvSpPr>
          <p:cNvPr id="8" name="Curved Down Arrow 7"/>
          <p:cNvSpPr/>
          <p:nvPr/>
        </p:nvSpPr>
        <p:spPr bwMode="auto">
          <a:xfrm>
            <a:off x="981456" y="2311512"/>
            <a:ext cx="4980432" cy="818603"/>
          </a:xfrm>
          <a:prstGeom prst="curvedDownArrow">
            <a:avLst>
              <a:gd name="adj1" fmla="val 25000"/>
              <a:gd name="adj2" fmla="val 116957"/>
              <a:gd name="adj3" fmla="val 360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>
            <a:stCxn id="1031" idx="1"/>
            <a:endCxn id="1030" idx="1"/>
          </p:cNvCxnSpPr>
          <p:nvPr/>
        </p:nvCxnSpPr>
        <p:spPr bwMode="auto">
          <a:xfrm flipV="1">
            <a:off x="6187429" y="2648081"/>
            <a:ext cx="512424" cy="6607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endCxn id="1028" idx="1"/>
          </p:cNvCxnSpPr>
          <p:nvPr/>
        </p:nvCxnSpPr>
        <p:spPr bwMode="auto">
          <a:xfrm flipV="1">
            <a:off x="6187429" y="3433100"/>
            <a:ext cx="664824" cy="281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1026" idx="1"/>
          </p:cNvCxnSpPr>
          <p:nvPr/>
        </p:nvCxnSpPr>
        <p:spPr bwMode="auto">
          <a:xfrm>
            <a:off x="6187429" y="3613641"/>
            <a:ext cx="667749" cy="8659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63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Down Arrow 3"/>
          <p:cNvSpPr/>
          <p:nvPr/>
        </p:nvSpPr>
        <p:spPr bwMode="auto">
          <a:xfrm rot="234659">
            <a:off x="667263" y="926756"/>
            <a:ext cx="8217243" cy="1890583"/>
          </a:xfrm>
          <a:prstGeom prst="curvedDownArrow">
            <a:avLst>
              <a:gd name="adj1" fmla="val 21140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  Forward jobs from here to …..                   here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Policy Questions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00184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210" y="801072"/>
            <a:ext cx="8377881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 smtClean="0"/>
              <a:t>From just one schedd?</a:t>
            </a:r>
            <a:endParaRPr lang="en-US" dirty="0"/>
          </a:p>
          <a:p>
            <a:r>
              <a:rPr lang="en-US" dirty="0" smtClean="0"/>
              <a:t>For all jobs?</a:t>
            </a:r>
          </a:p>
          <a:p>
            <a:r>
              <a:rPr lang="en-US" dirty="0" smtClean="0"/>
              <a:t>To all </a:t>
            </a:r>
            <a:r>
              <a:rPr lang="en-US" dirty="0" err="1" smtClean="0"/>
              <a:t>startds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decides to send jobs?</a:t>
            </a:r>
          </a:p>
          <a:p>
            <a:endParaRPr lang="en-US" dirty="0" smtClean="0"/>
          </a:p>
          <a:p>
            <a:r>
              <a:rPr lang="en-US" dirty="0" smtClean="0"/>
              <a:t>When to decide?</a:t>
            </a:r>
          </a:p>
          <a:p>
            <a:r>
              <a:rPr lang="en-US" dirty="0" smtClean="0"/>
              <a:t>What about firewalls?</a:t>
            </a:r>
          </a:p>
          <a:p>
            <a:r>
              <a:rPr lang="en-US" dirty="0" smtClean="0"/>
              <a:t>Who is the Administrator?</a:t>
            </a:r>
          </a:p>
          <a:p>
            <a:r>
              <a:rPr lang="en-US" dirty="0" smtClean="0"/>
              <a:t>Accounting and fair share</a:t>
            </a:r>
          </a:p>
        </p:txBody>
      </p:sp>
    </p:spTree>
    <p:extLst>
      <p:ext uri="{BB962C8B-B14F-4D97-AF65-F5344CB8AC3E}">
        <p14:creationId xmlns:p14="http://schemas.microsoft.com/office/powerpoint/2010/main" val="900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Merging: Just one 1 big pool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8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 bwMode="auto">
          <a:xfrm>
            <a:off x="6413157" y="2026508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7096897" y="1208736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787081" y="1013253"/>
            <a:ext cx="1062681" cy="1359243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730844" y="1208736"/>
            <a:ext cx="2612940" cy="1324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829698" y="1673225"/>
            <a:ext cx="2514086" cy="9711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829698" y="2221990"/>
            <a:ext cx="2460540" cy="5201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501449" y="2158785"/>
            <a:ext cx="0" cy="967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927654" y="3126259"/>
            <a:ext cx="657379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927654" y="2835709"/>
            <a:ext cx="0" cy="290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705232" y="3694670"/>
            <a:ext cx="679621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CONDOR_HOST = OTHER_CM_MACHINE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7459" y="4248606"/>
            <a:ext cx="667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right hand condor pool’s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Merging: Pros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8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 bwMode="auto">
          <a:xfrm>
            <a:off x="6413157" y="2026508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7096897" y="1208736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787081" y="1013253"/>
            <a:ext cx="1062681" cy="1359243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730844" y="1208736"/>
            <a:ext cx="2612940" cy="1324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829698" y="1673225"/>
            <a:ext cx="2514086" cy="9711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829698" y="2221990"/>
            <a:ext cx="2460540" cy="5201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501449" y="2158785"/>
            <a:ext cx="0" cy="967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927654" y="3126259"/>
            <a:ext cx="657379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927654" y="2835709"/>
            <a:ext cx="0" cy="290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95134" y="3202517"/>
            <a:ext cx="8295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All jobs go to all machines</a:t>
            </a:r>
          </a:p>
          <a:p>
            <a:r>
              <a:rPr lang="en-US" dirty="0" smtClean="0"/>
              <a:t>Single fair share and accounting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Merging: Cons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3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84" y="751833"/>
            <a:ext cx="3697244" cy="208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ultiply 3"/>
          <p:cNvSpPr/>
          <p:nvPr/>
        </p:nvSpPr>
        <p:spPr bwMode="auto">
          <a:xfrm>
            <a:off x="6413157" y="2026508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Multiply 7"/>
          <p:cNvSpPr/>
          <p:nvPr/>
        </p:nvSpPr>
        <p:spPr bwMode="auto">
          <a:xfrm>
            <a:off x="7096897" y="1208736"/>
            <a:ext cx="1062681" cy="1013254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787081" y="1013253"/>
            <a:ext cx="1062681" cy="1359243"/>
          </a:xfrm>
          <a:prstGeom prst="mathMultiply">
            <a:avLst>
              <a:gd name="adj1" fmla="val 125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730844" y="1208736"/>
            <a:ext cx="2612940" cy="13243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829698" y="1673225"/>
            <a:ext cx="2514086" cy="9711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829698" y="2221990"/>
            <a:ext cx="2460540" cy="5201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501449" y="2158785"/>
            <a:ext cx="0" cy="9674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1927654" y="3126259"/>
            <a:ext cx="657379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927654" y="2835709"/>
            <a:ext cx="0" cy="290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95134" y="3202517"/>
            <a:ext cx="8295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 one central manager – one accountant</a:t>
            </a:r>
          </a:p>
          <a:p>
            <a:r>
              <a:rPr lang="en-US" dirty="0" smtClean="0"/>
              <a:t>May have firewall and networking problems</a:t>
            </a:r>
          </a:p>
          <a:p>
            <a:r>
              <a:rPr lang="en-US" dirty="0" smtClean="0"/>
              <a:t>Can’t keep pools separate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70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5" y="2599038"/>
            <a:ext cx="4304880" cy="242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056" y="803189"/>
            <a:ext cx="9147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Flocking is a relationship from ONE SCHEDD to another CM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 rot="501287">
            <a:off x="714852" y="3825074"/>
            <a:ext cx="6137095" cy="5243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49638</TotalTime>
  <Words>781</Words>
  <Application>Microsoft Office PowerPoint</Application>
  <PresentationFormat>On-screen Show (16:9)</PresentationFormat>
  <Paragraphs>267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HTCondor-Presentation-Template</vt:lpstr>
      <vt:lpstr>Federating HTCondor pools</vt:lpstr>
      <vt:lpstr>Agenda</vt:lpstr>
      <vt:lpstr>One HTCondor pool..</vt:lpstr>
      <vt:lpstr>Two pools</vt:lpstr>
      <vt:lpstr>Many Policy Questions</vt:lpstr>
      <vt:lpstr>Merging: Just one 1 big pool</vt:lpstr>
      <vt:lpstr>Merging: Pros</vt:lpstr>
      <vt:lpstr>Merging: Cons</vt:lpstr>
      <vt:lpstr>Flocking</vt:lpstr>
      <vt:lpstr>Flocking</vt:lpstr>
      <vt:lpstr>Flocking: Pros</vt:lpstr>
      <vt:lpstr>Flocking: Cons</vt:lpstr>
      <vt:lpstr>Selective Flocking</vt:lpstr>
      <vt:lpstr>Selective Flocking</vt:lpstr>
      <vt:lpstr>Startd (reverse) Flocking</vt:lpstr>
      <vt:lpstr>Startd Flocking Config</vt:lpstr>
      <vt:lpstr>Startd Flocking: Pros</vt:lpstr>
      <vt:lpstr>Startd Flocking: Cons</vt:lpstr>
      <vt:lpstr>Condor-C</vt:lpstr>
      <vt:lpstr>Condor-C: Pros</vt:lpstr>
      <vt:lpstr>Condor-C: Cons</vt:lpstr>
      <vt:lpstr>Job Router: config</vt:lpstr>
      <vt:lpstr>Job Router</vt:lpstr>
      <vt:lpstr>Job Router: pros</vt:lpstr>
      <vt:lpstr>Job Router: cons</vt:lpstr>
      <vt:lpstr>Glidein, HobbleIn, the idea</vt:lpstr>
      <vt:lpstr>Glidein, HobbleIn, the idea</vt:lpstr>
      <vt:lpstr>Glidein, HobbleIn</vt:lpstr>
      <vt:lpstr>Glidein, HobbleIn</vt:lpstr>
      <vt:lpstr>Glidein, HobbleIn, pros:</vt:lpstr>
      <vt:lpstr>Glidein, HobbleIn, cons:</vt:lpstr>
      <vt:lpstr>Annex</vt:lpstr>
      <vt:lpstr>GlideinWMS</vt:lpstr>
      <vt:lpstr>Condor-CE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gthain</cp:lastModifiedBy>
  <cp:revision>370</cp:revision>
  <dcterms:created xsi:type="dcterms:W3CDTF">2014-04-23T21:43:38Z</dcterms:created>
  <dcterms:modified xsi:type="dcterms:W3CDTF">2019-09-25T07:07:58Z</dcterms:modified>
</cp:coreProperties>
</file>