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3"/>
  </p:notesMasterIdLst>
  <p:sldIdLst>
    <p:sldId id="256" r:id="rId2"/>
    <p:sldId id="422" r:id="rId3"/>
    <p:sldId id="307" r:id="rId4"/>
    <p:sldId id="424" r:id="rId5"/>
    <p:sldId id="308" r:id="rId6"/>
    <p:sldId id="306" r:id="rId7"/>
    <p:sldId id="309" r:id="rId8"/>
    <p:sldId id="341" r:id="rId9"/>
    <p:sldId id="425" r:id="rId10"/>
    <p:sldId id="426" r:id="rId11"/>
    <p:sldId id="427" r:id="rId12"/>
    <p:sldId id="342" r:id="rId13"/>
    <p:sldId id="343" r:id="rId14"/>
    <p:sldId id="344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6" r:id="rId32"/>
    <p:sldId id="363" r:id="rId33"/>
    <p:sldId id="365" r:id="rId34"/>
    <p:sldId id="367" r:id="rId35"/>
    <p:sldId id="368" r:id="rId36"/>
    <p:sldId id="369" r:id="rId37"/>
    <p:sldId id="371" r:id="rId38"/>
    <p:sldId id="414" r:id="rId39"/>
    <p:sldId id="370" r:id="rId40"/>
    <p:sldId id="373" r:id="rId41"/>
    <p:sldId id="375" r:id="rId42"/>
    <p:sldId id="372" r:id="rId43"/>
    <p:sldId id="374" r:id="rId44"/>
    <p:sldId id="428" r:id="rId45"/>
    <p:sldId id="376" r:id="rId46"/>
    <p:sldId id="379" r:id="rId47"/>
    <p:sldId id="378" r:id="rId48"/>
    <p:sldId id="377" r:id="rId49"/>
    <p:sldId id="380" r:id="rId50"/>
    <p:sldId id="381" r:id="rId51"/>
    <p:sldId id="382" r:id="rId52"/>
    <p:sldId id="383" r:id="rId53"/>
    <p:sldId id="384" r:id="rId54"/>
    <p:sldId id="385" r:id="rId55"/>
    <p:sldId id="429" r:id="rId56"/>
    <p:sldId id="386" r:id="rId57"/>
    <p:sldId id="388" r:id="rId58"/>
    <p:sldId id="389" r:id="rId59"/>
    <p:sldId id="390" r:id="rId60"/>
    <p:sldId id="345" r:id="rId61"/>
    <p:sldId id="391" r:id="rId62"/>
    <p:sldId id="392" r:id="rId63"/>
    <p:sldId id="393" r:id="rId64"/>
    <p:sldId id="406" r:id="rId65"/>
    <p:sldId id="430" r:id="rId66"/>
    <p:sldId id="394" r:id="rId67"/>
    <p:sldId id="395" r:id="rId68"/>
    <p:sldId id="396" r:id="rId69"/>
    <p:sldId id="397" r:id="rId70"/>
    <p:sldId id="398" r:id="rId71"/>
    <p:sldId id="399" r:id="rId72"/>
    <p:sldId id="415" r:id="rId73"/>
    <p:sldId id="417" r:id="rId74"/>
    <p:sldId id="418" r:id="rId75"/>
    <p:sldId id="419" r:id="rId76"/>
    <p:sldId id="420" r:id="rId77"/>
    <p:sldId id="421" r:id="rId78"/>
    <p:sldId id="400" r:id="rId79"/>
    <p:sldId id="402" r:id="rId80"/>
    <p:sldId id="401" r:id="rId81"/>
    <p:sldId id="403" r:id="rId82"/>
    <p:sldId id="404" r:id="rId83"/>
    <p:sldId id="423" r:id="rId84"/>
    <p:sldId id="405" r:id="rId85"/>
    <p:sldId id="408" r:id="rId86"/>
    <p:sldId id="407" r:id="rId87"/>
    <p:sldId id="412" r:id="rId88"/>
    <p:sldId id="410" r:id="rId89"/>
    <p:sldId id="409" r:id="rId90"/>
    <p:sldId id="431" r:id="rId91"/>
    <p:sldId id="340" r:id="rId9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60036"/>
    <a:srgbClr val="8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7" autoAdjust="0"/>
  </p:normalViewPr>
  <p:slideViewPr>
    <p:cSldViewPr snapToGrid="0">
      <p:cViewPr varScale="1">
        <p:scale>
          <a:sx n="87" d="100"/>
          <a:sy n="87" d="100"/>
        </p:scale>
        <p:origin x="-63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5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Slots</a:t>
            </a:r>
            <a:r>
              <a:rPr lang="en-US" baseline="0" dirty="0" smtClean="0"/>
              <a:t> in whole pool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Danny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800 Slots</a:t>
            </a:r>
            <a:r>
              <a:rPr lang="en-US" baseline="0" dirty="0" smtClean="0"/>
              <a:t> in whole pool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Danny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Group A:</a:t>
            </a:r>
          </a:p>
          <a:p>
            <a:pPr>
              <a:defRPr/>
            </a:pPr>
            <a:r>
              <a:rPr lang="en-US" sz="2000" dirty="0" smtClean="0"/>
              <a:t>200 slots</a:t>
            </a:r>
            <a:endParaRPr lang="en-US" sz="2000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Danny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2519901436070857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Group B:</a:t>
            </a:r>
          </a:p>
          <a:p>
            <a:pPr>
              <a:defRPr/>
            </a:pPr>
            <a:r>
              <a:rPr lang="en-US" sz="2000" dirty="0" smtClean="0"/>
              <a:t>100 slots</a:t>
            </a:r>
            <a:endParaRPr lang="en-US" sz="2000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Sheet1!$A$2:$A$3</c:f>
              <c:strCache>
                <c:ptCount val="2"/>
                <c:pt idx="0">
                  <c:v>Bob</c:v>
                </c:pt>
                <c:pt idx="1">
                  <c:v>Unclaimed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2519901436070857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Group C:</a:t>
            </a:r>
          </a:p>
          <a:p>
            <a:pPr>
              <a:defRPr/>
            </a:pPr>
            <a:r>
              <a:rPr lang="en-US" sz="2000" dirty="0" smtClean="0"/>
              <a:t>500 slots</a:t>
            </a:r>
            <a:endParaRPr lang="en-US" sz="2000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spPr>
            <a:solidFill>
              <a:schemeClr val="accent2"/>
            </a:solidFill>
          </c:spPr>
          <c:dPt>
            <c:idx val="1"/>
            <c:bubble3D val="0"/>
            <c:spPr>
              <a:solidFill>
                <a:schemeClr val="accent1"/>
              </a:solidFill>
            </c:spPr>
          </c:dPt>
          <c:dPt>
            <c:idx val="2"/>
            <c:bubble3D val="0"/>
            <c:spPr>
              <a:solidFill>
                <a:schemeClr val="accent4"/>
              </a:solidFill>
            </c:spPr>
          </c:dPt>
          <c:cat>
            <c:strRef>
              <c:f>Sheet1!$A$2:$A$4</c:f>
              <c:strCache>
                <c:ptCount val="3"/>
                <c:pt idx="0">
                  <c:v>Danny</c:v>
                </c:pt>
                <c:pt idx="1">
                  <c:v>Edgar</c:v>
                </c:pt>
                <c:pt idx="2">
                  <c:v>Fran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4048329677582157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Group A:</a:t>
            </a:r>
          </a:p>
          <a:p>
            <a:pPr>
              <a:defRPr/>
            </a:pPr>
            <a:r>
              <a:rPr lang="en-US" sz="2000" dirty="0" smtClean="0"/>
              <a:t>200 slots</a:t>
            </a:r>
            <a:endParaRPr lang="en-US" sz="2000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explosion val="20"/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Danny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2519901436070857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Group B:</a:t>
            </a:r>
          </a:p>
          <a:p>
            <a:pPr>
              <a:defRPr/>
            </a:pPr>
            <a:r>
              <a:rPr lang="en-US" sz="2000" dirty="0" smtClean="0"/>
              <a:t>100 slots</a:t>
            </a:r>
            <a:endParaRPr lang="en-US" sz="2000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Sheet1!$A$2:$A$3</c:f>
              <c:strCache>
                <c:ptCount val="2"/>
                <c:pt idx="0">
                  <c:v>Bob</c:v>
                </c:pt>
                <c:pt idx="1">
                  <c:v>Unclaimed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2519901436070857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 smtClean="0"/>
              <a:t>Group C:</a:t>
            </a:r>
          </a:p>
          <a:p>
            <a:pPr>
              <a:defRPr/>
            </a:pPr>
            <a:r>
              <a:rPr lang="en-US" sz="2000" dirty="0" smtClean="0"/>
              <a:t>500 slots</a:t>
            </a:r>
            <a:endParaRPr lang="en-US" sz="2000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spPr>
            <a:solidFill>
              <a:schemeClr val="accent2"/>
            </a:solidFill>
          </c:spPr>
          <c:dPt>
            <c:idx val="1"/>
            <c:bubble3D val="0"/>
            <c:spPr>
              <a:solidFill>
                <a:schemeClr val="accent1"/>
              </a:solidFill>
            </c:spPr>
          </c:dPt>
          <c:dPt>
            <c:idx val="2"/>
            <c:bubble3D val="0"/>
            <c:spPr>
              <a:solidFill>
                <a:schemeClr val="accent4"/>
              </a:solidFill>
            </c:spPr>
          </c:dPt>
          <c:cat>
            <c:strRef>
              <c:f>Sheet1!$A$2:$A$4</c:f>
              <c:strCache>
                <c:ptCount val="3"/>
                <c:pt idx="0">
                  <c:v>Danny</c:v>
                </c:pt>
                <c:pt idx="1">
                  <c:v>Edgar</c:v>
                </c:pt>
                <c:pt idx="2">
                  <c:v>Fran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4048329677582157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DDE668-1C34-46D8-8C87-45DBD7915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term is missing here?</a:t>
            </a:r>
            <a:r>
              <a:rPr lang="en-US" baseline="0" dirty="0" smtClean="0"/>
              <a:t> Negotiation knows nothing of “jobs”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</a:t>
            </a:r>
            <a:r>
              <a:rPr lang="en-US" baseline="0" dirty="0" smtClean="0"/>
              <a:t> units are 4, not condor’s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3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B0B7-E75A-45E6-8334-DC3A57A2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E83DE-4924-4CEB-B587-40D68ED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93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F044-77D7-4194-95AC-E462B665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F8D-01C6-456E-8402-4011AB2E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208D-0250-4ED8-9CAC-6A438104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CA-F66D-42EC-9687-31F20015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BB8D-2BA2-4A87-8345-E04FA754A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1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91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4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8637"/>
            <a:ext cx="7772400" cy="196100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Negotiator Policy and Configuration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 Thain</a:t>
            </a:r>
          </a:p>
        </p:txBody>
      </p:sp>
    </p:spTree>
    <p:extLst>
      <p:ext uri="{BB962C8B-B14F-4D97-AF65-F5344CB8AC3E}">
        <p14:creationId xmlns:p14="http://schemas.microsoft.com/office/powerpoint/2010/main" val="14097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Owner: 1 submitter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85507" y="1089194"/>
            <a:ext cx="4830190" cy="19258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somejob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…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37828"/>
              </p:ext>
            </p:extLst>
          </p:nvPr>
        </p:nvGraphicFramePr>
        <p:xfrm>
          <a:off x="1734065" y="3441032"/>
          <a:ext cx="6779741" cy="130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059"/>
                <a:gridCol w="1657706"/>
                <a:gridCol w="3504976"/>
              </a:tblGrid>
              <a:tr h="653526"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r>
                        <a:rPr lang="en-US" baseline="0" dirty="0" smtClean="0"/>
                        <a:t> 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“Owner”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“Submitter”</a:t>
                      </a:r>
                      <a:endParaRPr lang="en-US" dirty="0"/>
                    </a:p>
                  </a:txBody>
                  <a:tcPr/>
                </a:tc>
              </a:tr>
              <a:tr h="653526">
                <a:tc>
                  <a:txBody>
                    <a:bodyPr/>
                    <a:lstStyle/>
                    <a:p>
                      <a:r>
                        <a:rPr lang="en-US" dirty="0" smtClean="0"/>
                        <a:t>gthain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gthain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gthain@UID_DOMAIN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7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Owner: 2 submitters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85507" y="1089194"/>
            <a:ext cx="4830190" cy="19258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somejob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2400" b="1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ice_user</a:t>
            </a:r>
            <a:r>
              <a:rPr lang="en-US" sz="2400" b="1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66043"/>
              </p:ext>
            </p:extLst>
          </p:nvPr>
        </p:nvGraphicFramePr>
        <p:xfrm>
          <a:off x="1734065" y="3441032"/>
          <a:ext cx="7051588" cy="130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898"/>
                <a:gridCol w="1724175"/>
                <a:gridCol w="3645515"/>
              </a:tblGrid>
              <a:tr h="653526"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r>
                        <a:rPr lang="en-US" baseline="0" dirty="0" smtClean="0"/>
                        <a:t> 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“Owner”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“Submitter”</a:t>
                      </a:r>
                      <a:endParaRPr lang="en-US" dirty="0"/>
                    </a:p>
                  </a:txBody>
                  <a:tcPr/>
                </a:tc>
              </a:tr>
              <a:tr h="653526">
                <a:tc>
                  <a:txBody>
                    <a:bodyPr/>
                    <a:lstStyle/>
                    <a:p>
                      <a:r>
                        <a:rPr lang="en-US" dirty="0" smtClean="0"/>
                        <a:t>gthain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gthain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nice-user.gthain@UID_DOMAIN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9665" y="681128"/>
            <a:ext cx="6425778" cy="7425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Assign the </a:t>
            </a:r>
            <a:r>
              <a:rPr lang="en-US" i="1" dirty="0" smtClean="0"/>
              <a:t>slots</a:t>
            </a:r>
            <a:r>
              <a:rPr lang="en-US" dirty="0" smtClean="0"/>
              <a:t> of the whole pool </a:t>
            </a:r>
            <a:r>
              <a:rPr lang="en-US" i="1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Negotiation Mission</a:t>
            </a:r>
            <a:endParaRPr lang="en-US" dirty="0"/>
          </a:p>
        </p:txBody>
      </p:sp>
      <p:pic>
        <p:nvPicPr>
          <p:cNvPr id="5" name="Picture 2" descr="https://3.bp.blogspot.com/-dyZQUx3khFI/VNahvdTY6uI/AAAAAAAADeI/SSxj9mZku2o/s1600/wisconsin_capitol_tour-01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7" t="32636" r="24297" b="29840"/>
          <a:stretch/>
        </p:blipFill>
        <p:spPr bwMode="auto">
          <a:xfrm>
            <a:off x="1504709" y="1921397"/>
            <a:ext cx="5490575" cy="32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63515" y="1321285"/>
            <a:ext cx="2149133" cy="74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 </a:t>
            </a:r>
            <a:r>
              <a:rPr lang="en-US" kern="0" dirty="0" smtClean="0"/>
              <a:t>  to </a:t>
            </a:r>
            <a:r>
              <a:rPr lang="en-US" i="1" kern="0" dirty="0" smtClean="0"/>
              <a:t>users</a:t>
            </a:r>
            <a:endParaRPr lang="en-US" i="1" kern="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0213" y="1321284"/>
            <a:ext cx="6690167" cy="74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 </a:t>
            </a:r>
            <a:r>
              <a:rPr lang="en-US" kern="0" dirty="0" smtClean="0"/>
              <a:t>  based on some </a:t>
            </a:r>
            <a:r>
              <a:rPr lang="en-US" i="1" kern="0" dirty="0" smtClean="0"/>
              <a:t>policy </a:t>
            </a:r>
            <a:r>
              <a:rPr lang="en-US" kern="0" dirty="0" smtClean="0"/>
              <a:t>that’s ‘fair’ 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7002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slots in the pool</a:t>
            </a:r>
          </a:p>
          <a:p>
            <a:r>
              <a:rPr lang="en-US" dirty="0" smtClean="0"/>
              <a:t>All the submitters in the pool</a:t>
            </a:r>
          </a:p>
          <a:p>
            <a:r>
              <a:rPr lang="en-US" dirty="0" smtClean="0"/>
              <a:t>All the submitters’ priorities and quotas</a:t>
            </a:r>
          </a:p>
          <a:p>
            <a:r>
              <a:rPr lang="en-US" dirty="0" smtClean="0"/>
              <a:t>One request per submitter at a time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Negotiator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322" y="1016794"/>
            <a:ext cx="8843058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Periodically tries to:</a:t>
            </a:r>
          </a:p>
          <a:p>
            <a:pPr marL="0" indent="0" algn="ctr">
              <a:buNone/>
            </a:pPr>
            <a:r>
              <a:rPr lang="en-US" b="1" i="1" dirty="0" smtClean="0"/>
              <a:t>Rebalance </a:t>
            </a:r>
            <a:r>
              <a:rPr lang="en-US" i="1" dirty="0" smtClean="0"/>
              <a:t>% of slots assigned to users</a:t>
            </a:r>
          </a:p>
          <a:p>
            <a:pPr marL="0" indent="0" algn="ctr">
              <a:buNone/>
            </a:pPr>
            <a:r>
              <a:rPr lang="en-US" i="1" dirty="0" smtClean="0"/>
              <a:t>Via preemption, if enabled</a:t>
            </a:r>
          </a:p>
          <a:p>
            <a:pPr marL="0" indent="0" algn="ctr">
              <a:buNone/>
            </a:pPr>
            <a:r>
              <a:rPr lang="en-US" i="1" dirty="0" smtClean="0"/>
              <a:t>Via assigning empty slots if not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Negotiator is always a little out of date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Negotiator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Negotiator (+ schedd) policy</a:t>
            </a:r>
          </a:p>
          <a:p>
            <a:endParaRPr lang="en-US" dirty="0" smtClean="0"/>
          </a:p>
          <a:p>
            <a:r>
              <a:rPr lang="en-US" dirty="0" smtClean="0"/>
              <a:t>Useful for pool wide, across user limits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100 running NFS jobs crash my server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License server only allows X concurrent uses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Only want 10 database jobs running at once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Concurrency Limits: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7103"/>
            <a:ext cx="7523543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to negotiator </a:t>
            </a:r>
            <a:r>
              <a:rPr lang="en-US" dirty="0" err="1" smtClean="0"/>
              <a:t>config</a:t>
            </a:r>
            <a:r>
              <a:rPr lang="en-US" dirty="0" smtClean="0"/>
              <a:t> file (</a:t>
            </a:r>
            <a:r>
              <a:rPr lang="en-US" dirty="0" err="1" smtClean="0"/>
              <a:t>condor_reconfig</a:t>
            </a:r>
            <a:r>
              <a:rPr lang="en-US" dirty="0" smtClean="0"/>
              <a:t> needed):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78735"/>
            <a:ext cx="9144000" cy="685800"/>
          </a:xfrm>
        </p:spPr>
        <p:txBody>
          <a:bodyPr/>
          <a:lstStyle/>
          <a:p>
            <a:r>
              <a:rPr lang="en-US" dirty="0" smtClean="0"/>
              <a:t>Concurrency Limits:</a:t>
            </a:r>
            <a:br>
              <a:rPr lang="en-US" dirty="0" smtClean="0"/>
            </a:br>
            <a:r>
              <a:rPr lang="en-US" dirty="0" smtClean="0"/>
              <a:t>How to Configure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62518" y="2766349"/>
            <a:ext cx="5328185" cy="21803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NFS_LIMIT = 100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DB_LIMIT =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LICENSE_LIMIT = 5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7792"/>
            <a:ext cx="9144000" cy="685800"/>
          </a:xfrm>
        </p:spPr>
        <p:txBody>
          <a:bodyPr/>
          <a:lstStyle/>
          <a:p>
            <a:r>
              <a:rPr lang="en-US" dirty="0" smtClean="0"/>
              <a:t>Concurrency Limits:</a:t>
            </a:r>
            <a:br>
              <a:rPr lang="en-US" dirty="0" smtClean="0"/>
            </a:br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263" y="1329311"/>
            <a:ext cx="8399462" cy="7425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to job ad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866273" y="2131086"/>
            <a:ext cx="7571671" cy="21199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somejob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…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3600" b="1" kern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ConcurrencyLimits = NFS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7792"/>
            <a:ext cx="9144000" cy="685800"/>
          </a:xfrm>
        </p:spPr>
        <p:txBody>
          <a:bodyPr/>
          <a:lstStyle/>
          <a:p>
            <a:r>
              <a:rPr lang="en-US" dirty="0" smtClean="0"/>
              <a:t>Concurrency Limits:</a:t>
            </a:r>
            <a:br>
              <a:rPr lang="en-US" dirty="0" smtClean="0"/>
            </a:br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263" y="1329311"/>
            <a:ext cx="8399462" cy="7425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866273" y="2131086"/>
            <a:ext cx="7571671" cy="21199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somejob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…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3600" b="1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ConcurrencyLimits</a:t>
            </a:r>
            <a:r>
              <a:rPr lang="en-US" sz="3600" b="1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NFS:4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Fairness in HTCondor</a:t>
            </a:r>
            <a:br>
              <a:rPr lang="en-US" dirty="0" smtClean="0"/>
            </a:br>
            <a:r>
              <a:rPr lang="en-US" dirty="0" smtClean="0"/>
              <a:t>and how to avoid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7792"/>
            <a:ext cx="9144000" cy="685800"/>
          </a:xfrm>
        </p:spPr>
        <p:txBody>
          <a:bodyPr/>
          <a:lstStyle/>
          <a:p>
            <a:r>
              <a:rPr lang="en-US" dirty="0" smtClean="0"/>
              <a:t>Concurrency Limits:</a:t>
            </a:r>
            <a:br>
              <a:rPr lang="en-US" dirty="0" smtClean="0"/>
            </a:br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263" y="1329311"/>
            <a:ext cx="8399462" cy="7425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to job ad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866273" y="2131086"/>
            <a:ext cx="7571671" cy="21199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somejob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…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3600" b="1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ConcurrencyLimits</a:t>
            </a:r>
            <a:r>
              <a:rPr lang="en-US" sz="3600" b="1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NFS,DB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limits very “strong”</a:t>
            </a:r>
          </a:p>
          <a:p>
            <a:endParaRPr lang="en-US" dirty="0"/>
          </a:p>
          <a:p>
            <a:r>
              <a:rPr lang="en-US" dirty="0" smtClean="0"/>
              <a:t>Can throw off other balancing algorithms</a:t>
            </a:r>
          </a:p>
          <a:p>
            <a:endParaRPr lang="en-US" dirty="0"/>
          </a:p>
          <a:p>
            <a:r>
              <a:rPr lang="en-US" dirty="0" smtClean="0"/>
              <a:t>No “fair share” of limits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114" y="993645"/>
            <a:ext cx="8636542" cy="31706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all slots in the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all </a:t>
            </a:r>
            <a:r>
              <a:rPr lang="en-US" strike="sngStrike" dirty="0" smtClean="0"/>
              <a:t>jobs</a:t>
            </a:r>
            <a:r>
              <a:rPr lang="en-US" dirty="0" smtClean="0"/>
              <a:t> submitters in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# of slots submitters should get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priority order, hand out slots to submitters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as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Loop of Negotiation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2" y="1016794"/>
            <a:ext cx="8821737" cy="31706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all slots in the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all </a:t>
            </a:r>
            <a:r>
              <a:rPr lang="en-US" strike="sngStrike" dirty="0" smtClean="0"/>
              <a:t>jobs</a:t>
            </a:r>
            <a:r>
              <a:rPr lang="en-US" dirty="0" smtClean="0"/>
              <a:t> submitters </a:t>
            </a:r>
            <a:r>
              <a:rPr lang="en-US" dirty="0"/>
              <a:t>in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smtClean="0"/>
              <a:t># of </a:t>
            </a:r>
            <a:r>
              <a:rPr lang="en-US" dirty="0"/>
              <a:t>slots </a:t>
            </a:r>
            <a:r>
              <a:rPr lang="en-US" dirty="0" smtClean="0"/>
              <a:t>submitters should </a:t>
            </a:r>
            <a:r>
              <a:rPr lang="en-US" dirty="0"/>
              <a:t>get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smtClean="0"/>
              <a:t>priority order</a:t>
            </a:r>
            <a:r>
              <a:rPr lang="en-US" dirty="0"/>
              <a:t>, hand out slots to </a:t>
            </a:r>
            <a:r>
              <a:rPr lang="en-US" dirty="0" smtClean="0"/>
              <a:t>submitters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as needed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Negotiator as Shell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Get all slots in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Get all slots in pool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Get ‘all’ slots in pool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8648118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NEGOTIATOR_SLOT_CONSTRAINT = some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classad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expr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2022" y="2151113"/>
            <a:ext cx="8399462" cy="29923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NEGOTIATOR_SLOT_CONSTRAINT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Defaults to true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</a:t>
            </a:r>
            <a:r>
              <a:rPr lang="en-US" dirty="0" smtClean="0">
                <a:cs typeface="Courier New" panose="02070309020205020404" pitchFamily="49" charset="0"/>
              </a:rPr>
              <a:t>efines what subset of pool to use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cs typeface="Courier New" panose="02070309020205020404" pitchFamily="49" charset="0"/>
              </a:rPr>
              <a:t>sharding</a:t>
            </a:r>
            <a:r>
              <a:rPr lang="en-US" dirty="0" smtClean="0">
                <a:cs typeface="Courier New" panose="02070309020205020404" pitchFamily="49" charset="0"/>
              </a:rPr>
              <a:t>, etc.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Get all slots in pool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5" y="1049526"/>
            <a:ext cx="8256607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af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Name State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RemoteOwner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868301" y="2028844"/>
            <a:ext cx="7571671" cy="29873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Claimed Alice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slot2@... Claimed Alice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slot3@... Claimed Alice	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slot4@... Unclaimed undefined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slot5@... Claimed Bob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slot6@... Claimed Bob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slot7@... Claimed Charlie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slot8@... Claimed Charlie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Get all slots in pool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5" y="1049526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af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Name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RemoteOwner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2347853"/>
              </p:ext>
            </p:extLst>
          </p:nvPr>
        </p:nvGraphicFramePr>
        <p:xfrm>
          <a:off x="4301923" y="1909822"/>
          <a:ext cx="4541135" cy="283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4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: Get all submitters in pool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-submitters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role of negotiator</a:t>
            </a:r>
          </a:p>
          <a:p>
            <a:r>
              <a:rPr lang="en-US" dirty="0" smtClean="0"/>
              <a:t>Learn how priorities work</a:t>
            </a:r>
          </a:p>
          <a:p>
            <a:r>
              <a:rPr lang="en-US" dirty="0" smtClean="0"/>
              <a:t>Learn how quotas work</a:t>
            </a:r>
          </a:p>
          <a:p>
            <a:endParaRPr lang="en-US" dirty="0"/>
          </a:p>
          <a:p>
            <a:r>
              <a:rPr lang="en-US" dirty="0" smtClean="0"/>
              <a:t>Encourage thought about possible policies!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: Get all submitters in pool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-submitters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192393" y="2572855"/>
            <a:ext cx="7571671" cy="21727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Name    Machine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RunningJobs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IdleJobs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submit1 4        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submit1 2           100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submit1 2             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0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submit1 0            50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: Get all submitters in pool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-submitters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192393" y="2572855"/>
            <a:ext cx="7571671" cy="21727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Name    Machine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RunningJobs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IdleJobs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submit1 4        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submit1 2           100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submit1 2             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0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submit1 0            50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63302" y="3889094"/>
            <a:ext cx="8580698" cy="347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05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Tricky</a:t>
            </a:r>
          </a:p>
          <a:p>
            <a:r>
              <a:rPr lang="en-US" dirty="0" smtClean="0"/>
              <a:t>Based on historical usage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Compute per-user “share”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3a: Get historical usage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4847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-all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3a: Get historical usage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4847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-all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6137" y="2572855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3100      3.1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4200      4.2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1500      1.5      1000     2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   8200      8.2      1000     0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3a: Get historical usage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6137" y="2572855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3100      3.1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4200      4.2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1500      1.5      1000     2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   8200      8.2      1000     0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49913" y="1174024"/>
                <a:ext cx="70376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𝐸𝑓𝑓𝑒𝑐𝑡𝑖𝑣𝑒𝑃𝑟𝑖𝑜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𝑅𝑒𝑎𝑙𝑃𝑟𝑖𝑜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𝑃𝑟𝑖𝑜𝐹𝑎𝑐𝑡𝑜𝑟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13" y="1174024"/>
                <a:ext cx="7037696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4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620" y="1016794"/>
            <a:ext cx="8819909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Real Priority is smoothed historical usage</a:t>
            </a:r>
          </a:p>
          <a:p>
            <a:pPr marL="0" indent="0">
              <a:buNone/>
            </a:pPr>
            <a:r>
              <a:rPr lang="en-US" dirty="0" smtClean="0"/>
              <a:t>Smoothed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PRIORITY_HALFLIFE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PRIORITY_HALFLIFE </a:t>
            </a:r>
            <a:r>
              <a:rPr lang="en-US" dirty="0" smtClean="0">
                <a:cs typeface="Courier New" panose="02070309020205020404" pitchFamily="49" charset="0"/>
              </a:rPr>
              <a:t>defaults  86400s (24h)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Real Priority?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Use vs Real Priority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1" y="604054"/>
            <a:ext cx="7826656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4620" y="951884"/>
            <a:ext cx="8399462" cy="5920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PRIORITY_HALFLIFE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PRIORITY_HALFLIFE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0" y="1655181"/>
            <a:ext cx="7016429" cy="31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3a: Get historical usage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4847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-all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6137" y="2572855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3100      3.1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4200      4.2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1500      1.5      1000     2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   8200      8.2      1000     0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a user get 2x slots of another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Have an upper limit on # slots of a group</a:t>
            </a:r>
          </a:p>
          <a:p>
            <a:pPr marL="0" indent="0">
              <a:buNone/>
            </a:pPr>
            <a:r>
              <a:rPr lang="en-US" dirty="0" smtClean="0"/>
              <a:t>Schedule multicore jobs before single</a:t>
            </a:r>
          </a:p>
          <a:p>
            <a:pPr marL="0" indent="0">
              <a:buNone/>
            </a:pPr>
            <a:r>
              <a:rPr lang="en-US" dirty="0" smtClean="0"/>
              <a:t>Guarantee every job gets one hour runtime</a:t>
            </a:r>
          </a:p>
          <a:p>
            <a:pPr marL="0" indent="0">
              <a:buNone/>
            </a:pPr>
            <a:r>
              <a:rPr lang="en-US" dirty="0" smtClean="0"/>
              <a:t>Put a limit on licensed jobs in the pool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this talk, you should know..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71731">
            <a:off x="-43621" y="2035102"/>
            <a:ext cx="8710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Four Truths and one Lie!</a:t>
            </a:r>
            <a:endParaRPr lang="en-US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5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Effective Priority is the </a:t>
            </a:r>
            <a:r>
              <a:rPr lang="en-US" sz="2800" i="1" dirty="0" smtClean="0"/>
              <a:t>ratio</a:t>
            </a:r>
            <a:r>
              <a:rPr lang="en-US" sz="2800" dirty="0" smtClean="0"/>
              <a:t> of the pool</a:t>
            </a:r>
          </a:p>
          <a:p>
            <a:pPr marL="457200" lvl="1" indent="0">
              <a:buNone/>
            </a:pPr>
            <a:r>
              <a:rPr lang="en-US" dirty="0" smtClean="0"/>
              <a:t>	that the negotiator tries to allot to </a:t>
            </a:r>
            <a:r>
              <a:rPr lang="en-US" i="1" dirty="0" smtClean="0"/>
              <a:t>submitters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Lower is better, 0.5 is the best real priority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priority: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16689" y="2483929"/>
            <a:ext cx="8399462" cy="2080837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Alice deserves 2x Bob &amp; Charlie</a:t>
            </a:r>
          </a:p>
          <a:p>
            <a:pPr marL="0" indent="0">
              <a:buNone/>
            </a:pPr>
            <a:r>
              <a:rPr lang="en-US" dirty="0" smtClean="0"/>
              <a:t>Alice:     4   </a:t>
            </a:r>
          </a:p>
          <a:p>
            <a:pPr marL="0" indent="0">
              <a:buNone/>
            </a:pPr>
            <a:r>
              <a:rPr lang="en-US" dirty="0" smtClean="0"/>
              <a:t>Bob:      2  </a:t>
            </a:r>
          </a:p>
          <a:p>
            <a:pPr marL="0" indent="0">
              <a:buNone/>
            </a:pPr>
            <a:r>
              <a:rPr lang="en-US" dirty="0" smtClean="0"/>
              <a:t>Charlie: 2                  (Assuming 8 total slots)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16689" y="0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1000      1.0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2000      2.0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2000      2.0      1000     2</a:t>
            </a:r>
          </a:p>
        </p:txBody>
      </p:sp>
    </p:spTree>
    <p:extLst>
      <p:ext uri="{BB962C8B-B14F-4D97-AF65-F5344CB8AC3E}">
        <p14:creationId xmlns:p14="http://schemas.microsoft.com/office/powerpoint/2010/main" val="40852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Priority Factor?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83561" y="1261638"/>
                <a:ext cx="70376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𝐸𝑓𝑓𝑒𝑐𝑡𝑖𝑣𝑒𝑃𝑟𝑖𝑜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𝑅𝑒𝑎𝑙𝑃𝑟𝑖𝑜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𝑃𝑟𝑖𝑜𝐹𝑎𝑐𝑡𝑜𝑟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61" y="1261638"/>
                <a:ext cx="7037696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3"/>
          <p:cNvSpPr txBox="1">
            <a:spLocks noGrp="1"/>
          </p:cNvSpPr>
          <p:nvPr>
            <p:ph idx="1"/>
          </p:nvPr>
        </p:nvSpPr>
        <p:spPr>
          <a:xfrm>
            <a:off x="416689" y="2483929"/>
            <a:ext cx="8399462" cy="2080837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Priority factor lets admin say</a:t>
            </a:r>
            <a:br>
              <a:rPr lang="en-US" dirty="0" smtClean="0"/>
            </a:br>
            <a:r>
              <a:rPr lang="en-US" dirty="0" smtClean="0"/>
              <a:t>If equal usage, User A gets 1/nth User B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70848" y="4051140"/>
            <a:ext cx="8277927" cy="72920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setfactor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5000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16689" y="0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1000      1.0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2000      2.0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2000      2.0      1000     2</a:t>
            </a:r>
          </a:p>
        </p:txBody>
      </p:sp>
    </p:spTree>
    <p:extLst>
      <p:ext uri="{BB962C8B-B14F-4D97-AF65-F5344CB8AC3E}">
        <p14:creationId xmlns:p14="http://schemas.microsoft.com/office/powerpoint/2010/main" val="2253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different </a:t>
            </a:r>
            <a:r>
              <a:rPr lang="en-US" dirty="0" err="1" smtClean="0"/>
              <a:t>PrioFactors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1" y="870272"/>
            <a:ext cx="8197046" cy="42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2619632"/>
            <a:ext cx="8399462" cy="23230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Gives Alice 2x Bob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 smtClean="0"/>
              <a:t>When both have jobs</a:t>
            </a:r>
          </a:p>
          <a:p>
            <a:pPr marL="0" indent="0">
              <a:buNone/>
            </a:pPr>
            <a:r>
              <a:rPr lang="en-US" dirty="0" smtClean="0"/>
              <a:t>Either Alice or Bob can use whole pool when other is gone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Factor pop quiz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70848" y="1036091"/>
            <a:ext cx="8277927" cy="72920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setfactor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500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setfactor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bob   1000</a:t>
            </a:r>
          </a:p>
        </p:txBody>
      </p:sp>
    </p:spTree>
    <p:extLst>
      <p:ext uri="{BB962C8B-B14F-4D97-AF65-F5344CB8AC3E}">
        <p14:creationId xmlns:p14="http://schemas.microsoft.com/office/powerpoint/2010/main" val="18050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Whew!  Back to negotiation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252816" y="1132541"/>
            <a:ext cx="863654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kern="0" dirty="0" smtClean="0"/>
              <a:t>Get all slots in the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dirty="0" smtClean="0"/>
              <a:t>Get all </a:t>
            </a:r>
            <a:r>
              <a:rPr lang="en-US" strike="sngStrike" kern="0" dirty="0" smtClean="0"/>
              <a:t>jobs</a:t>
            </a:r>
            <a:r>
              <a:rPr lang="en-US" kern="0" dirty="0" smtClean="0"/>
              <a:t> submitters in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dirty="0" smtClean="0"/>
              <a:t>Compute # of slots submitters should get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dirty="0" smtClean="0"/>
              <a:t>In priority order, hand out slots to submitters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dirty="0" smtClean="0"/>
              <a:t>Repeat as needed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991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allocation from before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532"/>
              </p:ext>
            </p:extLst>
          </p:nvPr>
        </p:nvGraphicFramePr>
        <p:xfrm>
          <a:off x="277792" y="1639345"/>
          <a:ext cx="4798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/>
                <a:gridCol w="1457918"/>
                <a:gridCol w="1883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User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Priority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Goal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Alice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4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Bob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Charlie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76041" y="4386805"/>
            <a:ext cx="600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8 total slots (claimed or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current usage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86315"/>
              </p:ext>
            </p:extLst>
          </p:nvPr>
        </p:nvGraphicFramePr>
        <p:xfrm>
          <a:off x="277792" y="1639345"/>
          <a:ext cx="66821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/>
                <a:gridCol w="1457918"/>
                <a:gridCol w="1883144"/>
                <a:gridCol w="1883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User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Priority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Goal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Current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Usage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Alice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Bob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Charlie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</a:t>
                      </a:r>
                      <a:endParaRPr lang="en-US" sz="24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the goal and reality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65267"/>
              </p:ext>
            </p:extLst>
          </p:nvPr>
        </p:nvGraphicFramePr>
        <p:xfrm>
          <a:off x="277792" y="1639345"/>
          <a:ext cx="85652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/>
                <a:gridCol w="1457918"/>
                <a:gridCol w="1883144"/>
                <a:gridCol w="1883144"/>
                <a:gridCol w="1883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User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Priority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Goal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Current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Usage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Difference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(“Limit”)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Alice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Bob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Charlie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7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“Submitter Limit” per user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25055"/>
              </p:ext>
            </p:extLst>
          </p:nvPr>
        </p:nvGraphicFramePr>
        <p:xfrm>
          <a:off x="277792" y="1639345"/>
          <a:ext cx="85652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/>
                <a:gridCol w="1457918"/>
                <a:gridCol w="1883144"/>
                <a:gridCol w="1883144"/>
                <a:gridCol w="1883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User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Priority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Goal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Current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Usage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Difference</a:t>
                      </a:r>
                    </a:p>
                    <a:p>
                      <a:pPr algn="ctr"/>
                      <a:r>
                        <a:rPr lang="en-US" sz="2400" b="1" baseline="0" dirty="0" smtClean="0"/>
                        <a:t>(“Limit”)</a:t>
                      </a:r>
                      <a:endParaRPr lang="en-US" sz="2400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Alice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1</a:t>
                      </a:r>
                      <a:endParaRPr lang="en-US" sz="2400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Bob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1</a:t>
                      </a:r>
                      <a:endParaRPr lang="en-US" sz="2400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Charlie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2</a:t>
                      </a:r>
                      <a:endParaRPr lang="en-US" sz="2400" b="1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344"/>
            <a:ext cx="9144000" cy="685800"/>
          </a:xfrm>
        </p:spPr>
        <p:txBody>
          <a:bodyPr/>
          <a:lstStyle/>
          <a:p>
            <a:r>
              <a:rPr lang="en-US" dirty="0" smtClean="0"/>
              <a:t>Overview of condor</a:t>
            </a:r>
            <a:br>
              <a:rPr lang="en-US" dirty="0" smtClean="0"/>
            </a:br>
            <a:r>
              <a:rPr lang="en-US" dirty="0" smtClean="0"/>
              <a:t>3 sides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11" y="3128489"/>
            <a:ext cx="137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 bwMode="auto">
          <a:xfrm>
            <a:off x="1192193" y="2181728"/>
            <a:ext cx="451412" cy="694481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26" y="10631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26" y="12155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626" y="13679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26" y="15203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26" y="16727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26" y="18251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70026" y="2886932"/>
            <a:ext cx="137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pic>
        <p:nvPicPr>
          <p:cNvPr id="3074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9" y="1210021"/>
            <a:ext cx="1158551" cy="163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18701" y="4193999"/>
            <a:ext cx="194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Manager</a:t>
            </a:r>
            <a:endParaRPr lang="en-US" dirty="0"/>
          </a:p>
        </p:txBody>
      </p:sp>
      <p:pic>
        <p:nvPicPr>
          <p:cNvPr id="3075" name="Picture 3" descr="C:\Users\gthain\AppData\Local\Microsoft\Windows\INetCache\IE\AX77XF3R\stoplight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9" y="2804777"/>
            <a:ext cx="1033462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 bwMode="auto">
          <a:xfrm>
            <a:off x="1643605" y="2804777"/>
            <a:ext cx="1977900" cy="105159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822511" y="2600110"/>
            <a:ext cx="2795115" cy="125626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703763" y="2083070"/>
            <a:ext cx="5609063" cy="757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81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306161"/>
            <a:ext cx="8399462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Effective User Priority order,</a:t>
            </a:r>
          </a:p>
          <a:p>
            <a:pPr marL="0" indent="0">
              <a:buNone/>
            </a:pPr>
            <a:r>
              <a:rPr lang="en-US" dirty="0" smtClean="0"/>
              <a:t>Find a schedd for that user, get the request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9367"/>
            <a:ext cx="9144000" cy="685800"/>
          </a:xfrm>
        </p:spPr>
        <p:txBody>
          <a:bodyPr/>
          <a:lstStyle/>
          <a:p>
            <a:r>
              <a:rPr lang="en-US" dirty="0" smtClean="0"/>
              <a:t>Limits determined, matchmaking starts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22627"/>
              </p:ext>
            </p:extLst>
          </p:nvPr>
        </p:nvGraphicFramePr>
        <p:xfrm>
          <a:off x="0" y="2948940"/>
          <a:ext cx="4798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/>
                <a:gridCol w="1457918"/>
                <a:gridCol w="1883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User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Priority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Difference</a:t>
                      </a:r>
                    </a:p>
                    <a:p>
                      <a:pPr algn="ctr"/>
                      <a:r>
                        <a:rPr lang="en-US" sz="2400" b="1" baseline="0" dirty="0" smtClean="0"/>
                        <a:t>(“Limit”)</a:t>
                      </a:r>
                      <a:endParaRPr lang="en-US" sz="2400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Alice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1</a:t>
                      </a:r>
                      <a:endParaRPr lang="en-US" sz="2400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Bob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1</a:t>
                      </a:r>
                      <a:endParaRPr lang="en-US" sz="2400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Charlie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2</a:t>
                      </a:r>
                      <a:endParaRPr lang="en-US" sz="2400" b="1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4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“Requests”, not “jobs”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 bwMode="auto">
          <a:xfrm>
            <a:off x="322263" y="1016794"/>
            <a:ext cx="8399462" cy="16338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autocluster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Alice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     Count </a:t>
            </a:r>
            <a:r>
              <a:rPr lang="en-US" sz="240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Cpus</a:t>
            </a:r>
            <a:r>
              <a:rPr lang="en-US" sz="2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Memory Requirements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20701     10     1   2000 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OpSys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== “Linux”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20702     20     2   1000  </a:t>
            </a:r>
            <a:r>
              <a:rPr lang="en-US" sz="240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OpSys</a:t>
            </a:r>
            <a:r>
              <a:rPr lang="en-US" sz="2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== “Windows”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</a:t>
            </a:r>
            <a:r>
              <a:rPr lang="en-US" i="1" dirty="0" smtClean="0"/>
              <a:t>all</a:t>
            </a:r>
            <a:r>
              <a:rPr lang="en-US" dirty="0" smtClean="0"/>
              <a:t> machines to requests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 bwMode="auto">
          <a:xfrm>
            <a:off x="322263" y="1016795"/>
            <a:ext cx="8399462" cy="9161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     Count </a:t>
            </a:r>
            <a:r>
              <a:rPr lang="en-US" sz="240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Cpus</a:t>
            </a:r>
            <a:r>
              <a:rPr lang="en-US" sz="2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Memory Requirements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20701     10     1   2000 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OpSys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== “Linux”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2436" y="2500131"/>
            <a:ext cx="7907536" cy="22151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Linux   X86_64 Idle    2048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slot2@... 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Linux 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X86_64 Idle    2048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Linux 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X86_64 Idle    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1024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slot2@... 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Linux 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X86_64 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Claimed 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2048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WINDOWS X86_64 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Claimed 1024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20933" y="3437681"/>
            <a:ext cx="8530542" cy="6944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20933" y="4168815"/>
            <a:ext cx="8530542" cy="6944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833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3 keys, in order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NEGOTIATOR_PRE_JOB_RANK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NEGOTIATOR_POST_JOB_RANK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All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99462" cy="40413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NEGOTIATOR_PRE_JOB_RANK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Strongest, goes first over job RANK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Allows User some say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NEGOTIATOR_POST_JOB_RANK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Fallback default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99462" cy="1442201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Policy:</a:t>
            </a:r>
          </a:p>
          <a:p>
            <a:pPr marL="0" indent="0">
              <a:buNone/>
            </a:pPr>
            <a:r>
              <a:rPr lang="en-US" i="1" dirty="0" smtClean="0"/>
              <a:t>	“I want all my fast machines filled first”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PRE_JOB_RANK use case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08760" y="2709670"/>
            <a:ext cx="8399462" cy="7007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NEGOTIATOR_PRE_JOB_RANK = 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mips</a:t>
            </a: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838" y="3204409"/>
            <a:ext cx="8399462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 to the limit specified earlier</a:t>
            </a:r>
          </a:p>
          <a:p>
            <a:pPr marL="0" indent="0">
              <a:buNone/>
            </a:pPr>
            <a:r>
              <a:rPr lang="en-US" dirty="0" smtClean="0"/>
              <a:t>If below limit, ask for next job request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give matches away!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532436" y="1392578"/>
            <a:ext cx="7907536" cy="14316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Linux   X86_64 Unclaimed 2048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slot2@... 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Linux 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X86_64 Unclaimed 2048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Linux 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X86_64 Claimed   2048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9367"/>
            <a:ext cx="9144000" cy="685800"/>
          </a:xfrm>
        </p:spPr>
        <p:txBody>
          <a:bodyPr/>
          <a:lstStyle/>
          <a:p>
            <a:r>
              <a:rPr lang="en-US" dirty="0" smtClean="0"/>
              <a:t>Done with Alice, on to Bob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82879"/>
              </p:ext>
            </p:extLst>
          </p:nvPr>
        </p:nvGraphicFramePr>
        <p:xfrm>
          <a:off x="1888958" y="1830003"/>
          <a:ext cx="4798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/>
                <a:gridCol w="1457918"/>
                <a:gridCol w="1883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User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Priority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Difference</a:t>
                      </a:r>
                    </a:p>
                    <a:p>
                      <a:pPr algn="ctr"/>
                      <a:r>
                        <a:rPr lang="en-US" sz="2400" b="1" baseline="0" dirty="0" smtClean="0"/>
                        <a:t>(“Limit”)</a:t>
                      </a:r>
                      <a:endParaRPr lang="en-US" sz="2400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Alice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1</a:t>
                      </a:r>
                      <a:endParaRPr lang="en-US" sz="2400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Bob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1</a:t>
                      </a:r>
                      <a:endParaRPr lang="en-US" sz="2400" b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Charlie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2</a:t>
                      </a:r>
                      <a:endParaRPr lang="en-US" sz="2400" b="1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every job matches every slot</a:t>
            </a:r>
          </a:p>
          <a:p>
            <a:pPr marL="457200" lvl="1" indent="0">
              <a:buNone/>
            </a:pPr>
            <a:r>
              <a:rPr lang="en-US" dirty="0" smtClean="0"/>
              <a:t>And infinite supply of jobs!</a:t>
            </a:r>
          </a:p>
          <a:p>
            <a:endParaRPr lang="en-US" dirty="0"/>
          </a:p>
          <a:p>
            <a:r>
              <a:rPr lang="en-US" dirty="0" smtClean="0"/>
              <a:t>… But what if they don’t match?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There will be leftovers – then what?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it isn’t that simple…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whole cycle repeats with leftover slots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Again in same order…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Lather, rinse,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747" y="1005219"/>
            <a:ext cx="8605978" cy="3170635"/>
          </a:xfrm>
        </p:spPr>
        <p:txBody>
          <a:bodyPr/>
          <a:lstStyle/>
          <a:p>
            <a:r>
              <a:rPr lang="en-US" dirty="0" smtClean="0"/>
              <a:t>Near sighted</a:t>
            </a:r>
          </a:p>
          <a:p>
            <a:r>
              <a:rPr lang="en-US" dirty="0" smtClean="0"/>
              <a:t>3 inputs only:</a:t>
            </a:r>
          </a:p>
          <a:p>
            <a:pPr lvl="1"/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Running Job</a:t>
            </a:r>
          </a:p>
          <a:p>
            <a:pPr lvl="1"/>
            <a:r>
              <a:rPr lang="en-US" dirty="0" smtClean="0"/>
              <a:t>Candidate Running Job</a:t>
            </a:r>
          </a:p>
          <a:p>
            <a:r>
              <a:rPr lang="en-US" dirty="0" smtClean="0"/>
              <a:t>Knows nothing about the rest of the system!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Startd Mission 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1" y="796249"/>
            <a:ext cx="1582654" cy="273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196" r="22405"/>
          <a:stretch/>
        </p:blipFill>
        <p:spPr bwMode="auto">
          <a:xfrm>
            <a:off x="2975085" y="1493134"/>
            <a:ext cx="3214314" cy="171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gthain\AppData\Local\Microsoft\Windows\INetCache\IE\K107BPMI\glasses_request_by_rildraw-d4a5op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4255">
            <a:off x="5888184" y="1401870"/>
            <a:ext cx="3110736" cy="152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Preemption:  Yes or no?</a:t>
            </a:r>
          </a:p>
          <a:p>
            <a:endParaRPr lang="en-US" dirty="0"/>
          </a:p>
          <a:p>
            <a:r>
              <a:rPr lang="en-US" dirty="0" smtClean="0"/>
              <a:t>Tradeoff: fairness vs. throughput</a:t>
            </a:r>
          </a:p>
          <a:p>
            <a:endParaRPr lang="en-US" dirty="0"/>
          </a:p>
          <a:p>
            <a:r>
              <a:rPr lang="en-US" dirty="0" smtClean="0"/>
              <a:t>(default: no preemption)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policy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PREEMPTION_REQUIREMENTS = false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Evaluated with slot &amp; request ad.  If true,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Claimed slot is considered matched, and 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Subject to matching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Preemption: disabled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PREEMPTION_REQUIREMENTS=\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RemoteUserPrio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SubmitterPrio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PREEMPTION_REQs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Sorts matched preempting claims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PREEMPTION_RANK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TotalJobRunTime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PREEMPTION_RANK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guarantee minimum time</a:t>
            </a:r>
          </a:p>
          <a:p>
            <a:r>
              <a:rPr lang="en-US" dirty="0" smtClean="0"/>
              <a:t>E.g. if claimed, give an hour runtime, no matter what:</a:t>
            </a:r>
          </a:p>
          <a:p>
            <a:endParaRPr lang="en-US" dirty="0"/>
          </a:p>
          <a:p>
            <a:r>
              <a:rPr lang="en-US" dirty="0" err="1" smtClean="0"/>
              <a:t>MaxJobRetirementTime</a:t>
            </a:r>
            <a:r>
              <a:rPr lang="en-US" dirty="0" smtClean="0"/>
              <a:t> = 3600</a:t>
            </a:r>
          </a:p>
          <a:p>
            <a:r>
              <a:rPr lang="en-US" dirty="0" smtClean="0"/>
              <a:t>Can also be an expression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MaxJobRetirementTime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jobs with big </a:t>
            </a:r>
            <a:r>
              <a:rPr lang="en-US" dirty="0" err="1" smtClean="0"/>
              <a:t>RequestCpus</a:t>
            </a:r>
            <a:r>
              <a:rPr lang="en-US" dirty="0" smtClean="0"/>
              <a:t> to go 1</a:t>
            </a:r>
            <a:r>
              <a:rPr lang="en-US" baseline="30000" dirty="0" smtClean="0"/>
              <a:t>st</a:t>
            </a:r>
            <a:r>
              <a:rPr lang="en-US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on to Groups.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99462" cy="3694102"/>
          </a:xfrm>
        </p:spPr>
        <p:txBody>
          <a:bodyPr/>
          <a:lstStyle/>
          <a:p>
            <a:r>
              <a:rPr lang="en-US" dirty="0" err="1" smtClean="0"/>
              <a:t>AccountingGroup</a:t>
            </a:r>
            <a:r>
              <a:rPr lang="en-US" dirty="0" smtClean="0"/>
              <a:t> as alias</a:t>
            </a:r>
            <a:endParaRPr lang="en-US" dirty="0"/>
          </a:p>
          <a:p>
            <a:r>
              <a:rPr lang="en-US" dirty="0" err="1" smtClean="0"/>
              <a:t>Accounting_Group_User</a:t>
            </a:r>
            <a:r>
              <a:rPr lang="en-US" dirty="0" smtClean="0"/>
              <a:t> = Ishmael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Call me Ishmael”</a:t>
            </a:r>
            <a:endParaRPr lang="en-US" dirty="0" smtClean="0"/>
          </a:p>
          <a:p>
            <a:r>
              <a:rPr lang="en-US" dirty="0" smtClean="0"/>
              <a:t>With no dots, and no other configuration</a:t>
            </a:r>
          </a:p>
          <a:p>
            <a:r>
              <a:rPr lang="en-US" dirty="0" smtClean="0"/>
              <a:t>Means alias: Maps “user” to “submitter”</a:t>
            </a:r>
          </a:p>
          <a:p>
            <a:r>
              <a:rPr lang="en-US" dirty="0" smtClean="0"/>
              <a:t>Complete trust in user job ad (or </a:t>
            </a:r>
            <a:r>
              <a:rPr lang="en-US" dirty="0" err="1" smtClean="0"/>
              <a:t>xform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Viz</a:t>
            </a:r>
            <a:r>
              <a:rPr lang="en-US" dirty="0" smtClean="0"/>
              <a:t>-a-vis SUBMIT_REQUIREMENTs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AccountingGroup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15001"/>
              </p:ext>
            </p:extLst>
          </p:nvPr>
        </p:nvGraphicFramePr>
        <p:xfrm>
          <a:off x="160112" y="1650725"/>
          <a:ext cx="5361009" cy="258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384"/>
                <a:gridCol w="1696664"/>
                <a:gridCol w="1915961"/>
              </a:tblGrid>
              <a:tr h="1199629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Submitter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Priority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Accounting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Group</a:t>
                      </a:r>
                      <a:endParaRPr lang="en-US" sz="2400" baseline="0" dirty="0"/>
                    </a:p>
                  </a:txBody>
                  <a:tcPr/>
                </a:tc>
              </a:tr>
              <a:tr h="461396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Alice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“Alice”</a:t>
                      </a:r>
                      <a:endParaRPr lang="en-US" sz="2400" baseline="0" dirty="0"/>
                    </a:p>
                  </a:txBody>
                  <a:tcPr/>
                </a:tc>
              </a:tr>
              <a:tr h="461396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Bob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“Alice”</a:t>
                      </a:r>
                      <a:endParaRPr lang="en-US" sz="2400" baseline="0" dirty="0"/>
                    </a:p>
                  </a:txBody>
                  <a:tcPr/>
                </a:tc>
              </a:tr>
              <a:tr h="461396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Charlie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2,000.00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 bwMode="auto">
          <a:xfrm>
            <a:off x="5521122" y="2780404"/>
            <a:ext cx="856525" cy="97227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1785" y="2789486"/>
            <a:ext cx="3148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Merged to one </a:t>
            </a:r>
          </a:p>
          <a:p>
            <a:r>
              <a:rPr lang="en-US" dirty="0" smtClean="0"/>
              <a:t>submitter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3134" y="4317357"/>
            <a:ext cx="678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fair share between old </a:t>
            </a:r>
            <a:r>
              <a:rPr lang="en-US" dirty="0"/>
              <a:t>A</a:t>
            </a:r>
            <a:r>
              <a:rPr lang="en-US" dirty="0" smtClean="0"/>
              <a:t>lice and old Bob!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Only way to get “quotas” for users or groups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Groups With Quota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99462" cy="3740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i="1" dirty="0" smtClean="0"/>
              <a:t>jobs </a:t>
            </a:r>
            <a:r>
              <a:rPr lang="en-US" dirty="0" smtClean="0"/>
              <a:t>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slots</a:t>
            </a:r>
            <a:r>
              <a:rPr lang="en-US" dirty="0" smtClean="0"/>
              <a:t> the negotiator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has assigned to </a:t>
            </a:r>
            <a:r>
              <a:rPr lang="en-US" i="1" dirty="0" smtClean="0"/>
              <a:t>submitters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Inputs: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the jobs in that schedd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the slots given to it by the negotiator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Schedd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8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788099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2D5FC8-1FEF-46F2-B72D-B3E0D441EDC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" r="25748"/>
          <a:stretch/>
        </p:blipFill>
        <p:spPr bwMode="auto">
          <a:xfrm>
            <a:off x="877306" y="166254"/>
            <a:ext cx="6500239" cy="418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2234045" y="2130136"/>
            <a:ext cx="3595255" cy="175606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/>
          <p:cNvSpPr/>
          <p:nvPr/>
        </p:nvSpPr>
        <p:spPr bwMode="auto">
          <a:xfrm>
            <a:off x="5829300" y="1340427"/>
            <a:ext cx="2524991" cy="14157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Maximum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788099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2D5FC8-1FEF-46F2-B72D-B3E0D441EDC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 r="31388"/>
          <a:stretch/>
        </p:blipFill>
        <p:spPr bwMode="auto">
          <a:xfrm>
            <a:off x="1040247" y="172278"/>
            <a:ext cx="5996657" cy="441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2234045" y="2130136"/>
            <a:ext cx="3595255" cy="175606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5829300" y="1340427"/>
            <a:ext cx="2524991" cy="14157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Minimum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Quotas: Big Picture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7427"/>
            <a:ext cx="4868722" cy="141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4674" y="2024207"/>
            <a:ext cx="449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w/o quotas: Assign submitters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Quotas: Big Picture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752525"/>
              </p:ext>
            </p:extLst>
          </p:nvPr>
        </p:nvGraphicFramePr>
        <p:xfrm>
          <a:off x="5104435" y="2547427"/>
          <a:ext cx="4039565" cy="2150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7427"/>
            <a:ext cx="4868722" cy="141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6953" y="1772809"/>
            <a:ext cx="278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the whole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Submitters opt into Groups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27104" y="2515466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87519" y="1873982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85590" y="3122731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C</a:t>
            </a:r>
            <a:endParaRPr lang="en-US" dirty="0"/>
          </a:p>
        </p:txBody>
      </p:sp>
      <p:sp>
        <p:nvSpPr>
          <p:cNvPr id="12" name="Content Placeholder 3"/>
          <p:cNvSpPr txBox="1">
            <a:spLocks noGrp="1"/>
          </p:cNvSpPr>
          <p:nvPr>
            <p:ph idx="1"/>
          </p:nvPr>
        </p:nvSpPr>
        <p:spPr bwMode="auto">
          <a:xfrm>
            <a:off x="-53165" y="1576465"/>
            <a:ext cx="7403089" cy="20965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Name		Machine	</a:t>
            </a:r>
            <a:r>
              <a:rPr lang="en-US" sz="2400" kern="0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RunningJobs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Idle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		submit1	4			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		submit1	2			 100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	submit1	2			   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		submit1	0			  50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7351853" y="1901225"/>
            <a:ext cx="475251" cy="451413"/>
          </a:xfrm>
          <a:prstGeom prst="rightBrac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7349924" y="2397202"/>
            <a:ext cx="574876" cy="82792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ight Brace 13"/>
          <p:cNvSpPr/>
          <p:nvPr/>
        </p:nvSpPr>
        <p:spPr bwMode="auto">
          <a:xfrm>
            <a:off x="7351853" y="3194538"/>
            <a:ext cx="572947" cy="451413"/>
          </a:xfrm>
          <a:prstGeom prst="rightBrac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0" grpId="0" animBg="1"/>
      <p:bldP spid="7" grpId="0" animBg="1"/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1st: Each group gets a “Quota”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11521"/>
              </p:ext>
            </p:extLst>
          </p:nvPr>
        </p:nvGraphicFramePr>
        <p:xfrm>
          <a:off x="1072587" y="3491295"/>
          <a:ext cx="32100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27"/>
                <a:gridCol w="20487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Quota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slots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slots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500 slots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965" y="3993266"/>
            <a:ext cx="3676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(How? We’ll get to that)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7" y="832380"/>
            <a:ext cx="8435372" cy="236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1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47240"/>
            <a:ext cx="9144000" cy="6858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Make virtual sub-pool per group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9694"/>
              </p:ext>
            </p:extLst>
          </p:nvPr>
        </p:nvGraphicFramePr>
        <p:xfrm>
          <a:off x="216061" y="1847690"/>
          <a:ext cx="24113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28"/>
                <a:gridCol w="1296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Quota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slots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slots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500 slots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552097"/>
              </p:ext>
            </p:extLst>
          </p:nvPr>
        </p:nvGraphicFramePr>
        <p:xfrm>
          <a:off x="3680750" y="1678328"/>
          <a:ext cx="5081285" cy="306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941900" y="1388962"/>
            <a:ext cx="5416951" cy="3754538"/>
            <a:chOff x="2941900" y="1388962"/>
            <a:chExt cx="5416951" cy="3754538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474481"/>
                </p:ext>
              </p:extLst>
            </p:nvPr>
          </p:nvGraphicFramePr>
          <p:xfrm>
            <a:off x="2941900" y="1493134"/>
            <a:ext cx="2139387" cy="1469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6462479"/>
                </p:ext>
              </p:extLst>
            </p:nvPr>
          </p:nvGraphicFramePr>
          <p:xfrm>
            <a:off x="6219464" y="1388962"/>
            <a:ext cx="2139387" cy="1532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6372628"/>
                </p:ext>
              </p:extLst>
            </p:nvPr>
          </p:nvGraphicFramePr>
          <p:xfrm>
            <a:off x="4126375" y="2567650"/>
            <a:ext cx="3165675" cy="2575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314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47240"/>
            <a:ext cx="9144000" cy="685800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Do fair share with each sub-pool in group turn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731"/>
              </p:ext>
            </p:extLst>
          </p:nvPr>
        </p:nvGraphicFramePr>
        <p:xfrm>
          <a:off x="216061" y="1847690"/>
          <a:ext cx="24113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28"/>
                <a:gridCol w="1296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Quota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slots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slots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500 slots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77545"/>
              </p:ext>
            </p:extLst>
          </p:nvPr>
        </p:nvGraphicFramePr>
        <p:xfrm>
          <a:off x="4436779" y="1269171"/>
          <a:ext cx="2139387" cy="146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76504"/>
              </p:ext>
            </p:extLst>
          </p:nvPr>
        </p:nvGraphicFramePr>
        <p:xfrm>
          <a:off x="5353423" y="1374013"/>
          <a:ext cx="2139387" cy="157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80425"/>
              </p:ext>
            </p:extLst>
          </p:nvPr>
        </p:nvGraphicFramePr>
        <p:xfrm>
          <a:off x="4722232" y="1455276"/>
          <a:ext cx="3165675" cy="257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2592729" y="1816274"/>
            <a:ext cx="2342526" cy="57968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2592729" y="2395960"/>
            <a:ext cx="2968827" cy="34724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592729" y="3161821"/>
            <a:ext cx="246778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463463" y="3796083"/>
            <a:ext cx="7916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Groups with &gt; 1 submitter get fair share with </a:t>
            </a:r>
            <a:r>
              <a:rPr lang="en-US" dirty="0" err="1" smtClean="0">
                <a:latin typeface="+mn-lt"/>
              </a:rPr>
              <a:t>prios</a:t>
            </a:r>
            <a:r>
              <a:rPr lang="en-US" dirty="0" smtClean="0">
                <a:latin typeface="+mn-lt"/>
              </a:rPr>
              <a:t> as usual, but total size of the pool is the quota size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8" grpId="0">
        <p:bldAsOne/>
      </p:bldGraphic>
      <p:bldGraphic spid="8" grpId="1">
        <p:bldAsOne/>
      </p:bldGraphic>
      <p:bldGraphic spid="10" grpId="0">
        <p:bldAsOne/>
      </p:bldGraphic>
      <p:bldP spid="2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predefined in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GROUP_NAMES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GROUP_QUOTA_GROUP_A = 10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GROUP_QUOTA_GROUP_B = 20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Slot weight is the unit – default </a:t>
            </a:r>
            <a:r>
              <a:rPr lang="en-US" dirty="0" err="1" smtClean="0"/>
              <a:t>cpus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Groups with quotas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a percentage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GROUP_NAMES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GROUP_QUOTA_DYNAMIC_GROUP_A = 0.3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GROUP_QUOTA_DYNAMIC_GROUP_B = 0.4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If sum != 1.00 (= 100 %), scaled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with Dynamic quotas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16794"/>
            <a:ext cx="8924081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Schedd Can: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Re-use a slot for &gt; 1 job (in succession)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Pick which job for a user goes first</a:t>
            </a:r>
          </a:p>
          <a:p>
            <a:pPr marL="0" indent="0">
              <a:buNone/>
            </a:pPr>
            <a:r>
              <a:rPr lang="en-US" dirty="0" smtClean="0"/>
              <a:t>Schedd cannot: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Reassign slots from one submitter to other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Schedd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924198"/>
            <a:ext cx="8399462" cy="8814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Accounting_Group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But you retain identity within your group.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jobs opt in (again)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Reruns the whole cycle as before</a:t>
            </a:r>
          </a:p>
          <a:p>
            <a:pPr lvl="1"/>
            <a:r>
              <a:rPr lang="en-US" dirty="0" smtClean="0"/>
              <a:t>But with pool size constrained to quota</a:t>
            </a:r>
          </a:p>
          <a:p>
            <a:pPr lvl="1"/>
            <a:r>
              <a:rPr lang="en-US" dirty="0" smtClean="0"/>
              <a:t>And fair share, between users in group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AcctGroups</a:t>
            </a:r>
            <a:r>
              <a:rPr lang="en-US" dirty="0"/>
              <a:t> </a:t>
            </a:r>
            <a:r>
              <a:rPr lang="en-US" dirty="0" smtClean="0"/>
              <a:t>w/quota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in </a:t>
            </a:r>
            <a:r>
              <a:rPr lang="en-US" b="1" dirty="0" smtClean="0"/>
              <a:t>starvation</a:t>
            </a:r>
            <a:r>
              <a:rPr lang="en-US" dirty="0" smtClean="0"/>
              <a:t> order</a:t>
            </a:r>
          </a:p>
          <a:p>
            <a:r>
              <a:rPr lang="en-US" dirty="0" smtClean="0"/>
              <a:t>Creates overprovisioning trick for strict </a:t>
            </a:r>
            <a:r>
              <a:rPr lang="en-US" dirty="0" err="1" smtClean="0"/>
              <a:t>fifo</a:t>
            </a:r>
            <a:r>
              <a:rPr lang="en-US" dirty="0" smtClean="0"/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GROUP_QUOTA_HIPRIO = 100000000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Means this group always most starving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GROUP_SORT_EXPR </a:t>
            </a:r>
            <a:r>
              <a:rPr lang="en-US" dirty="0" smtClean="0">
                <a:cs typeface="Courier New" panose="02070309020205020404" pitchFamily="49" charset="0"/>
              </a:rPr>
              <a:t>overrides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groups?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Group’s demand &lt; quota </a:t>
            </a:r>
          </a:p>
          <a:p>
            <a:endParaRPr lang="en-US" dirty="0"/>
          </a:p>
          <a:p>
            <a:r>
              <a:rPr lang="en-US" dirty="0" smtClean="0"/>
              <a:t>Slots left idle</a:t>
            </a:r>
          </a:p>
          <a:p>
            <a:endParaRPr lang="en-US" dirty="0"/>
          </a:p>
          <a:p>
            <a:r>
              <a:rPr lang="en-US" dirty="0" smtClean="0"/>
              <a:t>Can we go over quota in this case?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 can leave slots 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way is: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GROUP_AUTO_REGROUP = true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all groups go, one last round with no groups, every user outside of their group.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over quota, slots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“Surplus”</a:t>
            </a:r>
          </a:p>
          <a:p>
            <a:r>
              <a:rPr lang="en-US" dirty="0" smtClean="0"/>
              <a:t>Assumes a hierarchy of groups: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GROUP_NAMES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group_root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group_root.a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group_root.b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group_root.c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GROUP_QUOTA_GROUP_root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60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GROUP_QUOTA_GROUP_root.a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GROUP_QUOTA_GROUP_root.b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GROUP_QUOTA_GROUP_root.b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GROUP_ACCEPT_SURPLUS = true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way </a:t>
            </a:r>
            <a:r>
              <a:rPr lang="en-US" smtClean="0"/>
              <a:t>to over quota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678113" y="1103349"/>
            <a:ext cx="1314450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root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05115" y="2691360"/>
            <a:ext cx="1712836" cy="915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Group A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73852" y="2694255"/>
            <a:ext cx="1910528" cy="915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Group C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10" name="Straight Arrow Connector 21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261533" y="1646274"/>
            <a:ext cx="2073805" cy="10450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23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3335338" y="1646274"/>
            <a:ext cx="2393778" cy="10479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28"/>
          <p:cNvSpPr txBox="1">
            <a:spLocks noChangeArrowheads="1"/>
          </p:cNvSpPr>
          <p:nvPr/>
        </p:nvSpPr>
        <p:spPr bwMode="auto">
          <a:xfrm>
            <a:off x="4125914" y="91868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>
                <a:cs typeface="Arial" charset="0"/>
              </a:rPr>
              <a:t>60</a:t>
            </a:r>
            <a:endParaRPr lang="en-US" altLang="en-US" sz="1800" dirty="0">
              <a:cs typeface="Arial" charset="0"/>
            </a:endParaRPr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301916" y="231130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>
                <a:cs typeface="Arial" charset="0"/>
              </a:rPr>
              <a:t>10</a:t>
            </a:r>
            <a:endParaRPr lang="en-US" altLang="en-US" sz="1800" dirty="0">
              <a:cs typeface="Arial" charset="0"/>
            </a:endParaRPr>
          </a:p>
        </p:txBody>
      </p: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4773852" y="233684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>
                <a:cs typeface="Arial" charset="0"/>
              </a:rPr>
              <a:t>30</a:t>
            </a:r>
            <a:endParaRPr lang="en-US" altLang="en-US" sz="1800" dirty="0"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37287" y="2694255"/>
            <a:ext cx="1896376" cy="9346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Group B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16" name="Straight Arrow Connector 39"/>
          <p:cNvCxnSpPr>
            <a:cxnSpLocks noChangeShapeType="1"/>
            <a:stCxn id="5" idx="2"/>
            <a:endCxn id="15" idx="0"/>
          </p:cNvCxnSpPr>
          <p:nvPr/>
        </p:nvCxnSpPr>
        <p:spPr bwMode="auto">
          <a:xfrm>
            <a:off x="3335338" y="1646274"/>
            <a:ext cx="50137" cy="10479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40"/>
          <p:cNvSpPr txBox="1">
            <a:spLocks noChangeArrowheads="1"/>
          </p:cNvSpPr>
          <p:nvPr/>
        </p:nvSpPr>
        <p:spPr bwMode="auto">
          <a:xfrm>
            <a:off x="2402829" y="231130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>
                <a:cs typeface="Arial" charset="0"/>
              </a:rPr>
              <a:t>20</a:t>
            </a:r>
            <a:endParaRPr lang="en-US" altLang="en-US" sz="1800" dirty="0"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4760" y="1646274"/>
            <a:ext cx="491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ccept_surplus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789449"/>
            <a:ext cx="2122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slots of demand at A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627109" y="4198127"/>
            <a:ext cx="119121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831499" y="3825018"/>
            <a:ext cx="2786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 quota slots moved to B &amp; C 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29116" y="3859742"/>
            <a:ext cx="239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Proportional to B &amp; C quota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0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678113" y="1103349"/>
            <a:ext cx="1314450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root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05115" y="2691360"/>
            <a:ext cx="1712836" cy="915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Group A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73852" y="2694255"/>
            <a:ext cx="1910528" cy="915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Group C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10" name="Straight Arrow Connector 21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261533" y="1646274"/>
            <a:ext cx="2073805" cy="10450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23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3335338" y="1646274"/>
            <a:ext cx="2393778" cy="10479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28"/>
          <p:cNvSpPr txBox="1">
            <a:spLocks noChangeArrowheads="1"/>
          </p:cNvSpPr>
          <p:nvPr/>
        </p:nvSpPr>
        <p:spPr bwMode="auto">
          <a:xfrm>
            <a:off x="4125914" y="91868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>
                <a:cs typeface="Arial" charset="0"/>
              </a:rPr>
              <a:t>60</a:t>
            </a:r>
            <a:endParaRPr lang="en-US" altLang="en-US" sz="1800" dirty="0">
              <a:cs typeface="Arial" charset="0"/>
            </a:endParaRPr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301916" y="2311302"/>
            <a:ext cx="588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strike="sngStrike" dirty="0" smtClean="0">
                <a:cs typeface="Arial" charset="0"/>
              </a:rPr>
              <a:t>10</a:t>
            </a:r>
            <a:r>
              <a:rPr lang="en-US" altLang="en-US" sz="1800" dirty="0" smtClean="0">
                <a:cs typeface="Arial" charset="0"/>
              </a:rPr>
              <a:t> 3</a:t>
            </a:r>
            <a:endParaRPr lang="en-US" altLang="en-US" sz="1800" dirty="0">
              <a:cs typeface="Arial" charset="0"/>
            </a:endParaRPr>
          </a:p>
        </p:txBody>
      </p: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4773852" y="2336848"/>
            <a:ext cx="704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strike="sngStrike" dirty="0" smtClean="0">
                <a:cs typeface="Arial" charset="0"/>
              </a:rPr>
              <a:t>30</a:t>
            </a:r>
            <a:r>
              <a:rPr lang="en-US" altLang="en-US" sz="1800" dirty="0" smtClean="0">
                <a:cs typeface="Arial" charset="0"/>
              </a:rPr>
              <a:t> 34</a:t>
            </a:r>
            <a:endParaRPr lang="en-US" altLang="en-US" sz="1800" dirty="0"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37287" y="2694255"/>
            <a:ext cx="1896376" cy="9346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Group B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16" name="Straight Arrow Connector 39"/>
          <p:cNvCxnSpPr>
            <a:cxnSpLocks noChangeShapeType="1"/>
            <a:stCxn id="5" idx="2"/>
            <a:endCxn id="15" idx="0"/>
          </p:cNvCxnSpPr>
          <p:nvPr/>
        </p:nvCxnSpPr>
        <p:spPr bwMode="auto">
          <a:xfrm>
            <a:off x="3335338" y="1646274"/>
            <a:ext cx="50137" cy="10479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40"/>
          <p:cNvSpPr txBox="1">
            <a:spLocks noChangeArrowheads="1"/>
          </p:cNvSpPr>
          <p:nvPr/>
        </p:nvSpPr>
        <p:spPr bwMode="auto">
          <a:xfrm>
            <a:off x="2402829" y="2311302"/>
            <a:ext cx="704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strike="sngStrike" dirty="0" smtClean="0">
                <a:cs typeface="Arial" charset="0"/>
              </a:rPr>
              <a:t>20</a:t>
            </a:r>
            <a:r>
              <a:rPr lang="en-US" altLang="en-US" sz="1800" dirty="0" smtClean="0">
                <a:cs typeface="Arial" charset="0"/>
              </a:rPr>
              <a:t> 23</a:t>
            </a:r>
            <a:endParaRPr lang="en-US" altLang="en-US" sz="1800" dirty="0"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4760" y="1646274"/>
            <a:ext cx="491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ccept_surplus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1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Quotas don’t know about matching</a:t>
            </a:r>
          </a:p>
          <a:p>
            <a:r>
              <a:rPr lang="en-US" dirty="0" smtClean="0"/>
              <a:t>Assuming everything matches everything</a:t>
            </a:r>
          </a:p>
          <a:p>
            <a:r>
              <a:rPr lang="en-US" dirty="0" smtClean="0"/>
              <a:t>Surprises with partitionable slots</a:t>
            </a:r>
          </a:p>
          <a:p>
            <a:r>
              <a:rPr lang="en-US" dirty="0" smtClean="0"/>
              <a:t>Managing groups not easy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 with quotas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Negotiator is very powerful, often ignored</a:t>
            </a:r>
          </a:p>
          <a:p>
            <a:r>
              <a:rPr lang="en-US" dirty="0" smtClean="0"/>
              <a:t>Lots of opportunity to tune system</a:t>
            </a:r>
          </a:p>
          <a:p>
            <a:r>
              <a:rPr lang="en-US" dirty="0" smtClean="0"/>
              <a:t>Many ways to peek under the hood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16794"/>
            <a:ext cx="8882743" cy="4126706"/>
          </a:xfrm>
        </p:spPr>
        <p:txBody>
          <a:bodyPr/>
          <a:lstStyle/>
          <a:p>
            <a:r>
              <a:rPr lang="en-US" dirty="0" smtClean="0"/>
              <a:t>Submitters:  what are they?</a:t>
            </a:r>
          </a:p>
          <a:p>
            <a:endParaRPr lang="en-US" dirty="0"/>
          </a:p>
          <a:p>
            <a:r>
              <a:rPr lang="en-US" dirty="0" smtClean="0"/>
              <a:t>User: an OS construct</a:t>
            </a:r>
          </a:p>
          <a:p>
            <a:endParaRPr lang="en-US" dirty="0"/>
          </a:p>
          <a:p>
            <a:r>
              <a:rPr lang="en-US" dirty="0" smtClean="0"/>
              <a:t>Submitter: Negotiator construct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ondor_userprio</a:t>
            </a:r>
            <a:r>
              <a:rPr lang="en-US" dirty="0" smtClean="0"/>
              <a:t> output</a:t>
            </a:r>
          </a:p>
          <a:p>
            <a:pPr lvl="1"/>
            <a:r>
              <a:rPr lang="en-US" dirty="0" smtClean="0"/>
              <a:t> </a:t>
            </a:r>
            <a:r>
              <a:rPr lang="en-US" b="1" i="1" dirty="0" smtClean="0"/>
              <a:t>submitters </a:t>
            </a:r>
            <a:r>
              <a:rPr lang="en-US" dirty="0" smtClean="0"/>
              <a:t>used in accounting and </a:t>
            </a:r>
            <a:r>
              <a:rPr lang="en-US" dirty="0" err="1" smtClean="0"/>
              <a:t>schedudling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Submitter vs 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7417" y="1828800"/>
            <a:ext cx="401594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root:x:0:0:root:/root:/bin/bash</a:t>
            </a: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daemon:x:1:1:daemon:/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bin:x:2:2:bin:/bin:/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sys:x:3:3:sys:/dev:/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sync:x:4:65534:sync:/bin:/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bin/sync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a user get 2x slots of another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Have an upper limit on # slots of a group</a:t>
            </a:r>
          </a:p>
          <a:p>
            <a:pPr marL="0" indent="0">
              <a:buNone/>
            </a:pPr>
            <a:r>
              <a:rPr lang="en-US" strike="sngStrik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Schedule multicore jobs before single</a:t>
            </a:r>
          </a:p>
          <a:p>
            <a:pPr marL="0" indent="0">
              <a:buNone/>
            </a:pPr>
            <a:r>
              <a:rPr lang="en-US" dirty="0" smtClean="0"/>
              <a:t>Guarantee every job gets one hour runtime</a:t>
            </a:r>
          </a:p>
          <a:p>
            <a:pPr marL="0" indent="0">
              <a:buNone/>
            </a:pPr>
            <a:r>
              <a:rPr lang="en-US" dirty="0" smtClean="0"/>
              <a:t>Put a limit on licensed jobs in the pool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Truths and one Lie!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Talk to us</a:t>
            </a:r>
          </a:p>
          <a:p>
            <a:r>
              <a:rPr lang="en-US" dirty="0" err="1" smtClean="0"/>
              <a:t>htcondor</a:t>
            </a:r>
            <a:r>
              <a:rPr lang="en-US" dirty="0" smtClean="0"/>
              <a:t>-users</a:t>
            </a:r>
          </a:p>
          <a:p>
            <a:r>
              <a:rPr lang="en-US" smtClean="0"/>
              <a:t>manual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3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Condor-Presentation-Templat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HTCondor-Presentation-Template</Template>
  <TotalTime>42557</TotalTime>
  <Words>2154</Words>
  <Application>Microsoft Office PowerPoint</Application>
  <PresentationFormat>On-screen Show (16:9)</PresentationFormat>
  <Paragraphs>630</Paragraphs>
  <Slides>91</Slides>
  <Notes>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HTCondor-Presentation-Template</vt:lpstr>
      <vt:lpstr>Negotiator Policy and Configuration</vt:lpstr>
      <vt:lpstr>Fairness in HTCondor and how to avoid it</vt:lpstr>
      <vt:lpstr>Agenda</vt:lpstr>
      <vt:lpstr>After this talk, you should know..</vt:lpstr>
      <vt:lpstr>Overview of condor 3 sides</vt:lpstr>
      <vt:lpstr>Startd Mission Statement</vt:lpstr>
      <vt:lpstr>Schedd mission</vt:lpstr>
      <vt:lpstr>Schedd mission</vt:lpstr>
      <vt:lpstr>Submitter vs User</vt:lpstr>
      <vt:lpstr>1 Owner: 1 submitter</vt:lpstr>
      <vt:lpstr>1 Owner: 2 submitters</vt:lpstr>
      <vt:lpstr>Negotiation Mission</vt:lpstr>
      <vt:lpstr>Negotiator Inputs</vt:lpstr>
      <vt:lpstr>How the Negotiator Works</vt:lpstr>
      <vt:lpstr>Concurrency Limits</vt:lpstr>
      <vt:lpstr>Useful Concurrency Limits:</vt:lpstr>
      <vt:lpstr>Concurrency Limits: How to Configure</vt:lpstr>
      <vt:lpstr>Concurrency Limits: How to use</vt:lpstr>
      <vt:lpstr>Concurrency Limits: How to use</vt:lpstr>
      <vt:lpstr>Concurrency Limits: How to use</vt:lpstr>
      <vt:lpstr>Part of the picture</vt:lpstr>
      <vt:lpstr>Main Loop of Negotiation Cycle</vt:lpstr>
      <vt:lpstr>The Negotiator as Shell Script</vt:lpstr>
      <vt:lpstr>1: Get all slots in pool</vt:lpstr>
      <vt:lpstr>1: Get all slots in pool</vt:lpstr>
      <vt:lpstr>1: Get ‘all’ slots in pool</vt:lpstr>
      <vt:lpstr>1: Get all slots in pool</vt:lpstr>
      <vt:lpstr>1: Get all slots in pool</vt:lpstr>
      <vt:lpstr>2: Get all submitters in pool</vt:lpstr>
      <vt:lpstr>2: Get all submitters in pool</vt:lpstr>
      <vt:lpstr>2: Get all submitters in pool</vt:lpstr>
      <vt:lpstr>3: Compute per-user “share”</vt:lpstr>
      <vt:lpstr>3a: Get historical usage</vt:lpstr>
      <vt:lpstr>3a: Get historical usage</vt:lpstr>
      <vt:lpstr>3a: Get historical usage</vt:lpstr>
      <vt:lpstr>So What is Real Priority?</vt:lpstr>
      <vt:lpstr>Actual Use vs Real Priority</vt:lpstr>
      <vt:lpstr>Another PRIORITY_HALFLIFE</vt:lpstr>
      <vt:lpstr>3a: Get historical usage</vt:lpstr>
      <vt:lpstr>Effective priority:</vt:lpstr>
      <vt:lpstr>PowerPoint Presentation</vt:lpstr>
      <vt:lpstr>So What is Priority Factor?</vt:lpstr>
      <vt:lpstr>3 different PrioFactors</vt:lpstr>
      <vt:lpstr>Priority Factor pop quiz</vt:lpstr>
      <vt:lpstr>Whew!  Back to negotiation</vt:lpstr>
      <vt:lpstr>Target allocation from before</vt:lpstr>
      <vt:lpstr>Look at current usage</vt:lpstr>
      <vt:lpstr>Diff the goal and reality</vt:lpstr>
      <vt:lpstr>“Submitter Limit” per user</vt:lpstr>
      <vt:lpstr>Limits determined, matchmaking starts</vt:lpstr>
      <vt:lpstr>“Requests”, not “jobs”</vt:lpstr>
      <vt:lpstr>Match all machines to requests</vt:lpstr>
      <vt:lpstr>Sort All matches</vt:lpstr>
      <vt:lpstr>Why Three?</vt:lpstr>
      <vt:lpstr>PRE_JOB_RANK use case</vt:lpstr>
      <vt:lpstr>Finally, give matches away!</vt:lpstr>
      <vt:lpstr>Done with Alice, on to Bob</vt:lpstr>
      <vt:lpstr>But, it isn’t that simple…</vt:lpstr>
      <vt:lpstr>Lather, rinse, repeat</vt:lpstr>
      <vt:lpstr>Big policy question</vt:lpstr>
      <vt:lpstr>Preemption: disabled by default</vt:lpstr>
      <vt:lpstr>Example PREEMPTION_REQs</vt:lpstr>
      <vt:lpstr>PREEMPTION_RANK</vt:lpstr>
      <vt:lpstr>MaxJobRetirementTime</vt:lpstr>
      <vt:lpstr>Quiz Time!</vt:lpstr>
      <vt:lpstr>Whew!</vt:lpstr>
      <vt:lpstr>First AccountingGroup</vt:lpstr>
      <vt:lpstr>PowerPoint Presentation</vt:lpstr>
      <vt:lpstr>Accounting Groups With Quota</vt:lpstr>
      <vt:lpstr>PowerPoint Presentation</vt:lpstr>
      <vt:lpstr>PowerPoint Presentation</vt:lpstr>
      <vt:lpstr>Group Quotas: Big Picture</vt:lpstr>
      <vt:lpstr>Group Quotas: Big Picture</vt:lpstr>
      <vt:lpstr>Submitters opt into Groups</vt:lpstr>
      <vt:lpstr>1st: Each group gets a “Quota”</vt:lpstr>
      <vt:lpstr>2nd: Make virtual sub-pool per group</vt:lpstr>
      <vt:lpstr>3rd: Do fair share with each sub-pool in group turn</vt:lpstr>
      <vt:lpstr>Accounting Groups with quotas</vt:lpstr>
      <vt:lpstr>Or, with Dynamic quotas</vt:lpstr>
      <vt:lpstr>And jobs opt in (again)</vt:lpstr>
      <vt:lpstr>AcctGroups w/quota </vt:lpstr>
      <vt:lpstr>Order of groups?</vt:lpstr>
      <vt:lpstr>Quotas can leave slots idle</vt:lpstr>
      <vt:lpstr>Going over quota, slots available</vt:lpstr>
      <vt:lpstr>2nd way to over quota</vt:lpstr>
      <vt:lpstr>PowerPoint Presentation</vt:lpstr>
      <vt:lpstr>PowerPoint Presentation</vt:lpstr>
      <vt:lpstr>Gotchas with quotas</vt:lpstr>
      <vt:lpstr>In summary</vt:lpstr>
      <vt:lpstr>Four Truths and one Lie!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High Throughput was my cluster?  Greg Thain  Center for High Throughput Computing</dc:title>
  <dc:creator>gthain</dc:creator>
  <cp:lastModifiedBy>gthain</cp:lastModifiedBy>
  <cp:revision>367</cp:revision>
  <dcterms:created xsi:type="dcterms:W3CDTF">2014-04-23T21:43:38Z</dcterms:created>
  <dcterms:modified xsi:type="dcterms:W3CDTF">2019-09-23T15:12:40Z</dcterms:modified>
</cp:coreProperties>
</file>