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1"/>
  </p:notesMasterIdLst>
  <p:sldIdLst>
    <p:sldId id="256" r:id="rId2"/>
    <p:sldId id="284" r:id="rId3"/>
    <p:sldId id="288" r:id="rId4"/>
    <p:sldId id="285" r:id="rId5"/>
    <p:sldId id="287" r:id="rId6"/>
    <p:sldId id="289" r:id="rId7"/>
    <p:sldId id="290" r:id="rId8"/>
    <p:sldId id="291" r:id="rId9"/>
    <p:sldId id="292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11" r:id="rId18"/>
    <p:sldId id="313" r:id="rId19"/>
    <p:sldId id="301" r:id="rId20"/>
    <p:sldId id="303" r:id="rId21"/>
    <p:sldId id="305" r:id="rId22"/>
    <p:sldId id="307" r:id="rId23"/>
    <p:sldId id="308" r:id="rId24"/>
    <p:sldId id="310" r:id="rId25"/>
    <p:sldId id="309" r:id="rId26"/>
    <p:sldId id="306" r:id="rId27"/>
    <p:sldId id="302" r:id="rId28"/>
    <p:sldId id="312" r:id="rId29"/>
    <p:sldId id="283" r:id="rId3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60036"/>
    <a:srgbClr val="8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3" autoAdjust="0"/>
    <p:restoredTop sz="94567" autoAdjust="0"/>
  </p:normalViewPr>
  <p:slideViewPr>
    <p:cSldViewPr snapToGrid="0">
      <p:cViewPr varScale="1">
        <p:scale>
          <a:sx n="92" d="100"/>
          <a:sy n="92" d="100"/>
        </p:scale>
        <p:origin x="-46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-265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DDE668-1C34-46D8-8C87-45DBD7915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7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HTC_logo_color_v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4" y="436960"/>
            <a:ext cx="2211387" cy="94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vmuser\Desktop\HTCondor_red_blk_not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6" y="1494235"/>
            <a:ext cx="2708275" cy="4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3258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830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7B0B7-E75A-45E6-8334-DC3A57A25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6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377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377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E83DE-4924-4CEB-B587-40D68EDCB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4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8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093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BF044-77D7-4194-95AC-E462B665E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25178"/>
            <a:ext cx="3810000" cy="2803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5178"/>
            <a:ext cx="3810000" cy="2803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7600" y="4686300"/>
            <a:ext cx="990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DFF8D-01C6-456E-8402-4011AB2E7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8208D-0250-4ED8-9CAC-6A438104E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16ACA-F66D-42EC-9687-31F200158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2BB8D-2BA2-4A87-8345-E04FA754A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1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91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016794"/>
            <a:ext cx="8399462" cy="317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9" r:id="rId2"/>
    <p:sldLayoutId id="2147483730" r:id="rId3"/>
    <p:sldLayoutId id="2147483739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4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SzPct val="120000"/>
        <a:buChar char="›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Marlett" pitchFamily="2" charset="2"/>
        <a:buChar char="h"/>
        <a:defRPr sz="2800">
          <a:solidFill>
            <a:schemeClr val="tx1"/>
          </a:solidFill>
          <a:latin typeface="+mn-lt"/>
          <a:ea typeface="MS PGothic" pitchFamily="34" charset="-128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tcondor/htcondor-restd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8637"/>
            <a:ext cx="7772400" cy="1961002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RESTful interfaces to HTCondor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 Thain</a:t>
            </a:r>
          </a:p>
        </p:txBody>
      </p:sp>
    </p:spTree>
    <p:extLst>
      <p:ext uri="{BB962C8B-B14F-4D97-AF65-F5344CB8AC3E}">
        <p14:creationId xmlns:p14="http://schemas.microsoft.com/office/powerpoint/2010/main" val="14097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 to do what?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671611"/>
              </p:ext>
            </p:extLst>
          </p:nvPr>
        </p:nvGraphicFramePr>
        <p:xfrm>
          <a:off x="1399309" y="123594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 equivalent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Submit jobs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condor_submit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Jobs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condor_rm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 jobs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condor_q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condor_status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 everything else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condor_status</a:t>
                      </a:r>
                      <a:r>
                        <a:rPr lang="en-US" dirty="0" smtClean="0"/>
                        <a:t> –something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6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ondor_submit</a:t>
            </a:r>
            <a:r>
              <a:rPr lang="en-US" dirty="0" smtClean="0"/>
              <a:t> user’s view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7720597" y="1705498"/>
            <a:ext cx="1340427" cy="3365265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</a:rPr>
              <a:t>Schedd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101" y="2499751"/>
            <a:ext cx="2759462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condor_submit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job.sub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stCxn id="5" idx="3"/>
            <a:endCxn id="4" idx="2"/>
          </p:cNvCxnSpPr>
          <p:nvPr/>
        </p:nvCxnSpPr>
        <p:spPr bwMode="auto">
          <a:xfrm>
            <a:off x="2886563" y="2853694"/>
            <a:ext cx="4834034" cy="5344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419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hood of submit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7720597" y="1705498"/>
            <a:ext cx="1340427" cy="3365265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</a:rPr>
              <a:t>Schedd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100" y="2499751"/>
            <a:ext cx="2522581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condor_submit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job.sub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417253" y="1433945"/>
            <a:ext cx="4303344" cy="8208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Left Brace 6"/>
          <p:cNvSpPr/>
          <p:nvPr/>
        </p:nvSpPr>
        <p:spPr bwMode="auto">
          <a:xfrm>
            <a:off x="2668353" y="1325531"/>
            <a:ext cx="737754" cy="3086100"/>
          </a:xfrm>
          <a:prstGeom prst="leftBrace">
            <a:avLst>
              <a:gd name="adj1" fmla="val 8333"/>
              <a:gd name="adj2" fmla="val 496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794431">
            <a:off x="6523373" y="1690498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 Cluster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406107" y="1804346"/>
            <a:ext cx="4314490" cy="8453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 rot="557836">
            <a:off x="6789956" y="2223545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 Proc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406108" y="2213051"/>
            <a:ext cx="4314490" cy="8453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 rot="557836">
            <a:off x="6852730" y="2632250"/>
            <a:ext cx="772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Set </a:t>
            </a:r>
            <a:r>
              <a:rPr lang="en-US" sz="1400" dirty="0" err="1" smtClean="0"/>
              <a:t>Attr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406108" y="2558105"/>
            <a:ext cx="4314490" cy="8453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 rot="557836">
            <a:off x="6852730" y="2977304"/>
            <a:ext cx="772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Set </a:t>
            </a:r>
            <a:r>
              <a:rPr lang="en-US" sz="1400" dirty="0" err="1" smtClean="0"/>
              <a:t>Attr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3406108" y="2853694"/>
            <a:ext cx="4314490" cy="8453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 rot="557836">
            <a:off x="7056857" y="327289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3417252" y="3276362"/>
            <a:ext cx="4303345" cy="5994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 rot="557836">
            <a:off x="6519265" y="3790275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Spool Connect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3417253" y="3659785"/>
            <a:ext cx="4303345" cy="5994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557836">
            <a:off x="6816334" y="417014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Xfer</a:t>
            </a:r>
            <a:r>
              <a:rPr lang="en-US" sz="1400" dirty="0" smtClean="0"/>
              <a:t> files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3417253" y="4111908"/>
            <a:ext cx="4303345" cy="5994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 rot="557836">
            <a:off x="6676842" y="4676666"/>
            <a:ext cx="1146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Commit Tran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1816810" y="2418849"/>
            <a:ext cx="276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dirty="0" smtClean="0">
                <a:solidFill>
                  <a:schemeClr val="bg1"/>
                </a:solidFill>
              </a:rPr>
              <a:t>edar commands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31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err="1" smtClean="0"/>
              <a:t>SOAPy</a:t>
            </a:r>
            <a:r>
              <a:rPr lang="en-US" dirty="0" smtClean="0"/>
              <a:t> mistake…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 bwMode="auto">
          <a:xfrm>
            <a:off x="7720597" y="1705498"/>
            <a:ext cx="1340427" cy="3365265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</a:rPr>
              <a:t>Schedd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417253" y="1433945"/>
            <a:ext cx="4303344" cy="8208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Left Brace 6"/>
          <p:cNvSpPr/>
          <p:nvPr/>
        </p:nvSpPr>
        <p:spPr bwMode="auto">
          <a:xfrm>
            <a:off x="2668353" y="1325531"/>
            <a:ext cx="737754" cy="3086100"/>
          </a:xfrm>
          <a:prstGeom prst="leftBrace">
            <a:avLst>
              <a:gd name="adj1" fmla="val 8333"/>
              <a:gd name="adj2" fmla="val 496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794431">
            <a:off x="6523373" y="1690498"/>
            <a:ext cx="1088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 Cluster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406107" y="1804346"/>
            <a:ext cx="4314490" cy="8453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 rot="557836">
            <a:off x="6789956" y="2223545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New Proc</a:t>
            </a:r>
            <a:endParaRPr lang="en-US" sz="14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406108" y="2213051"/>
            <a:ext cx="4314490" cy="8453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 rot="557836">
            <a:off x="6852730" y="2632250"/>
            <a:ext cx="772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Set </a:t>
            </a:r>
            <a:r>
              <a:rPr lang="en-US" sz="1400" dirty="0" err="1" smtClean="0"/>
              <a:t>Attr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406108" y="2558105"/>
            <a:ext cx="4314490" cy="8453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 rot="557836">
            <a:off x="6852730" y="2977304"/>
            <a:ext cx="772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Set </a:t>
            </a:r>
            <a:r>
              <a:rPr lang="en-US" sz="1400" dirty="0" err="1" smtClean="0"/>
              <a:t>Attr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3406108" y="2853694"/>
            <a:ext cx="4314490" cy="8453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 rot="557836">
            <a:off x="7056857" y="327289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3417252" y="3276362"/>
            <a:ext cx="4303345" cy="5994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 rot="557836">
            <a:off x="6519265" y="3790275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Spool Connect</a:t>
            </a:r>
            <a:endParaRPr lang="en-US" sz="1400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3417253" y="3659785"/>
            <a:ext cx="4303345" cy="5994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557836">
            <a:off x="6816334" y="4170140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Xfer</a:t>
            </a:r>
            <a:r>
              <a:rPr lang="en-US" sz="1400" dirty="0" smtClean="0"/>
              <a:t> files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3417253" y="4111908"/>
            <a:ext cx="4303345" cy="5994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 rot="557836">
            <a:off x="6676842" y="4676666"/>
            <a:ext cx="1146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Commit Tran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1816810" y="2418849"/>
            <a:ext cx="276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SOAP Interface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7100" y="2499751"/>
            <a:ext cx="2522581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Your SOAP App</a:t>
            </a:r>
          </a:p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oes here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Explosion 2 7"/>
          <p:cNvSpPr/>
          <p:nvPr/>
        </p:nvSpPr>
        <p:spPr bwMode="auto">
          <a:xfrm>
            <a:off x="-498765" y="2471769"/>
            <a:ext cx="4561609" cy="2794657"/>
          </a:xfrm>
          <a:prstGeom prst="irregularSeal2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charset="0"/>
                <a:ea typeface="ＭＳ Ｐゴシック" charset="0"/>
              </a:rPr>
              <a:t>Works for all languages!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0419622">
            <a:off x="427782" y="3951539"/>
            <a:ext cx="2448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Equally poorly!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5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2" y="1016794"/>
            <a:ext cx="8821737" cy="3170635"/>
          </a:xfrm>
        </p:spPr>
        <p:txBody>
          <a:bodyPr/>
          <a:lstStyle/>
          <a:p>
            <a:r>
              <a:rPr lang="en-US" dirty="0" smtClean="0"/>
              <a:t>What are the right “objects”?</a:t>
            </a:r>
          </a:p>
          <a:p>
            <a:r>
              <a:rPr lang="en-US" dirty="0" smtClean="0"/>
              <a:t>What are the right entities?</a:t>
            </a:r>
          </a:p>
          <a:p>
            <a:r>
              <a:rPr lang="en-US" dirty="0" smtClean="0"/>
              <a:t>What are the right methods on those entities?</a:t>
            </a:r>
          </a:p>
          <a:p>
            <a:endParaRPr lang="en-US" dirty="0"/>
          </a:p>
          <a:p>
            <a:r>
              <a:rPr lang="en-US" dirty="0" smtClean="0"/>
              <a:t>These are the questions we want to ask!</a:t>
            </a:r>
          </a:p>
          <a:p>
            <a:pPr lvl="1"/>
            <a:r>
              <a:rPr lang="en-US" dirty="0" smtClean="0"/>
              <a:t>Not “how to expose HTCondor wire protocols”</a:t>
            </a:r>
          </a:p>
          <a:p>
            <a:pPr lvl="1"/>
            <a:r>
              <a:rPr lang="en-US" dirty="0" smtClean="0"/>
              <a:t>Or what’s the quickest to implement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right interfaces?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Small, fixed number of generic methods:</a:t>
            </a:r>
          </a:p>
          <a:p>
            <a:pPr lvl="1"/>
            <a:r>
              <a:rPr lang="en-US" dirty="0" smtClean="0"/>
              <a:t>Like ER modeling, CRUD:</a:t>
            </a:r>
          </a:p>
          <a:p>
            <a:pPr lvl="2"/>
            <a:r>
              <a:rPr lang="en-US" dirty="0" smtClean="0"/>
              <a:t>GET, PUT, POST, </a:t>
            </a:r>
            <a:r>
              <a:rPr lang="en-US" dirty="0" smtClean="0"/>
              <a:t>PATCH, HEAD, DELETE</a:t>
            </a:r>
            <a:r>
              <a:rPr lang="en-US" dirty="0" smtClean="0"/>
              <a:t>,…</a:t>
            </a:r>
          </a:p>
          <a:p>
            <a:r>
              <a:rPr lang="en-US" dirty="0" smtClean="0"/>
              <a:t>Rich set of </a:t>
            </a:r>
            <a:r>
              <a:rPr lang="en-US" i="1" dirty="0" smtClean="0"/>
              <a:t>endpoints</a:t>
            </a:r>
            <a:r>
              <a:rPr lang="en-US" dirty="0" smtClean="0"/>
              <a:t> with well defined IDs</a:t>
            </a:r>
          </a:p>
          <a:p>
            <a:r>
              <a:rPr lang="en-US" dirty="0" smtClean="0"/>
              <a:t>Description language open, usually </a:t>
            </a:r>
            <a:r>
              <a:rPr lang="en-US" dirty="0" err="1" smtClean="0"/>
              <a:t>json</a:t>
            </a:r>
            <a:endParaRPr lang="en-US" dirty="0" smtClean="0"/>
          </a:p>
          <a:p>
            <a:r>
              <a:rPr lang="en-US" dirty="0" smtClean="0"/>
              <a:t>Implicit transactions</a:t>
            </a:r>
          </a:p>
          <a:p>
            <a:r>
              <a:rPr lang="en-US" dirty="0" smtClean="0"/>
              <a:t>Also, we’d like YOUR opinions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has some opinions!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/jobs</a:t>
            </a:r>
          </a:p>
          <a:p>
            <a:r>
              <a:rPr lang="en-US" dirty="0" smtClean="0"/>
              <a:t>/history</a:t>
            </a:r>
          </a:p>
          <a:p>
            <a:r>
              <a:rPr lang="en-US" dirty="0" smtClean="0"/>
              <a:t>/status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hese are nouns, not daemons or services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HTCondor endpoints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2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/v1/jobs</a:t>
            </a:r>
          </a:p>
          <a:p>
            <a:r>
              <a:rPr lang="en-US" dirty="0" smtClean="0"/>
              <a:t>/v1/history</a:t>
            </a:r>
          </a:p>
          <a:p>
            <a:r>
              <a:rPr lang="en-US" dirty="0" smtClean="0"/>
              <a:t>/v1/status</a:t>
            </a:r>
          </a:p>
          <a:p>
            <a:r>
              <a:rPr lang="en-US" dirty="0" smtClean="0"/>
              <a:t>/v1/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Room for future changes!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in case we get it wrong…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/v1/jobs</a:t>
            </a:r>
          </a:p>
          <a:p>
            <a:r>
              <a:rPr lang="en-US" dirty="0" smtClean="0"/>
              <a:t>/v1/history</a:t>
            </a:r>
          </a:p>
          <a:p>
            <a:r>
              <a:rPr lang="en-US" dirty="0" smtClean="0"/>
              <a:t>/v1/status</a:t>
            </a:r>
          </a:p>
          <a:p>
            <a:r>
              <a:rPr lang="en-US" dirty="0" smtClean="0"/>
              <a:t>/v1/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every verb with all nouns…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5760719" y="924791"/>
            <a:ext cx="21571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/v1/jobs</a:t>
            </a:r>
            <a:r>
              <a:rPr lang="en-US" dirty="0"/>
              <a:t>{/</a:t>
            </a:r>
            <a:r>
              <a:rPr lang="en-US" dirty="0" err="1"/>
              <a:t>clusterid</a:t>
            </a:r>
            <a:r>
              <a:rPr lang="en-US" dirty="0"/>
              <a:t>}{/</a:t>
            </a:r>
            <a:r>
              <a:rPr lang="en-US" dirty="0" err="1"/>
              <a:t>procid</a:t>
            </a:r>
            <a:r>
              <a:rPr lang="en-US" dirty="0"/>
              <a:t>}{/attribute}{?</a:t>
            </a:r>
            <a:r>
              <a:rPr lang="en-US" dirty="0" err="1"/>
              <a:t>projection,constraint</a:t>
            </a:r>
            <a:r>
              <a:rPr lang="en-US" dirty="0"/>
              <a:t>}</a:t>
            </a:r>
          </a:p>
          <a:p>
            <a:pPr lvl="1"/>
            <a:r>
              <a:rPr lang="en-US" dirty="0" smtClean="0"/>
              <a:t>Constraint like </a:t>
            </a:r>
            <a:r>
              <a:rPr lang="en-US" dirty="0" err="1" smtClean="0"/>
              <a:t>condor_q</a:t>
            </a:r>
            <a:r>
              <a:rPr lang="en-US" dirty="0" smtClean="0"/>
              <a:t> –constraint</a:t>
            </a:r>
          </a:p>
          <a:p>
            <a:pPr lvl="1"/>
            <a:r>
              <a:rPr lang="en-US" dirty="0" smtClean="0"/>
              <a:t>Projection like –</a:t>
            </a:r>
            <a:r>
              <a:rPr lang="en-US" dirty="0" err="1" smtClean="0"/>
              <a:t>af</a:t>
            </a:r>
            <a:r>
              <a:rPr lang="en-US" dirty="0" smtClean="0"/>
              <a:t>, only get these </a:t>
            </a:r>
            <a:r>
              <a:rPr lang="en-US" dirty="0" err="1" smtClean="0"/>
              <a:t>attrs</a:t>
            </a:r>
            <a:endParaRPr lang="en-US" dirty="0" smtClean="0"/>
          </a:p>
          <a:p>
            <a:pPr lvl="1"/>
            <a:r>
              <a:rPr lang="en-US" dirty="0" smtClean="0"/>
              <a:t>Returns </a:t>
            </a:r>
            <a:r>
              <a:rPr lang="en-US" dirty="0" err="1" smtClean="0"/>
              <a:t>json</a:t>
            </a:r>
            <a:r>
              <a:rPr lang="en-US" dirty="0" smtClean="0"/>
              <a:t> document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endpoint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mistakes</a:t>
            </a:r>
          </a:p>
          <a:p>
            <a:r>
              <a:rPr lang="en-US" dirty="0" smtClean="0"/>
              <a:t>The Religion of REST</a:t>
            </a:r>
          </a:p>
          <a:p>
            <a:r>
              <a:rPr lang="en-US" dirty="0" smtClean="0"/>
              <a:t>HTCondor design as applied to REST</a:t>
            </a:r>
          </a:p>
          <a:p>
            <a:r>
              <a:rPr lang="en-US" dirty="0" smtClean="0"/>
              <a:t>Comments and discussion.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/v1/jobs</a:t>
            </a:r>
            <a:r>
              <a:rPr lang="en-US" dirty="0"/>
              <a:t>{/</a:t>
            </a:r>
            <a:r>
              <a:rPr lang="en-US" dirty="0" err="1"/>
              <a:t>clusterid</a:t>
            </a:r>
            <a:r>
              <a:rPr lang="en-US" dirty="0"/>
              <a:t>}{/</a:t>
            </a:r>
            <a:r>
              <a:rPr lang="en-US" dirty="0" err="1"/>
              <a:t>procid</a:t>
            </a:r>
            <a:r>
              <a:rPr lang="en-US" dirty="0"/>
              <a:t>}{/attribute}{?</a:t>
            </a:r>
            <a:r>
              <a:rPr lang="en-US" dirty="0" err="1"/>
              <a:t>projection,constraint</a:t>
            </a:r>
            <a:r>
              <a:rPr lang="en-US" dirty="0"/>
              <a:t>}</a:t>
            </a:r>
          </a:p>
          <a:p>
            <a:pPr lvl="1"/>
            <a:r>
              <a:rPr lang="en-US" dirty="0" smtClean="0"/>
              <a:t>Constraint like </a:t>
            </a:r>
            <a:r>
              <a:rPr lang="en-US" dirty="0" err="1" smtClean="0"/>
              <a:t>condor_q</a:t>
            </a:r>
            <a:r>
              <a:rPr lang="en-US" dirty="0" smtClean="0"/>
              <a:t> –constraint</a:t>
            </a:r>
          </a:p>
          <a:p>
            <a:pPr lvl="1"/>
            <a:r>
              <a:rPr lang="en-US" dirty="0" smtClean="0"/>
              <a:t>Projection like –</a:t>
            </a:r>
            <a:r>
              <a:rPr lang="en-US" dirty="0" err="1" smtClean="0"/>
              <a:t>af</a:t>
            </a:r>
            <a:r>
              <a:rPr lang="en-US" dirty="0" smtClean="0"/>
              <a:t>, only get these </a:t>
            </a:r>
            <a:r>
              <a:rPr lang="en-US" dirty="0" err="1" smtClean="0"/>
              <a:t>attrs</a:t>
            </a:r>
            <a:endParaRPr lang="en-US" dirty="0" smtClean="0"/>
          </a:p>
          <a:p>
            <a:pPr lvl="1"/>
            <a:r>
              <a:rPr lang="en-US" dirty="0" smtClean="0"/>
              <a:t>Returns </a:t>
            </a:r>
            <a:r>
              <a:rPr lang="en-US" dirty="0" err="1" smtClean="0"/>
              <a:t>json</a:t>
            </a:r>
            <a:r>
              <a:rPr lang="en-US" dirty="0" smtClean="0"/>
              <a:t> document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curl localhost:8888     /v1/jobs/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procid?projection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Owner,Requirements,Foo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 “123.34”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“Owner”: “gthain”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“foo”:  17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jobs, but hits </a:t>
            </a:r>
            <a:r>
              <a:rPr lang="en-US" dirty="0" err="1" smtClean="0"/>
              <a:t>condor_history</a:t>
            </a:r>
            <a:r>
              <a:rPr lang="en-US" dirty="0" smtClean="0"/>
              <a:t> jobs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endpoint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74663" y="1626394"/>
            <a:ext cx="8399462" cy="317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curl localhost:8888     /v1/history/</a:t>
            </a:r>
            <a:r>
              <a:rPr lang="en-US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procid?projection</a:t>
            </a: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Owner,Requirements,Foo</a:t>
            </a: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”: “123.34”</a:t>
            </a:r>
          </a:p>
          <a:p>
            <a:pPr marL="0" indent="0"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“Owner”: “gthain”</a:t>
            </a:r>
          </a:p>
          <a:p>
            <a:pPr marL="0" indent="0"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“foo”:  17</a:t>
            </a:r>
          </a:p>
          <a:p>
            <a:pPr marL="0" indent="0"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7039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slots</a:t>
            </a:r>
          </a:p>
          <a:p>
            <a:r>
              <a:rPr lang="en-US" dirty="0"/>
              <a:t>GET /v1/status{/name}{?</a:t>
            </a:r>
            <a:r>
              <a:rPr lang="en-US" dirty="0" err="1" smtClean="0"/>
              <a:t>projection,constraint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“status” endpoint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tatus query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74663" y="1626394"/>
            <a:ext cx="8399462" cy="317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curl localhost:8888     /v1/status/</a:t>
            </a:r>
            <a:r>
              <a:rPr lang="en-US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name?projection</a:t>
            </a: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2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Memory,Start,Foo</a:t>
            </a: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“Memory”: 8192</a:t>
            </a:r>
          </a:p>
          <a:p>
            <a:pPr marL="0" indent="0"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“Start”: “\/Expr ”</a:t>
            </a:r>
          </a:p>
          <a:p>
            <a:pPr marL="0" indent="0"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“foo”:  17</a:t>
            </a:r>
          </a:p>
          <a:p>
            <a:pPr marL="0" indent="0">
              <a:buFontTx/>
              <a:buNone/>
            </a:pPr>
            <a:r>
              <a:rPr lang="en-US" sz="2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4304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only access to </a:t>
            </a:r>
            <a:r>
              <a:rPr lang="en-US" dirty="0" err="1" smtClean="0"/>
              <a:t>config</a:t>
            </a:r>
            <a:endParaRPr lang="en-US" dirty="0" smtClean="0"/>
          </a:p>
          <a:p>
            <a:r>
              <a:rPr lang="en-US" dirty="0"/>
              <a:t>GET /v1/status{/name}{?</a:t>
            </a:r>
            <a:r>
              <a:rPr lang="en-US" dirty="0" err="1"/>
              <a:t>projection,constraint,query</a:t>
            </a: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config</a:t>
            </a:r>
            <a:r>
              <a:rPr lang="en-US" dirty="0" smtClean="0"/>
              <a:t>” endpoint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" y="1016794"/>
            <a:ext cx="8936181" cy="3170635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https://github.com/htcondor/htcondor-restd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REST is language agnostic, but</a:t>
            </a:r>
          </a:p>
          <a:p>
            <a:pPr lvl="1"/>
            <a:r>
              <a:rPr lang="en-US" dirty="0" smtClean="0"/>
              <a:t>We have open-</a:t>
            </a:r>
            <a:r>
              <a:rPr lang="en-US" dirty="0" err="1" smtClean="0"/>
              <a:t>api</a:t>
            </a:r>
            <a:r>
              <a:rPr lang="en-US" dirty="0" smtClean="0"/>
              <a:t> spec to generate </a:t>
            </a:r>
            <a:r>
              <a:rPr lang="en-US" dirty="0" err="1" smtClean="0"/>
              <a:t>python,go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out prototype!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1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Lot’s of it</a:t>
            </a:r>
          </a:p>
          <a:p>
            <a:pPr lvl="1"/>
            <a:r>
              <a:rPr lang="en-US" dirty="0" smtClean="0"/>
              <a:t>Mutation, requiring authentication</a:t>
            </a:r>
          </a:p>
          <a:p>
            <a:pPr lvl="1"/>
            <a:r>
              <a:rPr lang="en-US" dirty="0" smtClean="0"/>
              <a:t>Support for all REST verbs:</a:t>
            </a:r>
          </a:p>
          <a:p>
            <a:pPr lvl="2"/>
            <a:r>
              <a:rPr lang="en-US" dirty="0" smtClean="0"/>
              <a:t>PUT, PATCH, DELETE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questions</a:t>
            </a:r>
          </a:p>
          <a:p>
            <a:pPr lvl="1"/>
            <a:r>
              <a:rPr lang="en-US" dirty="0"/>
              <a:t>One rest server per machine?</a:t>
            </a:r>
          </a:p>
          <a:p>
            <a:pPr lvl="1"/>
            <a:r>
              <a:rPr lang="en-US" dirty="0"/>
              <a:t>Jobs vs history?</a:t>
            </a:r>
          </a:p>
          <a:p>
            <a:pPr lvl="1"/>
            <a:r>
              <a:rPr lang="en-US" dirty="0"/>
              <a:t>Shared port</a:t>
            </a:r>
          </a:p>
          <a:p>
            <a:r>
              <a:rPr lang="en-US" dirty="0" smtClean="0"/>
              <a:t>Minimum set of verbs we need</a:t>
            </a:r>
          </a:p>
          <a:p>
            <a:pPr lvl="1"/>
            <a:r>
              <a:rPr lang="en-US" dirty="0" smtClean="0"/>
              <a:t>What about </a:t>
            </a:r>
            <a:r>
              <a:rPr lang="en-US" dirty="0" err="1" smtClean="0"/>
              <a:t>condor_hold</a:t>
            </a:r>
            <a:r>
              <a:rPr lang="en-US" dirty="0" smtClean="0"/>
              <a:t>/</a:t>
            </a:r>
            <a:r>
              <a:rPr lang="en-US" dirty="0" err="1" smtClean="0"/>
              <a:t>condor_release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future work…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94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mistakes</a:t>
            </a:r>
          </a:p>
          <a:p>
            <a:r>
              <a:rPr lang="en-US" dirty="0" smtClean="0"/>
              <a:t>The Religion of REST</a:t>
            </a:r>
          </a:p>
          <a:p>
            <a:r>
              <a:rPr lang="en-US" dirty="0" smtClean="0"/>
              <a:t>HTCondor design as applied to REST</a:t>
            </a:r>
          </a:p>
          <a:p>
            <a:r>
              <a:rPr lang="en-US" dirty="0" smtClean="0"/>
              <a:t>Comments and discussion.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118908">
            <a:off x="38415" y="2046154"/>
            <a:ext cx="8872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WARNING: Work in Progress!!!</a:t>
            </a:r>
            <a:endParaRPr lang="en-US" sz="4400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rge Magellanic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8709" y="284100"/>
            <a:ext cx="4592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In the beginning….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rge Magellanic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8800" y="284100"/>
            <a:ext cx="6982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chemeClr val="bg1"/>
                </a:solidFill>
              </a:rPr>
              <a:t>…There </a:t>
            </a:r>
            <a:r>
              <a:rPr lang="en-US" sz="4000" dirty="0" smtClean="0">
                <a:solidFill>
                  <a:schemeClr val="bg1"/>
                </a:solidFill>
              </a:rPr>
              <a:t>was the command line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6030" y="1435161"/>
            <a:ext cx="575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condor_submit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job.sub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9192" y="2138018"/>
            <a:ext cx="575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condor_q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903604"/>
            <a:ext cx="575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condor_rm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4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 was good…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6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At least for users who were human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some definition of “human”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 was good…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came the machines…</a:t>
            </a:r>
            <a:endParaRPr lang="en-US" dirty="0"/>
          </a:p>
        </p:txBody>
      </p:sp>
      <p:pic>
        <p:nvPicPr>
          <p:cNvPr id="1026" name="Picture 2" descr="Image result for rise of the machines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7" b="7614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278082"/>
            <a:ext cx="90193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And then came the machine interfaces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4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server</a:t>
            </a:r>
          </a:p>
          <a:p>
            <a:r>
              <a:rPr lang="en-US" dirty="0" smtClean="0"/>
              <a:t>Science gateways</a:t>
            </a:r>
          </a:p>
          <a:p>
            <a:r>
              <a:rPr lang="en-US" dirty="0" smtClean="0"/>
              <a:t>Custom GUI interfaces</a:t>
            </a:r>
          </a:p>
          <a:p>
            <a:r>
              <a:rPr lang="en-US" dirty="0" smtClean="0"/>
              <a:t>CLIs are horrible for this</a:t>
            </a:r>
          </a:p>
          <a:p>
            <a:pPr lvl="1"/>
            <a:r>
              <a:rPr lang="en-US" dirty="0" smtClean="0"/>
              <a:t>string parsing input and output clumsy</a:t>
            </a:r>
          </a:p>
          <a:p>
            <a:pPr lvl="1"/>
            <a:r>
              <a:rPr lang="en-US" dirty="0" smtClean="0"/>
              <a:t>Error handling difficult</a:t>
            </a:r>
          </a:p>
          <a:p>
            <a:pPr lvl="1"/>
            <a:r>
              <a:rPr lang="en-US" dirty="0" smtClean="0"/>
              <a:t>Fragile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9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TCondor-Presentation-Template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3_Condor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dor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HTCondor-Presentation-Template</Template>
  <TotalTime>51061</TotalTime>
  <Words>636</Words>
  <Application>Microsoft Office PowerPoint</Application>
  <PresentationFormat>On-screen Show (16:9)</PresentationFormat>
  <Paragraphs>182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HTCondor-Presentation-Template</vt:lpstr>
      <vt:lpstr>RESTful interfaces to HTCondor</vt:lpstr>
      <vt:lpstr>Agenda</vt:lpstr>
      <vt:lpstr>Agenda</vt:lpstr>
      <vt:lpstr>PowerPoint Presentation</vt:lpstr>
      <vt:lpstr>PowerPoint Presentation</vt:lpstr>
      <vt:lpstr>And it was good…</vt:lpstr>
      <vt:lpstr>And it was good…</vt:lpstr>
      <vt:lpstr>Then came the machines…</vt:lpstr>
      <vt:lpstr>Machine interfaces</vt:lpstr>
      <vt:lpstr>Interfaces to do what?</vt:lpstr>
      <vt:lpstr>condor_submit user’s view</vt:lpstr>
      <vt:lpstr>Behind the hood of submit</vt:lpstr>
      <vt:lpstr>Our SOAPy mistake…</vt:lpstr>
      <vt:lpstr>What are the right interfaces?</vt:lpstr>
      <vt:lpstr>REST has some opinions!</vt:lpstr>
      <vt:lpstr>Example HTCondor endpoints</vt:lpstr>
      <vt:lpstr>Just in case we get it wrong…</vt:lpstr>
      <vt:lpstr>Not every verb with all nouns…</vt:lpstr>
      <vt:lpstr>Example endpoint queries</vt:lpstr>
      <vt:lpstr>Query example</vt:lpstr>
      <vt:lpstr>Query example</vt:lpstr>
      <vt:lpstr>History endpoint</vt:lpstr>
      <vt:lpstr>“status” endpoint</vt:lpstr>
      <vt:lpstr>status query</vt:lpstr>
      <vt:lpstr>“config” endpoint</vt:lpstr>
      <vt:lpstr>Try out prototype!</vt:lpstr>
      <vt:lpstr>Future work</vt:lpstr>
      <vt:lpstr>Even more future work…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High Throughput was my cluster?  Greg Thain  Center for High Throughput Computing</dc:title>
  <dc:creator>gthain</dc:creator>
  <cp:lastModifiedBy>gthain</cp:lastModifiedBy>
  <cp:revision>401</cp:revision>
  <dcterms:created xsi:type="dcterms:W3CDTF">2014-04-23T21:43:38Z</dcterms:created>
  <dcterms:modified xsi:type="dcterms:W3CDTF">2019-09-25T14:46:28Z</dcterms:modified>
</cp:coreProperties>
</file>