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0"/>
  </p:notesMasterIdLst>
  <p:sldIdLst>
    <p:sldId id="857" r:id="rId2"/>
    <p:sldId id="858" r:id="rId3"/>
    <p:sldId id="898" r:id="rId4"/>
    <p:sldId id="899" r:id="rId5"/>
    <p:sldId id="900" r:id="rId6"/>
    <p:sldId id="878" r:id="rId7"/>
    <p:sldId id="901" r:id="rId8"/>
    <p:sldId id="902" r:id="rId9"/>
    <p:sldId id="884" r:id="rId10"/>
    <p:sldId id="903" r:id="rId11"/>
    <p:sldId id="904" r:id="rId12"/>
    <p:sldId id="905" r:id="rId13"/>
    <p:sldId id="909" r:id="rId14"/>
    <p:sldId id="906" r:id="rId15"/>
    <p:sldId id="907" r:id="rId16"/>
    <p:sldId id="908" r:id="rId17"/>
    <p:sldId id="885" r:id="rId18"/>
    <p:sldId id="882" r:id="rId19"/>
    <p:sldId id="910" r:id="rId20"/>
    <p:sldId id="886" r:id="rId21"/>
    <p:sldId id="880" r:id="rId22"/>
    <p:sldId id="887" r:id="rId23"/>
    <p:sldId id="911" r:id="rId24"/>
    <p:sldId id="913" r:id="rId25"/>
    <p:sldId id="897" r:id="rId26"/>
    <p:sldId id="912" r:id="rId27"/>
    <p:sldId id="883" r:id="rId28"/>
    <p:sldId id="888" r:id="rId29"/>
    <p:sldId id="895" r:id="rId30"/>
    <p:sldId id="896" r:id="rId31"/>
    <p:sldId id="881" r:id="rId32"/>
    <p:sldId id="889" r:id="rId33"/>
    <p:sldId id="891" r:id="rId34"/>
    <p:sldId id="892" r:id="rId35"/>
    <p:sldId id="890" r:id="rId36"/>
    <p:sldId id="893" r:id="rId37"/>
    <p:sldId id="894" r:id="rId38"/>
    <p:sldId id="877" r:id="rId3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036"/>
    <a:srgbClr val="FF9933"/>
    <a:srgbClr val="FF00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2" autoAdjust="0"/>
    <p:restoredTop sz="94872" autoAdjust="0"/>
  </p:normalViewPr>
  <p:slideViewPr>
    <p:cSldViewPr snapToGrid="0">
      <p:cViewPr>
        <p:scale>
          <a:sx n="72" d="100"/>
          <a:sy n="72" d="100"/>
        </p:scale>
        <p:origin x="-918" y="-3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5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0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BAEE6F5-8B4E-485C-902F-563275D8E9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09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EE6F5-8B4E-485C-902F-563275D8E9C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1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AEE6F5-8B4E-485C-902F-563275D8E9C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4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HTC_logo_color_v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4" y="436960"/>
            <a:ext cx="2211387" cy="94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vmuser\Desktop\HTCondor_red_blk_not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6" y="1494235"/>
            <a:ext cx="2708275" cy="47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3258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351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793A9-B723-46EF-9978-A13045BA5C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7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377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377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F768B-4986-4633-A2FC-26C8E0372A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0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18E4F-6306-4F7A-8038-52BAE9682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8108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7F7EF-5417-47DB-BF64-D25FE90C4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9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25178"/>
            <a:ext cx="3810000" cy="2803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5178"/>
            <a:ext cx="3810000" cy="2803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7600" y="4686300"/>
            <a:ext cx="990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FF1F0-BE47-4AEE-90F3-726AB0F6A3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51FF2-B57B-40BA-AE3D-79EF00C6BD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9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76FBF-B422-42C3-84FA-CD70267059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6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E0CFE-0937-472B-B689-AC8D04FB6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8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57D7C-943B-4F55-AF2B-F000D643B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4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5C51A-07A1-4CCD-B55A-E4504D7709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0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016794"/>
            <a:ext cx="8399462" cy="317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028" name="Picture 1" descr="CHTC_logo_color_horiz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06541"/>
            <a:ext cx="2762250" cy="43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0" y="4691063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AC3F5E5-B27C-4439-B499-254A05530A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8" descr="C:\Users\vmuser\Desktop\HTCondor_red_blk_nota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6" y="4636294"/>
            <a:ext cx="2708275" cy="47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9" r:id="rId2"/>
    <p:sldLayoutId id="2147483730" r:id="rId3"/>
    <p:sldLayoutId id="2147483739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8000"/>
        </a:buClr>
        <a:buSzPct val="120000"/>
        <a:buChar char="›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Marlett" pitchFamily="2" charset="2"/>
        <a:buChar char="h"/>
        <a:defRPr sz="2800">
          <a:solidFill>
            <a:schemeClr val="tx1"/>
          </a:solidFill>
          <a:latin typeface="+mn-lt"/>
          <a:ea typeface="MS PGothic" pitchFamily="34" charset="-128"/>
          <a:cs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60" y="2240280"/>
            <a:ext cx="7772400" cy="172664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Schedd Transforms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515" y="765003"/>
            <a:ext cx="8399462" cy="3170635"/>
          </a:xfrm>
        </p:spPr>
        <p:txBody>
          <a:bodyPr/>
          <a:lstStyle/>
          <a:p>
            <a:pPr lvl="0"/>
            <a:r>
              <a:rPr lang="en-US" dirty="0" smtClean="0"/>
              <a:t>Sometimes (often?) the same as Owner</a:t>
            </a:r>
          </a:p>
          <a:p>
            <a:pPr lvl="0"/>
            <a:r>
              <a:rPr lang="en-US" dirty="0" smtClean="0"/>
              <a:t>Accounting ‘principal’ </a:t>
            </a:r>
            <a:r>
              <a:rPr lang="en-US" dirty="0" smtClean="0"/>
              <a:t>a.k.a. </a:t>
            </a:r>
            <a:r>
              <a:rPr lang="en-US" dirty="0" smtClean="0"/>
              <a:t>Submitter</a:t>
            </a:r>
          </a:p>
          <a:p>
            <a:pPr lvl="0"/>
            <a:r>
              <a:rPr lang="en-US" dirty="0" smtClean="0"/>
              <a:t>Negotiator only knows about submitters</a:t>
            </a:r>
            <a:endParaRPr lang="en-US" dirty="0" smtClean="0"/>
          </a:p>
          <a:p>
            <a:pPr lvl="1"/>
            <a:r>
              <a:rPr lang="en-US" dirty="0" smtClean="0"/>
              <a:t>Who’s</a:t>
            </a:r>
            <a:r>
              <a:rPr lang="en-US" baseline="0" dirty="0" smtClean="0"/>
              <a:t> quota/priority is checked/docked</a:t>
            </a:r>
            <a:endParaRPr lang="en-US" dirty="0" smtClean="0"/>
          </a:p>
          <a:p>
            <a:pPr lvl="1"/>
            <a:r>
              <a:rPr lang="en-US" b="1" dirty="0" smtClean="0"/>
              <a:t>User </a:t>
            </a:r>
            <a:r>
              <a:rPr lang="en-US" b="1" dirty="0" smtClean="0"/>
              <a:t>can change</a:t>
            </a:r>
            <a:r>
              <a:rPr lang="en-US" b="1" baseline="0" dirty="0" smtClean="0"/>
              <a:t> at </a:t>
            </a:r>
            <a:r>
              <a:rPr lang="en-US" b="1" baseline="0" dirty="0" smtClean="0"/>
              <a:t>will!!!</a:t>
            </a:r>
          </a:p>
          <a:p>
            <a:r>
              <a:rPr lang="en-US" dirty="0" smtClean="0"/>
              <a:t>Many users </a:t>
            </a:r>
            <a:r>
              <a:rPr lang="en-US" b="1" i="1" dirty="0" smtClean="0"/>
              <a:t>can</a:t>
            </a:r>
            <a:r>
              <a:rPr lang="en-US" dirty="0" smtClean="0"/>
              <a:t> map to one submitter</a:t>
            </a:r>
          </a:p>
          <a:p>
            <a:r>
              <a:rPr lang="en-US" baseline="0" dirty="0" smtClean="0"/>
              <a:t>One</a:t>
            </a:r>
            <a:r>
              <a:rPr lang="en-US" dirty="0" smtClean="0"/>
              <a:t> user </a:t>
            </a:r>
            <a:r>
              <a:rPr lang="en-US" b="1" i="1" dirty="0" smtClean="0"/>
              <a:t>can</a:t>
            </a:r>
            <a:r>
              <a:rPr lang="en-US" i="1" dirty="0" smtClean="0"/>
              <a:t> </a:t>
            </a:r>
            <a:r>
              <a:rPr lang="en-US" dirty="0" smtClean="0"/>
              <a:t>map to many submitters</a:t>
            </a:r>
            <a:endParaRPr lang="en-US" b="1" i="1" baseline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Submitter Attribute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Seeing the Owner attribute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condor_q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Owner</a:t>
            </a:r>
          </a:p>
          <a:p>
            <a:endParaRPr lang="en-US" dirty="0"/>
          </a:p>
          <a:p>
            <a:r>
              <a:rPr lang="en-US" dirty="0" smtClean="0"/>
              <a:t>Showing submitters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–submitter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condor_userprio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8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1"/>
          <a:stretch/>
        </p:blipFill>
        <p:spPr bwMode="auto">
          <a:xfrm>
            <a:off x="3090656" y="1603514"/>
            <a:ext cx="2412450" cy="180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35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738498"/>
            <a:ext cx="8399462" cy="3170635"/>
          </a:xfrm>
        </p:spPr>
        <p:txBody>
          <a:bodyPr/>
          <a:lstStyle/>
          <a:p>
            <a:r>
              <a:rPr lang="en-US" dirty="0" smtClean="0"/>
              <a:t>Max jobs running</a:t>
            </a:r>
          </a:p>
          <a:p>
            <a:pPr lvl="0"/>
            <a:r>
              <a:rPr lang="en-US" dirty="0" smtClean="0"/>
              <a:t>Max jobs per submission</a:t>
            </a:r>
            <a:endParaRPr lang="en-US" dirty="0"/>
          </a:p>
          <a:p>
            <a:r>
              <a:rPr lang="en-US" dirty="0" smtClean="0"/>
              <a:t>Max</a:t>
            </a:r>
            <a:r>
              <a:rPr lang="en-US" baseline="0" dirty="0" smtClean="0"/>
              <a:t> jobs per Owner </a:t>
            </a:r>
            <a:endParaRPr lang="en-US" baseline="0" dirty="0" smtClean="0"/>
          </a:p>
          <a:p>
            <a:r>
              <a:rPr lang="en-US" dirty="0" smtClean="0"/>
              <a:t>Max </a:t>
            </a:r>
            <a:r>
              <a:rPr lang="en-US" dirty="0" smtClean="0"/>
              <a:t>running</a:t>
            </a:r>
            <a:r>
              <a:rPr lang="en-US" baseline="0" dirty="0" smtClean="0"/>
              <a:t> </a:t>
            </a:r>
            <a:r>
              <a:rPr lang="en-US" dirty="0" smtClean="0"/>
              <a:t>DAGs per Owner </a:t>
            </a:r>
            <a:endParaRPr lang="en-US" dirty="0" smtClean="0"/>
          </a:p>
          <a:p>
            <a:r>
              <a:rPr lang="en-US" dirty="0" smtClean="0"/>
              <a:t>Max </a:t>
            </a:r>
            <a:r>
              <a:rPr lang="en-US" dirty="0" smtClean="0"/>
              <a:t>active input transfers</a:t>
            </a:r>
          </a:p>
          <a:p>
            <a:r>
              <a:rPr lang="en-US" dirty="0"/>
              <a:t>Max active </a:t>
            </a:r>
            <a:r>
              <a:rPr lang="en-US" dirty="0" smtClean="0"/>
              <a:t>output </a:t>
            </a:r>
            <a:r>
              <a:rPr lang="en-US" dirty="0"/>
              <a:t>transfers</a:t>
            </a:r>
          </a:p>
          <a:p>
            <a:pPr lvl="0"/>
            <a:endParaRPr lang="en-US" baseline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4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738498"/>
            <a:ext cx="8399462" cy="3170635"/>
          </a:xfrm>
        </p:spPr>
        <p:txBody>
          <a:bodyPr/>
          <a:lstStyle/>
          <a:p>
            <a:r>
              <a:rPr lang="en-US" dirty="0" smtClean="0"/>
              <a:t>Max jobs </a:t>
            </a:r>
            <a:r>
              <a:rPr lang="en-US" dirty="0" smtClean="0"/>
              <a:t>running / existing per schedd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MAX_JOBS_RUNNING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MAX_JOBS_SUBMITTED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-US" dirty="0" smtClean="0"/>
              <a:t>Max jobs per </a:t>
            </a:r>
            <a:r>
              <a:rPr lang="en-US" dirty="0" smtClean="0"/>
              <a:t>submission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MAX_JOBS_PER_SUBMISSION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Max</a:t>
            </a:r>
            <a:r>
              <a:rPr lang="en-US" baseline="0" dirty="0" smtClean="0"/>
              <a:t> jobs per Owner </a:t>
            </a:r>
            <a:endParaRPr lang="en-US" baseline="0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MAX_JOBS_PER_OWNER</a:t>
            </a:r>
            <a:endParaRPr lang="en-US" baseline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baseline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Schedd Limits (i.e. Owner)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running DAGs per Owner </a:t>
            </a:r>
            <a:endParaRPr lang="en-US" dirty="0" smtClean="0"/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MAX_RUNNING_SCHEDULER_JOBS_PER_OWNER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Max active input </a:t>
            </a:r>
            <a:r>
              <a:rPr lang="en-US" dirty="0" smtClean="0"/>
              <a:t>transfers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MAX_CONCURRENT_DOWNLOADS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Max active output </a:t>
            </a:r>
            <a:r>
              <a:rPr lang="en-US" dirty="0" smtClean="0"/>
              <a:t>transfers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MAX_CONCURRENT_UPLOADS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Schedd Limits redux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43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ALTERNATE_JOB_SPOOL</a:t>
            </a:r>
            <a:br>
              <a:rPr lang="en-US" dirty="0"/>
            </a:br>
            <a:r>
              <a:rPr lang="en-US" dirty="0" smtClean="0"/>
              <a:t>	= </a:t>
            </a:r>
            <a:r>
              <a:rPr lang="en-US" dirty="0" err="1" smtClean="0"/>
              <a:t>strcat</a:t>
            </a:r>
            <a:r>
              <a:rPr lang="en-US" dirty="0" smtClean="0"/>
              <a:t>(“/home/”, Owner)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Limiting SPOOL usage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6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2020" y="765003"/>
            <a:ext cx="8399462" cy="3170635"/>
          </a:xfrm>
        </p:spPr>
        <p:txBody>
          <a:bodyPr/>
          <a:lstStyle/>
          <a:p>
            <a:r>
              <a:rPr lang="en-US" dirty="0" smtClean="0"/>
              <a:t>“Fair”</a:t>
            </a:r>
            <a:r>
              <a:rPr lang="en-US" baseline="0" dirty="0" smtClean="0"/>
              <a:t> share is by submitter</a:t>
            </a:r>
          </a:p>
          <a:p>
            <a:pPr lvl="1"/>
            <a:r>
              <a:rPr lang="en-US" dirty="0" smtClean="0"/>
              <a:t>Negotiator only knows about submitters</a:t>
            </a:r>
            <a:endParaRPr lang="en-US" baseline="0" dirty="0" smtClean="0"/>
          </a:p>
          <a:p>
            <a:pPr lvl="1"/>
            <a:r>
              <a:rPr lang="en-US" dirty="0" smtClean="0"/>
              <a:t>Priority / Quota</a:t>
            </a:r>
          </a:p>
          <a:p>
            <a:pPr lvl="1"/>
            <a:r>
              <a:rPr lang="en-US" dirty="0" smtClean="0"/>
              <a:t>Transfer </a:t>
            </a:r>
            <a:r>
              <a:rPr lang="en-US" dirty="0" smtClean="0"/>
              <a:t>queue</a:t>
            </a:r>
          </a:p>
          <a:p>
            <a:r>
              <a:rPr lang="en-US" dirty="0" smtClean="0"/>
              <a:t>In the negotiator, pool-wide</a:t>
            </a:r>
          </a:p>
          <a:p>
            <a:pPr lvl="1"/>
            <a:r>
              <a:rPr lang="en-US" dirty="0" smtClean="0"/>
              <a:t>Whole talk on this…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limits</a:t>
            </a:r>
            <a:r>
              <a:rPr lang="en-US" baseline="0" dirty="0" smtClean="0"/>
              <a:t> </a:t>
            </a:r>
            <a:r>
              <a:rPr lang="en-US" dirty="0" smtClean="0"/>
              <a:t>are </a:t>
            </a:r>
            <a:r>
              <a:rPr lang="en-US" i="1" dirty="0" smtClean="0"/>
              <a:t>Submitter</a:t>
            </a:r>
            <a:r>
              <a:rPr lang="en-US" dirty="0" smtClean="0"/>
              <a:t> limits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844516"/>
            <a:ext cx="8399462" cy="3170635"/>
          </a:xfrm>
        </p:spPr>
        <p:txBody>
          <a:bodyPr/>
          <a:lstStyle/>
          <a:p>
            <a:r>
              <a:rPr lang="en-US" baseline="0" dirty="0" smtClean="0"/>
              <a:t>Schedd Stats</a:t>
            </a:r>
          </a:p>
          <a:p>
            <a:pPr lvl="1"/>
            <a:r>
              <a:rPr lang="en-US" baseline="0" dirty="0" err="1" smtClean="0"/>
              <a:t>condor_status</a:t>
            </a:r>
            <a:r>
              <a:rPr lang="en-US" baseline="0" dirty="0" smtClean="0"/>
              <a:t> –schedd </a:t>
            </a:r>
            <a:r>
              <a:rPr lang="en-US" baseline="0" dirty="0" smtClean="0"/>
              <a:t>–long</a:t>
            </a:r>
            <a:r>
              <a:rPr lang="en-US" dirty="0" smtClean="0"/>
              <a:t> </a:t>
            </a:r>
            <a:r>
              <a:rPr lang="en-US" baseline="0" dirty="0" smtClean="0"/>
              <a:t>–direct name</a:t>
            </a:r>
            <a:endParaRPr lang="en-US" baseline="0" dirty="0" smtClean="0"/>
          </a:p>
          <a:p>
            <a:pPr lvl="0"/>
            <a:r>
              <a:rPr lang="en-US" dirty="0" smtClean="0"/>
              <a:t>Per submitter</a:t>
            </a:r>
            <a:r>
              <a:rPr lang="en-US" baseline="0" dirty="0" smtClean="0"/>
              <a:t> stats</a:t>
            </a:r>
          </a:p>
          <a:p>
            <a:pPr lvl="1"/>
            <a:r>
              <a:rPr lang="en-US" dirty="0" err="1" smtClean="0"/>
              <a:t>condor_status</a:t>
            </a:r>
            <a:r>
              <a:rPr lang="en-US" dirty="0" smtClean="0"/>
              <a:t> –submit –long</a:t>
            </a:r>
          </a:p>
          <a:p>
            <a:pPr lvl="1"/>
            <a:r>
              <a:rPr lang="en-US" dirty="0" err="1" smtClean="0"/>
              <a:t>condor_q</a:t>
            </a:r>
            <a:r>
              <a:rPr lang="en-US" dirty="0" smtClean="0"/>
              <a:t> –tot –</a:t>
            </a:r>
            <a:r>
              <a:rPr lang="en-US" dirty="0" smtClean="0"/>
              <a:t>long -</a:t>
            </a:r>
            <a:r>
              <a:rPr lang="en-US" dirty="0" err="1" smtClean="0"/>
              <a:t>allusers</a:t>
            </a:r>
            <a:endParaRPr lang="en-US" dirty="0" smtClean="0"/>
          </a:p>
          <a:p>
            <a:r>
              <a:rPr lang="en-US" dirty="0" smtClean="0"/>
              <a:t>Show jobs doing file transfer</a:t>
            </a:r>
          </a:p>
          <a:p>
            <a:pPr lvl="1"/>
            <a:r>
              <a:rPr lang="en-US" dirty="0" err="1" smtClean="0"/>
              <a:t>condor_q</a:t>
            </a:r>
            <a:r>
              <a:rPr lang="en-US" dirty="0" smtClean="0"/>
              <a:t> –</a:t>
            </a:r>
            <a:r>
              <a:rPr lang="en-US" dirty="0" err="1" smtClean="0"/>
              <a:t>io</a:t>
            </a:r>
            <a:r>
              <a:rPr lang="en-US" dirty="0" smtClean="0"/>
              <a:t> -</a:t>
            </a:r>
            <a:r>
              <a:rPr lang="en-US" dirty="0" err="1" smtClean="0"/>
              <a:t>allusers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the limits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Limits, on to Policy…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Policy options </a:t>
            </a:r>
            <a:r>
              <a:rPr lang="en-US" dirty="0" smtClean="0"/>
              <a:t>for </a:t>
            </a:r>
            <a:r>
              <a:rPr lang="en-US" b="1" dirty="0" smtClean="0"/>
              <a:t>admin</a:t>
            </a:r>
            <a:r>
              <a:rPr lang="en-US" dirty="0" smtClean="0"/>
              <a:t> to change jobs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Limits</a:t>
            </a:r>
          </a:p>
          <a:p>
            <a:pPr lvl="1">
              <a:defRPr/>
            </a:pPr>
            <a:r>
              <a:rPr lang="en-US" dirty="0" smtClean="0"/>
              <a:t>Job policy</a:t>
            </a:r>
          </a:p>
          <a:p>
            <a:pPr lvl="1">
              <a:defRPr/>
            </a:pPr>
            <a:r>
              <a:rPr lang="en-US" dirty="0" smtClean="0"/>
              <a:t>Mutating jobs</a:t>
            </a:r>
          </a:p>
          <a:p>
            <a:pPr lvl="1">
              <a:defRPr/>
            </a:pPr>
            <a:r>
              <a:rPr lang="en-US" dirty="0" smtClean="0"/>
              <a:t>Preventing </a:t>
            </a:r>
            <a:r>
              <a:rPr lang="en-US" dirty="0" smtClean="0"/>
              <a:t>changes</a:t>
            </a:r>
          </a:p>
          <a:p>
            <a:pPr lvl="1">
              <a:defRPr/>
            </a:pPr>
            <a:r>
              <a:rPr lang="en-US" dirty="0" smtClean="0"/>
              <a:t>The ONE POLICY everyone wants!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E66C65D-C78B-4ED4-B348-84C4C2E66C2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for setting defaults</a:t>
            </a:r>
          </a:p>
          <a:p>
            <a:r>
              <a:rPr lang="en-US" dirty="0" smtClean="0"/>
              <a:t>Work happens outside of the SCHEDD</a:t>
            </a:r>
          </a:p>
          <a:p>
            <a:r>
              <a:rPr lang="en-US" dirty="0" smtClean="0"/>
              <a:t>User can override or un-configure</a:t>
            </a:r>
          </a:p>
          <a:p>
            <a:r>
              <a:rPr lang="en-US" dirty="0"/>
              <a:t>Unconditional</a:t>
            </a:r>
          </a:p>
          <a:p>
            <a:r>
              <a:rPr lang="en-US" dirty="0" smtClean="0"/>
              <a:t>May not happen with remote </a:t>
            </a:r>
            <a:r>
              <a:rPr lang="en-US" dirty="0" smtClean="0"/>
              <a:t>submit</a:t>
            </a:r>
            <a:endParaRPr lang="en-US" dirty="0"/>
          </a:p>
          <a:p>
            <a:r>
              <a:rPr lang="en-US" dirty="0" smtClean="0"/>
              <a:t>Will not happen with python, REST, etc.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SUBMIT_ATTRS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2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SUBMIT_ATTRS adds </a:t>
            </a:r>
            <a:r>
              <a:rPr lang="en-US" dirty="0" smtClean="0"/>
              <a:t>attributes to jobs.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SUBMIT_ATTRS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$(SUBMIT_ATTRS) Experiment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"CHTC"</a:t>
            </a:r>
          </a:p>
          <a:p>
            <a:pPr marL="457200" lvl="1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Job ad starts with </a:t>
            </a:r>
            <a:r>
              <a:rPr lang="en-US" b="1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Experiment="CHTC" </a:t>
            </a:r>
            <a:r>
              <a:rPr lang="en-US" dirty="0" smtClean="0">
                <a:cs typeface="Courier New" panose="02070309020205020404" pitchFamily="49" charset="0"/>
              </a:rPr>
              <a:t>before the submit file is processed</a:t>
            </a:r>
            <a:endParaRPr lang="en-US" baseline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Defaulting job attributes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1016794"/>
            <a:ext cx="8328252" cy="3170635"/>
          </a:xfrm>
        </p:spPr>
        <p:txBody>
          <a:bodyPr/>
          <a:lstStyle/>
          <a:p>
            <a:r>
              <a:rPr lang="en-US" dirty="0" smtClean="0"/>
              <a:t>You want to have a policy about what jobs are allowed, or require certain attributes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And…</a:t>
            </a:r>
            <a:endParaRPr lang="en-US" dirty="0"/>
          </a:p>
          <a:p>
            <a:r>
              <a:rPr lang="en-US" dirty="0" smtClean="0"/>
              <a:t>You’ve got remote </a:t>
            </a:r>
            <a:r>
              <a:rPr lang="en-US" dirty="0" err="1" smtClean="0"/>
              <a:t>condor_submit-ters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ob </a:t>
            </a:r>
            <a:r>
              <a:rPr lang="en-US" dirty="0"/>
              <a:t>p</a:t>
            </a:r>
            <a:r>
              <a:rPr lang="en-US" dirty="0" smtClean="0"/>
              <a:t>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5272" y="778255"/>
            <a:ext cx="8328252" cy="3170635"/>
          </a:xfrm>
        </p:spPr>
        <p:txBody>
          <a:bodyPr/>
          <a:lstStyle/>
          <a:p>
            <a:r>
              <a:rPr lang="en-US" dirty="0" smtClean="0"/>
              <a:t>All jobs must have "Experiment" </a:t>
            </a:r>
            <a:r>
              <a:rPr lang="en-US" dirty="0" smtClean="0"/>
              <a:t>attribute</a:t>
            </a:r>
          </a:p>
          <a:p>
            <a:endParaRPr lang="en-US" dirty="0"/>
          </a:p>
          <a:p>
            <a:r>
              <a:rPr lang="en-US" dirty="0" smtClean="0"/>
              <a:t>Reject </a:t>
            </a:r>
            <a:r>
              <a:rPr lang="en-US" dirty="0" smtClean="0"/>
              <a:t>jobs that </a:t>
            </a:r>
            <a:r>
              <a:rPr lang="en-US" dirty="0" smtClean="0"/>
              <a:t>don't.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job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Schedd requirement, not </a:t>
            </a:r>
            <a:r>
              <a:rPr lang="en-US" dirty="0" err="1" smtClean="0"/>
              <a:t>condor_submit</a:t>
            </a:r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smtClean="0"/>
              <a:t>SUBMIT_REQUIREMENT_NAMES = foo ..</a:t>
            </a:r>
          </a:p>
          <a:p>
            <a:r>
              <a:rPr lang="en-US" dirty="0" err="1" smtClean="0"/>
              <a:t>SUBMIT_REQUIREMENT_foo</a:t>
            </a:r>
            <a:r>
              <a:rPr lang="en-US" dirty="0" smtClean="0"/>
              <a:t> = expr</a:t>
            </a:r>
          </a:p>
          <a:p>
            <a:r>
              <a:rPr lang="en-US" dirty="0" err="1" smtClean="0"/>
              <a:t>SUBMIT_REQUIREMENT_foo_REASON</a:t>
            </a:r>
            <a:r>
              <a:rPr lang="en-US" dirty="0" smtClean="0"/>
              <a:t> =</a:t>
            </a:r>
          </a:p>
          <a:p>
            <a:pPr lvl="1"/>
            <a:r>
              <a:rPr lang="en-US" dirty="0" smtClean="0"/>
              <a:t>Expr that </a:t>
            </a:r>
            <a:r>
              <a:rPr lang="en-US" dirty="0" err="1" smtClean="0"/>
              <a:t>evals</a:t>
            </a:r>
            <a:r>
              <a:rPr lang="en-US" dirty="0" smtClean="0"/>
              <a:t> to string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SUBMIT_REQUIREMENTS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21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5272" y="778255"/>
            <a:ext cx="8328252" cy="317063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marL="0" lvl="0" indent="0">
              <a:buNone/>
            </a:pP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SUBMIT_REQUIREMENT_NAMES 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$(SUBMIT_REQUIREMENT_NAMES) 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CheckExp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SUBMIT_REQUIREMENT_CheckExp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\</a:t>
            </a:r>
          </a:p>
          <a:p>
            <a:pPr marL="0" lvl="0" indent="0">
              <a:buNone/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JobUniverse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7 || Experiment </a:t>
            </a: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isnt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undefined</a:t>
            </a:r>
            <a:b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SUBMIT_REQUIREMENT_CheckExp_REASON</a:t>
            </a: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\</a:t>
            </a:r>
          </a:p>
          <a:p>
            <a:pPr marL="0" lvl="0" indent="0">
              <a:buNone/>
            </a:pPr>
            <a: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"submissions must have +Experiment"</a:t>
            </a:r>
            <a:br>
              <a:rPr 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b="1" dirty="0" smtClean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JobUniverse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 is Scheduler universe, i.e. DAGMAN.</a:t>
            </a:r>
          </a:p>
          <a:p>
            <a:pPr marL="0" lvl="0" indent="0">
              <a:buNone/>
            </a:pP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 err="1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JobUniverse</a:t>
            </a:r>
            <a:r>
              <a:rPr lang="en-US" sz="16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 is Local universe, maybe except this also?</a:t>
            </a:r>
            <a:endParaRPr lang="en-US" sz="1600" b="1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job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2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2263" y="1397794"/>
            <a:ext cx="8596450" cy="3170635"/>
          </a:xfrm>
        </p:spPr>
        <p:txBody>
          <a:bodyPr/>
          <a:lstStyle/>
          <a:p>
            <a:r>
              <a:rPr lang="en-US" dirty="0" smtClean="0"/>
              <a:t>Configure JOB_TRANSFORM_*</a:t>
            </a:r>
          </a:p>
          <a:p>
            <a:pPr marL="0" lv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JOB_TRANSFORM_NAMES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SOME_NAME1 ANOTHER_NAME …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JOB_TRANSFORM_SOME_NAME1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[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set_Attribute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</p:spPr>
        <p:txBody>
          <a:bodyPr/>
          <a:lstStyle/>
          <a:p>
            <a:r>
              <a:rPr lang="en-US" dirty="0" smtClean="0"/>
              <a:t>Mutating jobs using job </a:t>
            </a:r>
            <a:r>
              <a:rPr lang="en-US" dirty="0" smtClean="0"/>
              <a:t>transforms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18E4F-6306-4F7A-8038-52BAE96821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8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2263" y="1397794"/>
            <a:ext cx="8399462" cy="3170635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JOB_TRANSFORM_NAMES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$(JOB_TRANSFORM_NAMES)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SetExp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JOB_TRANSFORM_SetExp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[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set_Experiment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"CHTC";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Experiment="CHTC" </a:t>
            </a:r>
            <a:r>
              <a:rPr lang="en-US" dirty="0" smtClean="0">
                <a:cs typeface="Courier New" panose="02070309020205020404" pitchFamily="49" charset="0"/>
              </a:rPr>
              <a:t>written</a:t>
            </a:r>
            <a:r>
              <a:rPr lang="en-US" dirty="0" smtClean="0"/>
              <a:t> into each job ad as it is submitted.</a:t>
            </a:r>
            <a:br>
              <a:rPr lang="en-US" dirty="0" smtClean="0"/>
            </a:br>
            <a:r>
              <a:rPr lang="en-US" i="1" dirty="0" smtClean="0"/>
              <a:t>probably not a good thing in this case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</p:spPr>
        <p:txBody>
          <a:bodyPr/>
          <a:lstStyle/>
          <a:p>
            <a:r>
              <a:rPr lang="en-US" dirty="0" smtClean="0"/>
              <a:t>Example job transform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18E4F-6306-4F7A-8038-52BAE96821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22263" y="1119498"/>
            <a:ext cx="8399462" cy="3170635"/>
          </a:xfrm>
        </p:spPr>
        <p:txBody>
          <a:bodyPr/>
          <a:lstStyle/>
          <a:p>
            <a:pPr marL="0" lv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JOB_TRANSFORM_NAMES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$(JOB_TRANSFORM_NAMES)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SetExp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JOB_TRANSFORM_SetExp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@=end</a:t>
            </a:r>
          </a:p>
          <a:p>
            <a:pPr marL="0" lv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</a:p>
          <a:p>
            <a:pPr marL="0" lv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Requirements =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JobUniverse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7 &amp;&amp; Experiment is undefined</a:t>
            </a:r>
          </a:p>
          <a:p>
            <a:pPr marL="0" lv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set_Experiment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"CHTC"; 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lv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@end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Adds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Experiment="CHTC" </a:t>
            </a:r>
            <a:r>
              <a:rPr lang="en-US" dirty="0" smtClean="0"/>
              <a:t>to each job that doesn't already have that attribute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5657"/>
          </a:xfrm>
        </p:spPr>
        <p:txBody>
          <a:bodyPr/>
          <a:lstStyle/>
          <a:p>
            <a:r>
              <a:rPr lang="en-US" dirty="0" smtClean="0"/>
              <a:t>Transforming only some jobs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518E4F-6306-4F7A-8038-52BAE96821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8768" y="778255"/>
            <a:ext cx="8399462" cy="3170635"/>
          </a:xfrm>
        </p:spPr>
        <p:txBody>
          <a:bodyPr/>
          <a:lstStyle/>
          <a:p>
            <a:r>
              <a:rPr lang="en-US" dirty="0" smtClean="0"/>
              <a:t>Converted to native syntax on startup</a:t>
            </a:r>
          </a:p>
          <a:p>
            <a:r>
              <a:rPr lang="en-US" dirty="0" smtClean="0"/>
              <a:t>Job router syntax is loosely ordered</a:t>
            </a:r>
          </a:p>
          <a:p>
            <a:pPr lvl="1"/>
            <a:r>
              <a:rPr lang="en-US" dirty="0" smtClean="0"/>
              <a:t>copy &gt; delete &gt; set &gt; </a:t>
            </a:r>
            <a:r>
              <a:rPr lang="en-US" dirty="0" err="1" smtClean="0"/>
              <a:t>eval_set</a:t>
            </a:r>
            <a:endParaRPr lang="en-US" dirty="0" smtClean="0"/>
          </a:p>
          <a:p>
            <a:r>
              <a:rPr lang="en-US" dirty="0" smtClean="0"/>
              <a:t>Native syntax is</a:t>
            </a:r>
          </a:p>
          <a:p>
            <a:pPr lvl="1"/>
            <a:r>
              <a:rPr lang="en-US" dirty="0" smtClean="0"/>
              <a:t>Confusing (and might be changing)</a:t>
            </a:r>
          </a:p>
          <a:p>
            <a:pPr lvl="1"/>
            <a:r>
              <a:rPr lang="en-US" dirty="0" smtClean="0"/>
              <a:t>Top to bottom</a:t>
            </a:r>
          </a:p>
          <a:p>
            <a:pPr lvl="1"/>
            <a:r>
              <a:rPr lang="en-US" dirty="0" smtClean="0"/>
              <a:t>Has temporary variables</a:t>
            </a:r>
          </a:p>
          <a:p>
            <a:pPr lvl="1"/>
            <a:r>
              <a:rPr lang="en-US" dirty="0" smtClean="0"/>
              <a:t>Has Conditionals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job transforms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8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 way to submit jobs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 bwMode="auto">
          <a:xfrm>
            <a:off x="7419260" y="2059442"/>
            <a:ext cx="1340427" cy="229639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</a:rPr>
              <a:t>Schedd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9392" y="2853694"/>
            <a:ext cx="2759462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condor_submit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job.sub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>
            <a:stCxn id="6" idx="3"/>
            <a:endCxn id="5" idx="2"/>
          </p:cNvCxnSpPr>
          <p:nvPr/>
        </p:nvCxnSpPr>
        <p:spPr bwMode="auto">
          <a:xfrm>
            <a:off x="6668854" y="3207637"/>
            <a:ext cx="75040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18404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6754" y="1016794"/>
            <a:ext cx="8830492" cy="3170635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Use job transform to add pool constraint to vanilla jobs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based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 whether the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job needs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GPUs or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JOB_TRANSFORM_GPUS @=end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REQUIREMENTS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JobUniverse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5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tmp.NeedsGpus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$(MY.RequestGPUs:0) &gt; 0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$INT(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tmp.NeedsGpus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SET Requirements $(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MY.Requirements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&amp;&amp; (Pool == "ICECUBE")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Requirements $(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MY.Requirements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(Pool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 "CHTC")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 transform native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8767" y="818011"/>
            <a:ext cx="8399462" cy="3170635"/>
          </a:xfrm>
        </p:spPr>
        <p:txBody>
          <a:bodyPr/>
          <a:lstStyle/>
          <a:p>
            <a:r>
              <a:rPr lang="en-US" dirty="0" smtClean="0"/>
              <a:t>IMMUTABLE_JOB_ATTRS</a:t>
            </a:r>
          </a:p>
          <a:p>
            <a:pPr lvl="1"/>
            <a:r>
              <a:rPr lang="en-US" dirty="0" smtClean="0"/>
              <a:t>Cannot be changed once set</a:t>
            </a:r>
          </a:p>
          <a:p>
            <a:r>
              <a:rPr lang="en-US" dirty="0" smtClean="0"/>
              <a:t>PROTECTED_JOB_ATTRS</a:t>
            </a:r>
          </a:p>
          <a:p>
            <a:pPr lvl="1"/>
            <a:r>
              <a:rPr lang="en-US" dirty="0" smtClean="0"/>
              <a:t>Cannot be changed by the user</a:t>
            </a:r>
          </a:p>
          <a:p>
            <a:r>
              <a:rPr lang="en-US" dirty="0" smtClean="0"/>
              <a:t>SECURE_JOB_ATTRS</a:t>
            </a:r>
          </a:p>
          <a:p>
            <a:pPr lvl="1"/>
            <a:r>
              <a:rPr lang="en-US" dirty="0" smtClean="0"/>
              <a:t>Like protected, but have security implications</a:t>
            </a:r>
          </a:p>
          <a:p>
            <a:pPr marL="57150" lvl="0" indent="0">
              <a:buNone/>
            </a:pP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IMMUTABLE_JOB_ATTRS</a:t>
            </a:r>
            <a:r>
              <a:rPr lang="en-US" sz="20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=$(IMMUTABLE_JOB_ATTRS) Experiment</a:t>
            </a:r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Preventing</a:t>
            </a:r>
            <a:r>
              <a:rPr lang="en-US" baseline="0" dirty="0" smtClean="0"/>
              <a:t> 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1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884272"/>
            <a:ext cx="8399462" cy="3170635"/>
          </a:xfrm>
        </p:spPr>
        <p:txBody>
          <a:bodyPr/>
          <a:lstStyle/>
          <a:p>
            <a:r>
              <a:rPr lang="en-US" dirty="0" smtClean="0"/>
              <a:t>How do I assign jobs to accounting groups automatically, </a:t>
            </a:r>
            <a:r>
              <a:rPr lang="en-US" dirty="0" smtClean="0"/>
              <a:t>preventing cheating users 	Job </a:t>
            </a:r>
            <a:r>
              <a:rPr lang="en-US" dirty="0" smtClean="0"/>
              <a:t>transforms + Immutable attributes</a:t>
            </a:r>
            <a:endParaRPr lang="en-US" dirty="0"/>
          </a:p>
          <a:p>
            <a:r>
              <a:rPr lang="en-US" dirty="0" smtClean="0"/>
              <a:t>But doing this in </a:t>
            </a:r>
            <a:r>
              <a:rPr lang="en-US" dirty="0" err="1" smtClean="0"/>
              <a:t>classad</a:t>
            </a:r>
            <a:r>
              <a:rPr lang="en-US" dirty="0" smtClean="0"/>
              <a:t> language is </a:t>
            </a:r>
            <a:r>
              <a:rPr lang="en-US" i="1" dirty="0" smtClean="0"/>
              <a:t>painful</a:t>
            </a:r>
            <a:endParaRPr lang="en-US" i="1" dirty="0"/>
          </a:p>
          <a:p>
            <a:pPr marL="0" indent="0">
              <a:buNone/>
            </a:pPr>
            <a:r>
              <a:rPr lang="en-US" sz="1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eval_set_AcctGroup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=\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IfThenElse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(Owner=="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Bob","CHTC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IfThenElse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(Owner=="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Alice","Math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IfThenElse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(Owner=="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Al","Physics","Unknown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motivating case for all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file is text, with 3 fields per line</a:t>
            </a:r>
          </a:p>
          <a:p>
            <a:r>
              <a:rPr lang="en-US" dirty="0" smtClean="0"/>
              <a:t>*  &lt;</a:t>
            </a:r>
            <a:r>
              <a:rPr lang="en-US" dirty="0" err="1" smtClean="0"/>
              <a:t>key_or_regex</a:t>
            </a:r>
            <a:r>
              <a:rPr lang="en-US" dirty="0"/>
              <a:t>&gt;</a:t>
            </a:r>
            <a:r>
              <a:rPr lang="en-US" dirty="0" smtClean="0"/>
              <a:t> &lt;</a:t>
            </a:r>
            <a:r>
              <a:rPr lang="en-US" dirty="0" err="1" smtClean="0"/>
              <a:t>result_list</a:t>
            </a:r>
            <a:r>
              <a:rPr lang="en-US" dirty="0" smtClean="0"/>
              <a:t>&gt;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Bob      CHTC, Security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Alice    CHTC, Math, Physics</a:t>
            </a:r>
          </a:p>
          <a:p>
            <a:pPr marL="457200" lvl="1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/.*Hat/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Problem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/.*/     CHTC</a:t>
            </a:r>
          </a:p>
          <a:p>
            <a:pPr marL="457200" lvl="1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Yes, the first field must be *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Map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515" y="844516"/>
            <a:ext cx="8399462" cy="3170635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SCHEDD_CLASSAD_USER_MAP_NAMES =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MyMap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CLASSAD_USER_MAPFILE_MyMap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/path/to/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mapfile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&lt;or&gt;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SCHEDD_CLASSAD_USER_MAPDATA_MyMap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@=end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Bob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CHTC,Security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Alice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CHTC,Math,Physics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/.*Hat/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Problem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/.*/ CHTC</a:t>
            </a:r>
            <a:b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Can now use the </a:t>
            </a:r>
            <a:r>
              <a:rPr lang="en-US" sz="2000" dirty="0" err="1" smtClean="0">
                <a:cs typeface="Courier New" panose="02070309020205020404" pitchFamily="49" charset="0"/>
              </a:rPr>
              <a:t>userMap</a:t>
            </a:r>
            <a:r>
              <a:rPr lang="en-US" sz="2000" dirty="0" smtClean="0">
                <a:cs typeface="Courier New" panose="02070309020205020404" pitchFamily="49" charset="0"/>
              </a:rPr>
              <a:t>("</a:t>
            </a:r>
            <a:r>
              <a:rPr lang="en-US" sz="2000" dirty="0" err="1" smtClean="0">
                <a:cs typeface="Courier New" panose="02070309020205020404" pitchFamily="49" charset="0"/>
              </a:rPr>
              <a:t>MyMap</a:t>
            </a:r>
            <a:r>
              <a:rPr lang="en-US" sz="2000" dirty="0" smtClean="0">
                <a:cs typeface="Courier New" panose="02070309020205020404" pitchFamily="49" charset="0"/>
              </a:rPr>
              <a:t>") function in </a:t>
            </a:r>
            <a:r>
              <a:rPr lang="en-US" sz="2000" dirty="0" err="1" smtClean="0">
                <a:cs typeface="Courier New" panose="02070309020205020404" pitchFamily="49" charset="0"/>
              </a:rPr>
              <a:t>Classad</a:t>
            </a:r>
            <a:r>
              <a:rPr lang="en-US" sz="2000" dirty="0" smtClean="0">
                <a:cs typeface="Courier New" panose="02070309020205020404" pitchFamily="49" charset="0"/>
              </a:rPr>
              <a:t> expressions in the SCHEDD.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6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userMap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mname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input)</a:t>
            </a:r>
          </a:p>
          <a:p>
            <a:pPr lvl="1"/>
            <a:r>
              <a:rPr lang="en-US" dirty="0" smtClean="0"/>
              <a:t>map input to first result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userMap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input, preferred)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map input to </a:t>
            </a:r>
            <a:r>
              <a:rPr lang="en-US" dirty="0" smtClean="0"/>
              <a:t>preferred result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userMap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pref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map input </a:t>
            </a:r>
            <a:r>
              <a:rPr lang="en-US" dirty="0" smtClean="0"/>
              <a:t>to preferred or default result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Classad</a:t>
            </a:r>
            <a:r>
              <a:rPr lang="en-US" dirty="0" smtClean="0"/>
              <a:t> </a:t>
            </a:r>
            <a:r>
              <a:rPr lang="en-US" dirty="0" err="1" smtClean="0"/>
              <a:t>userMap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1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8686" y="695740"/>
            <a:ext cx="8766628" cy="3690257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SCHEDD_CLASSAD_USER_MAP_NAMES = $(SCHEDD_CLASSAD_USER_MAP_NAMES) </a:t>
            </a:r>
            <a:r>
              <a:rPr lang="en-US" sz="1400" b="1" dirty="0" smtClean="0"/>
              <a:t>Groups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err="1" smtClean="0"/>
              <a:t>CLASSAD_USER_MAPFILE_Groups</a:t>
            </a:r>
            <a:r>
              <a:rPr lang="en-US" sz="1400" b="1" dirty="0" smtClean="0"/>
              <a:t> </a:t>
            </a:r>
            <a:r>
              <a:rPr lang="en-US" sz="1400" b="1" dirty="0"/>
              <a:t>= </a:t>
            </a:r>
            <a:r>
              <a:rPr lang="en-US" sz="1400" b="1" dirty="0" smtClean="0"/>
              <a:t>/path/to/</a:t>
            </a:r>
            <a:r>
              <a:rPr lang="en-US" sz="1400" b="1" dirty="0" err="1" smtClean="0"/>
              <a:t>mapfile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# Assign groups automatically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JOB_TRANSFORM_NAMES = </a:t>
            </a:r>
            <a:r>
              <a:rPr lang="en-US" sz="1400" b="1" dirty="0" err="1" smtClean="0"/>
              <a:t>AssignGroup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err="1" smtClean="0"/>
              <a:t>JOB_TRANSFORM_AssignGroup</a:t>
            </a:r>
            <a:r>
              <a:rPr lang="en-US" sz="1400" b="1" dirty="0" smtClean="0"/>
              <a:t> @=end</a:t>
            </a:r>
          </a:p>
          <a:p>
            <a:pPr marL="0" indent="0">
              <a:buNone/>
            </a:pPr>
            <a:r>
              <a:rPr lang="en-US" sz="1400" b="1" dirty="0" smtClean="0"/>
              <a:t> [ 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copy_Owner</a:t>
            </a:r>
            <a:r>
              <a:rPr lang="en-US" sz="1400" b="1" dirty="0"/>
              <a:t>="</a:t>
            </a:r>
            <a:r>
              <a:rPr lang="en-US" sz="1400" b="1" dirty="0" err="1"/>
              <a:t>AcctGroupUser</a:t>
            </a:r>
            <a:r>
              <a:rPr lang="en-US" sz="1400" b="1" dirty="0"/>
              <a:t>"; 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/>
              <a:t> 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copy_AcctGroup</a:t>
            </a:r>
            <a:r>
              <a:rPr lang="en-US" sz="1400" b="1" dirty="0"/>
              <a:t>="</a:t>
            </a:r>
            <a:r>
              <a:rPr lang="en-US" sz="1400" b="1" dirty="0" err="1"/>
              <a:t>RequestedAcctGroup</a:t>
            </a:r>
            <a:r>
              <a:rPr lang="en-US" sz="1400" b="1" dirty="0" smtClean="0"/>
              <a:t>";</a:t>
            </a:r>
          </a:p>
          <a:p>
            <a:pPr marL="0" indent="0">
              <a:buNone/>
            </a:pPr>
            <a:r>
              <a:rPr lang="en-US" sz="1400" b="1" dirty="0" smtClean="0"/>
              <a:t>  </a:t>
            </a:r>
            <a:r>
              <a:rPr lang="en-US" sz="1400" b="1" dirty="0" err="1" smtClean="0"/>
              <a:t>eval_set_AcctGroup</a:t>
            </a:r>
            <a:r>
              <a:rPr lang="en-US" sz="1400" b="1" dirty="0" smtClean="0"/>
              <a:t>=</a:t>
            </a:r>
            <a:r>
              <a:rPr lang="en-US" sz="1400" b="1" dirty="0" err="1" smtClean="0"/>
              <a:t>usermap</a:t>
            </a:r>
            <a:r>
              <a:rPr lang="en-US" sz="1400" b="1" dirty="0"/>
              <a:t>("</a:t>
            </a:r>
            <a:r>
              <a:rPr lang="en-US" sz="1400" b="1" dirty="0" err="1" smtClean="0"/>
              <a:t>AssignGroup</a:t>
            </a:r>
            <a:r>
              <a:rPr lang="en-US" sz="1400" b="1" dirty="0"/>
              <a:t>",</a:t>
            </a:r>
            <a:r>
              <a:rPr lang="en-US" sz="1400" b="1" dirty="0" err="1"/>
              <a:t>AcctGroupUser,AcctGroup</a:t>
            </a:r>
            <a:r>
              <a:rPr lang="en-US" sz="1400" b="1" dirty="0" smtClean="0"/>
              <a:t>);</a:t>
            </a:r>
          </a:p>
          <a:p>
            <a:pPr marL="0" indent="0">
              <a:buNone/>
            </a:pPr>
            <a:r>
              <a:rPr lang="en-US" sz="1400" b="1" dirty="0" smtClean="0"/>
              <a:t>]</a:t>
            </a:r>
          </a:p>
          <a:p>
            <a:pPr marL="0" indent="0">
              <a:buNone/>
            </a:pPr>
            <a:r>
              <a:rPr lang="en-US" sz="1400" b="1" dirty="0" smtClean="0"/>
              <a:t>@end</a:t>
            </a:r>
          </a:p>
          <a:p>
            <a:pPr marL="0" indent="0">
              <a:buNone/>
            </a:pP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en-US" sz="1400" b="1" dirty="0" smtClean="0"/>
              <a:t># Prevent Cheating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smtClean="0"/>
              <a:t>IMMUTABLE_JOB_ATTRS </a:t>
            </a:r>
            <a:r>
              <a:rPr lang="en-US" sz="1400" b="1" dirty="0"/>
              <a:t>= $(IMMUTABLE_JOB_ATTRS) </a:t>
            </a:r>
            <a:r>
              <a:rPr lang="en-US" sz="1400" b="1" dirty="0" err="1"/>
              <a:t>AcctGroup</a:t>
            </a:r>
            <a:r>
              <a:rPr lang="en-US" sz="1400" b="1" dirty="0"/>
              <a:t> </a:t>
            </a:r>
            <a:r>
              <a:rPr lang="en-US" sz="1400" b="1" dirty="0" err="1" smtClean="0"/>
              <a:t>AcctGroupUser</a:t>
            </a:r>
            <a:r>
              <a:rPr lang="en-US" sz="1400" b="1" dirty="0"/>
              <a:t/>
            </a:r>
            <a:br>
              <a:rPr lang="en-US" sz="1400" b="1" dirty="0"/>
            </a:br>
            <a:r>
              <a:rPr lang="en-US" sz="1400" b="1" dirty="0" smtClean="0"/>
              <a:t>SUBMIT_REQUIREMENT_NAMES </a:t>
            </a:r>
            <a:r>
              <a:rPr lang="en-US" sz="1400" b="1" dirty="0"/>
              <a:t>= $(SUBMIT_REQUIREMENT_NAMES) </a:t>
            </a:r>
            <a:r>
              <a:rPr lang="en-US" sz="1400" b="1" dirty="0" err="1" smtClean="0"/>
              <a:t>CheckGroup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 err="1" smtClean="0"/>
              <a:t>SUBMIT_REQUIREMENT_CheckGroup</a:t>
            </a:r>
            <a:r>
              <a:rPr lang="en-US" sz="1400" b="1" dirty="0" smtClean="0"/>
              <a:t> </a:t>
            </a:r>
            <a:r>
              <a:rPr lang="en-US" sz="1400" b="1" dirty="0"/>
              <a:t>= </a:t>
            </a:r>
            <a:r>
              <a:rPr lang="en-US" sz="1400" b="1" dirty="0" err="1"/>
              <a:t>AcctGroup</a:t>
            </a:r>
            <a:r>
              <a:rPr lang="en-US" sz="1400" b="1" dirty="0"/>
              <a:t> </a:t>
            </a:r>
            <a:r>
              <a:rPr lang="en-US" sz="1400" b="1" dirty="0" err="1"/>
              <a:t>isnt</a:t>
            </a:r>
            <a:r>
              <a:rPr lang="en-US" sz="1400" b="1" dirty="0"/>
              <a:t> </a:t>
            </a:r>
            <a:r>
              <a:rPr lang="en-US" sz="1400" b="1" dirty="0" smtClean="0"/>
              <a:t>undefined        </a:t>
            </a:r>
            <a:r>
              <a:rPr lang="en-US" sz="1400" b="1" dirty="0" err="1" smtClean="0"/>
              <a:t>SUBMIT_REQUIREMENT_CheckGroup_REASON</a:t>
            </a:r>
            <a:r>
              <a:rPr lang="en-US" sz="1400" b="1" dirty="0" smtClean="0"/>
              <a:t> </a:t>
            </a:r>
            <a:r>
              <a:rPr lang="en-US" sz="1400" b="1" dirty="0"/>
              <a:t>= </a:t>
            </a:r>
            <a:r>
              <a:rPr lang="en-US" sz="1400" b="1" dirty="0" err="1"/>
              <a:t>strcat</a:t>
            </a:r>
            <a:r>
              <a:rPr lang="en-US" sz="1400" b="1" dirty="0" smtClean="0"/>
              <a:t>("Could </a:t>
            </a:r>
            <a:r>
              <a:rPr lang="en-US" sz="1400" b="1" dirty="0"/>
              <a:t>not map '", Owner, "' to </a:t>
            </a:r>
            <a:r>
              <a:rPr lang="en-US" sz="1400" b="1" dirty="0" smtClean="0"/>
              <a:t>a group")</a:t>
            </a:r>
            <a:endParaRPr lang="en-US" sz="1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all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FEATURE:AssignAccountingGroup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(/path/map)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cs typeface="Courier New" panose="02070309020205020404" pitchFamily="49" charset="0"/>
              </a:rPr>
              <a:t>You can run</a:t>
            </a:r>
          </a:p>
          <a:p>
            <a:pPr marL="0" indent="0">
              <a:buNone/>
            </a:pPr>
            <a:endParaRPr lang="en-US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condor_config_val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feature:AssignAccountingGroup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cs typeface="Courier New" panose="02070309020205020404" pitchFamily="49" charset="0"/>
              </a:rPr>
              <a:t>to see what this </a:t>
            </a:r>
            <a:r>
              <a:rPr lang="en-US" sz="2800" dirty="0" err="1" smtClean="0">
                <a:cs typeface="Courier New" panose="02070309020205020404" pitchFamily="49" charset="0"/>
              </a:rPr>
              <a:t>metaknob</a:t>
            </a:r>
            <a:r>
              <a:rPr lang="en-US" sz="2800" dirty="0" smtClean="0">
                <a:cs typeface="Courier New" panose="02070309020205020404" pitchFamily="49" charset="0"/>
              </a:rPr>
              <a:t> expands to</a:t>
            </a:r>
            <a:endParaRPr lang="en-US" sz="2800" dirty="0"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Or, to put it another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4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97230" y="3094672"/>
            <a:ext cx="7772400" cy="1392463"/>
          </a:xfrm>
        </p:spPr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4869657"/>
            <a:ext cx="2133600" cy="273844"/>
          </a:xfrm>
        </p:spPr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1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617843" y="1417983"/>
            <a:ext cx="5406887" cy="31275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Submit machine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Old way to submit jobs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 bwMode="auto">
          <a:xfrm>
            <a:off x="7419260" y="2059442"/>
            <a:ext cx="1340427" cy="229639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</a:rPr>
              <a:t>Schedd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9392" y="2853694"/>
            <a:ext cx="2759462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condor_submit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job.sub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>
            <a:stCxn id="6" idx="3"/>
            <a:endCxn id="5" idx="2"/>
          </p:cNvCxnSpPr>
          <p:nvPr/>
        </p:nvCxnSpPr>
        <p:spPr bwMode="auto">
          <a:xfrm>
            <a:off x="6668854" y="3207637"/>
            <a:ext cx="75040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8193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617843" y="1417983"/>
            <a:ext cx="5406887" cy="31275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Submit machine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many WAYS </a:t>
            </a:r>
            <a:r>
              <a:rPr lang="en-US" dirty="0" smtClean="0"/>
              <a:t>to submit jobs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 bwMode="auto">
          <a:xfrm>
            <a:off x="7419260" y="2059442"/>
            <a:ext cx="1340427" cy="229639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charset="0"/>
                <a:ea typeface="ＭＳ Ｐゴシック" charset="0"/>
              </a:rPr>
              <a:t>Schedd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9392" y="2853694"/>
            <a:ext cx="2759462" cy="7078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condor_submit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job.sub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Arrow Connector 3"/>
          <p:cNvCxnSpPr>
            <a:stCxn id="6" idx="3"/>
            <a:endCxn id="5" idx="2"/>
          </p:cNvCxnSpPr>
          <p:nvPr/>
        </p:nvCxnSpPr>
        <p:spPr bwMode="auto">
          <a:xfrm>
            <a:off x="6668854" y="3207637"/>
            <a:ext cx="75040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7" y="918278"/>
            <a:ext cx="1843088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>
            <a:stCxn id="1026" idx="3"/>
          </p:cNvCxnSpPr>
          <p:nvPr/>
        </p:nvCxnSpPr>
        <p:spPr bwMode="auto">
          <a:xfrm>
            <a:off x="1974575" y="1227841"/>
            <a:ext cx="5444685" cy="144909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131487" y="1674706"/>
            <a:ext cx="2759462" cy="101566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condor_submit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–name remote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job.sub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 bwMode="auto">
          <a:xfrm>
            <a:off x="2890949" y="2182538"/>
            <a:ext cx="4528311" cy="6711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0" y="4145386"/>
            <a:ext cx="1786107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Condor-CE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 bwMode="auto">
          <a:xfrm flipV="1">
            <a:off x="1786107" y="3896139"/>
            <a:ext cx="5633153" cy="4493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410818" y="3038360"/>
            <a:ext cx="156375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REST?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3"/>
          </p:cNvCxnSpPr>
          <p:nvPr/>
        </p:nvCxnSpPr>
        <p:spPr bwMode="auto">
          <a:xfrm>
            <a:off x="1974575" y="3299970"/>
            <a:ext cx="5314121" cy="3576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2039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135" y="1379056"/>
            <a:ext cx="2900362" cy="290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detour about terms…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4"/>
          <a:stretch/>
        </p:blipFill>
        <p:spPr bwMode="auto">
          <a:xfrm>
            <a:off x="3107633" y="1898374"/>
            <a:ext cx="2683565" cy="19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81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Owner vs Submitter (vs User)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5515" y="765003"/>
            <a:ext cx="8399462" cy="3170635"/>
          </a:xfrm>
        </p:spPr>
        <p:txBody>
          <a:bodyPr/>
          <a:lstStyle/>
          <a:p>
            <a:r>
              <a:rPr lang="en-US" i="1" dirty="0" smtClean="0"/>
              <a:t>Owner</a:t>
            </a:r>
            <a:r>
              <a:rPr lang="en-US" dirty="0" smtClean="0"/>
              <a:t> attribute of </a:t>
            </a:r>
            <a:r>
              <a:rPr lang="en-US" dirty="0" smtClean="0"/>
              <a:t>job</a:t>
            </a:r>
          </a:p>
          <a:p>
            <a:pPr lvl="1"/>
            <a:r>
              <a:rPr lang="en-US" dirty="0" smtClean="0"/>
              <a:t> The Unix </a:t>
            </a:r>
            <a:r>
              <a:rPr lang="en-US" baseline="0" dirty="0" smtClean="0"/>
              <a:t>‘user</a:t>
            </a:r>
            <a:r>
              <a:rPr lang="en-US" baseline="0" dirty="0" smtClean="0"/>
              <a:t>’</a:t>
            </a:r>
          </a:p>
          <a:p>
            <a:pPr lvl="1"/>
            <a:r>
              <a:rPr lang="en-US" baseline="0" dirty="0" smtClean="0"/>
              <a:t>Shadow </a:t>
            </a:r>
            <a:r>
              <a:rPr lang="en-US" b="1" baseline="0" dirty="0" smtClean="0"/>
              <a:t>always</a:t>
            </a:r>
            <a:r>
              <a:rPr lang="en-US" baseline="0" dirty="0" smtClean="0"/>
              <a:t> runs as Owner</a:t>
            </a:r>
          </a:p>
          <a:p>
            <a:pPr lvl="2"/>
            <a:r>
              <a:rPr lang="en-US" dirty="0" smtClean="0"/>
              <a:t>file </a:t>
            </a:r>
            <a:r>
              <a:rPr lang="en-US" dirty="0" smtClean="0"/>
              <a:t>ownership</a:t>
            </a:r>
          </a:p>
          <a:p>
            <a:pPr lvl="2"/>
            <a:r>
              <a:rPr lang="en-US" baseline="0" dirty="0" smtClean="0"/>
              <a:t>Permissions</a:t>
            </a:r>
            <a:r>
              <a:rPr lang="en-US" dirty="0" smtClean="0"/>
              <a:t> / </a:t>
            </a:r>
            <a:r>
              <a:rPr lang="en-US" dirty="0" err="1" smtClean="0"/>
              <a:t>os_limits</a:t>
            </a:r>
            <a:r>
              <a:rPr lang="en-US" dirty="0" smtClean="0"/>
              <a:t> / </a:t>
            </a:r>
            <a:r>
              <a:rPr lang="en-US" dirty="0" err="1" smtClean="0"/>
              <a:t>ps</a:t>
            </a:r>
            <a:r>
              <a:rPr lang="en-US" dirty="0" smtClean="0"/>
              <a:t> output, etc.</a:t>
            </a:r>
            <a:endParaRPr lang="en-US" baseline="0" dirty="0" smtClean="0"/>
          </a:p>
          <a:p>
            <a:pPr lvl="1"/>
            <a:r>
              <a:rPr lang="en-US" dirty="0" smtClean="0"/>
              <a:t>Set</a:t>
            </a:r>
            <a:r>
              <a:rPr lang="en-US" baseline="0" dirty="0" smtClean="0"/>
              <a:t> by SCHEDD based on submit identity</a:t>
            </a:r>
          </a:p>
          <a:p>
            <a:pPr lvl="1"/>
            <a:r>
              <a:rPr lang="en-US" baseline="0" dirty="0" smtClean="0"/>
              <a:t>Immutable – just try</a:t>
            </a:r>
            <a:r>
              <a:rPr lang="en-US" dirty="0" smtClean="0"/>
              <a:t> to </a:t>
            </a:r>
            <a:r>
              <a:rPr lang="en-US" dirty="0" err="1" smtClean="0"/>
              <a:t>condor_qedit</a:t>
            </a:r>
            <a:r>
              <a:rPr lang="en-US" dirty="0" smtClean="0"/>
              <a:t> it</a:t>
            </a:r>
            <a:endParaRPr lang="en-US" dirty="0"/>
          </a:p>
          <a:p>
            <a:pPr lvl="1"/>
            <a:r>
              <a:rPr lang="en-US" baseline="0" dirty="0" smtClean="0"/>
              <a:t>Starter</a:t>
            </a:r>
            <a:r>
              <a:rPr lang="en-US" dirty="0" smtClean="0"/>
              <a:t> may run job as </a:t>
            </a:r>
            <a:r>
              <a:rPr lang="en-US" i="1" dirty="0" smtClean="0"/>
              <a:t>Owner</a:t>
            </a:r>
            <a:r>
              <a:rPr lang="en-US" dirty="0" smtClean="0"/>
              <a:t> (or maybe not)</a:t>
            </a:r>
            <a:endParaRPr lang="en-US" baseline="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 smtClean="0"/>
              <a:t>Owner attribute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518E4F-6306-4F7A-8038-52BAE968213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_analyze_tutorial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3_Condor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ndor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Q_analyze_tutorial</Template>
  <TotalTime>21739</TotalTime>
  <Words>791</Words>
  <Application>Microsoft Office PowerPoint</Application>
  <PresentationFormat>On-screen Show (16:9)</PresentationFormat>
  <Paragraphs>268</Paragraphs>
  <Slides>38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Q_analyze_tutorial</vt:lpstr>
      <vt:lpstr>Schedd Transforms</vt:lpstr>
      <vt:lpstr>Overview</vt:lpstr>
      <vt:lpstr>The Old way to submit jobs</vt:lpstr>
      <vt:lpstr>The Old way to submit jobs</vt:lpstr>
      <vt:lpstr>The many WAYS to submit jobs</vt:lpstr>
      <vt:lpstr>Limits</vt:lpstr>
      <vt:lpstr>A detour about terms…</vt:lpstr>
      <vt:lpstr>Owner vs Submitter (vs User)</vt:lpstr>
      <vt:lpstr>Owner attribute</vt:lpstr>
      <vt:lpstr>Submitter Attribute</vt:lpstr>
      <vt:lpstr>PowerPoint Presentation</vt:lpstr>
      <vt:lpstr>PowerPoint Presentation</vt:lpstr>
      <vt:lpstr>Limits</vt:lpstr>
      <vt:lpstr>Schedd Limits (i.e. Owner)</vt:lpstr>
      <vt:lpstr>Schedd Limits redux</vt:lpstr>
      <vt:lpstr>Limiting SPOOL usage</vt:lpstr>
      <vt:lpstr>Most limits are Submitter limits</vt:lpstr>
      <vt:lpstr>Monitoring the limits</vt:lpstr>
      <vt:lpstr>End of Limits, on to Policy…</vt:lpstr>
      <vt:lpstr>SUBMIT_ATTRS</vt:lpstr>
      <vt:lpstr>Defaulting job attributes</vt:lpstr>
      <vt:lpstr>Job policy</vt:lpstr>
      <vt:lpstr>Example job policy</vt:lpstr>
      <vt:lpstr>SUBMIT_REQUIREMENTS</vt:lpstr>
      <vt:lpstr>Example job policy</vt:lpstr>
      <vt:lpstr>Mutating jobs using job transforms</vt:lpstr>
      <vt:lpstr>Example job transform</vt:lpstr>
      <vt:lpstr>Transforming only some jobs</vt:lpstr>
      <vt:lpstr>About job transforms</vt:lpstr>
      <vt:lpstr>Job transform native syntax</vt:lpstr>
      <vt:lpstr>Preventing change</vt:lpstr>
      <vt:lpstr>The motivating case for all this</vt:lpstr>
      <vt:lpstr>Introducing Map files</vt:lpstr>
      <vt:lpstr>Defining a map</vt:lpstr>
      <vt:lpstr>The Classad userMap function</vt:lpstr>
      <vt:lpstr>Putting it all together</vt:lpstr>
      <vt:lpstr>Or, to put it another way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Policy</dc:title>
  <dc:creator>johnkn</dc:creator>
  <cp:lastModifiedBy>gthain</cp:lastModifiedBy>
  <cp:revision>164</cp:revision>
  <dcterms:created xsi:type="dcterms:W3CDTF">2014-04-21T15:43:34Z</dcterms:created>
  <dcterms:modified xsi:type="dcterms:W3CDTF">2019-09-23T10:31:07Z</dcterms:modified>
</cp:coreProperties>
</file>