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98"/>
  </p:notesMasterIdLst>
  <p:sldIdLst>
    <p:sldId id="857" r:id="rId2"/>
    <p:sldId id="889" r:id="rId3"/>
    <p:sldId id="890" r:id="rId4"/>
    <p:sldId id="883" r:id="rId5"/>
    <p:sldId id="971" r:id="rId6"/>
    <p:sldId id="893" r:id="rId7"/>
    <p:sldId id="1004" r:id="rId8"/>
    <p:sldId id="895" r:id="rId9"/>
    <p:sldId id="884" r:id="rId10"/>
    <p:sldId id="885" r:id="rId11"/>
    <p:sldId id="887" r:id="rId12"/>
    <p:sldId id="886" r:id="rId13"/>
    <p:sldId id="888" r:id="rId14"/>
    <p:sldId id="991" r:id="rId15"/>
    <p:sldId id="1010" r:id="rId16"/>
    <p:sldId id="992" r:id="rId17"/>
    <p:sldId id="993" r:id="rId18"/>
    <p:sldId id="994" r:id="rId19"/>
    <p:sldId id="995" r:id="rId20"/>
    <p:sldId id="996" r:id="rId21"/>
    <p:sldId id="997" r:id="rId22"/>
    <p:sldId id="998" r:id="rId23"/>
    <p:sldId id="1000" r:id="rId24"/>
    <p:sldId id="903" r:id="rId25"/>
    <p:sldId id="905" r:id="rId26"/>
    <p:sldId id="904" r:id="rId27"/>
    <p:sldId id="906" r:id="rId28"/>
    <p:sldId id="907" r:id="rId29"/>
    <p:sldId id="908" r:id="rId30"/>
    <p:sldId id="911" r:id="rId31"/>
    <p:sldId id="913" r:id="rId32"/>
    <p:sldId id="914" r:id="rId33"/>
    <p:sldId id="920" r:id="rId34"/>
    <p:sldId id="915" r:id="rId35"/>
    <p:sldId id="964" r:id="rId36"/>
    <p:sldId id="896" r:id="rId37"/>
    <p:sldId id="941" r:id="rId38"/>
    <p:sldId id="943" r:id="rId39"/>
    <p:sldId id="963" r:id="rId40"/>
    <p:sldId id="1005" r:id="rId41"/>
    <p:sldId id="985" r:id="rId42"/>
    <p:sldId id="897" r:id="rId43"/>
    <p:sldId id="965" r:id="rId44"/>
    <p:sldId id="1007" r:id="rId45"/>
    <p:sldId id="898" r:id="rId46"/>
    <p:sldId id="899" r:id="rId47"/>
    <p:sldId id="900" r:id="rId48"/>
    <p:sldId id="938" r:id="rId49"/>
    <p:sldId id="940" r:id="rId50"/>
    <p:sldId id="986" r:id="rId51"/>
    <p:sldId id="999" r:id="rId52"/>
    <p:sldId id="1002" r:id="rId53"/>
    <p:sldId id="1003" r:id="rId54"/>
    <p:sldId id="987" r:id="rId55"/>
    <p:sldId id="912" r:id="rId56"/>
    <p:sldId id="970" r:id="rId57"/>
    <p:sldId id="901" r:id="rId58"/>
    <p:sldId id="916" r:id="rId59"/>
    <p:sldId id="948" r:id="rId60"/>
    <p:sldId id="917" r:id="rId61"/>
    <p:sldId id="918" r:id="rId62"/>
    <p:sldId id="945" r:id="rId63"/>
    <p:sldId id="919" r:id="rId64"/>
    <p:sldId id="946" r:id="rId65"/>
    <p:sldId id="921" r:id="rId66"/>
    <p:sldId id="949" r:id="rId67"/>
    <p:sldId id="942" r:id="rId68"/>
    <p:sldId id="944" r:id="rId69"/>
    <p:sldId id="950" r:id="rId70"/>
    <p:sldId id="951" r:id="rId71"/>
    <p:sldId id="952" r:id="rId72"/>
    <p:sldId id="953" r:id="rId73"/>
    <p:sldId id="954" r:id="rId74"/>
    <p:sldId id="955" r:id="rId75"/>
    <p:sldId id="1016" r:id="rId76"/>
    <p:sldId id="1017" r:id="rId77"/>
    <p:sldId id="1018" r:id="rId78"/>
    <p:sldId id="959" r:id="rId79"/>
    <p:sldId id="969" r:id="rId80"/>
    <p:sldId id="962" r:id="rId81"/>
    <p:sldId id="960" r:id="rId82"/>
    <p:sldId id="933" r:id="rId83"/>
    <p:sldId id="947" r:id="rId84"/>
    <p:sldId id="934" r:id="rId85"/>
    <p:sldId id="966" r:id="rId86"/>
    <p:sldId id="939" r:id="rId87"/>
    <p:sldId id="961" r:id="rId88"/>
    <p:sldId id="1008" r:id="rId89"/>
    <p:sldId id="980" r:id="rId90"/>
    <p:sldId id="1009" r:id="rId91"/>
    <p:sldId id="1011" r:id="rId92"/>
    <p:sldId id="1012" r:id="rId93"/>
    <p:sldId id="1013" r:id="rId94"/>
    <p:sldId id="1001" r:id="rId95"/>
    <p:sldId id="1014" r:id="rId96"/>
    <p:sldId id="1015" r:id="rId9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0036"/>
    <a:srgbClr val="FF9933"/>
    <a:srgbClr val="FF00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07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5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DDE668-1C34-46D8-8C87-45DBD7915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7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Suspend</a:t>
            </a:r>
            <a:r>
              <a:rPr lang="en-US" baseline="0" dirty="0"/>
              <a:t> is not boxed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DDE668-1C34-46D8-8C87-45DBD7915FB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95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1pPr>
            <a:lvl2pPr marL="742950" indent="-28575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2pPr>
            <a:lvl3pPr marL="11430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3pPr>
            <a:lvl4pPr marL="16002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4pPr>
            <a:lvl5pPr marL="20574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5pPr>
            <a:lvl6pPr marL="25146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6pPr>
            <a:lvl7pPr marL="29718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7pPr>
            <a:lvl8pPr marL="34290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8pPr>
            <a:lvl9pPr marL="38862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9pPr>
          </a:lstStyle>
          <a:p>
            <a:fld id="{CF311B30-9709-4B0D-B889-29565E439BE9}" type="slidenum">
              <a:rPr lang="en-US" altLang="en-US" sz="1100" smtClean="0"/>
              <a:pPr/>
              <a:t>29</a:t>
            </a:fld>
            <a:endParaRPr lang="en-US" altLang="en-US" sz="11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25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-dump</a:t>
            </a:r>
            <a:r>
              <a:rPr lang="en-US" baseline="0" dirty="0"/>
              <a:t> includes defaults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DDE668-1C34-46D8-8C87-45DBD7915FB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51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Turn on GPUs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DDE668-1C34-46D8-8C87-45DBD7915FB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responsibilities</a:t>
            </a:r>
            <a:r>
              <a:rPr lang="en-US" baseline="0" dirty="0"/>
              <a:t> of each daemon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DDE668-1C34-46D8-8C87-45DBD7915FB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566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What’s a </a:t>
            </a:r>
            <a:r>
              <a:rPr lang="en-US" dirty="0" err="1"/>
              <a:t>metaknob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DDE668-1C34-46D8-8C87-45DBD7915FB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96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condor_procd</a:t>
            </a:r>
            <a:r>
              <a:rPr lang="en-US" baseline="0" dirty="0"/>
              <a:t>: explain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DDE668-1C34-46D8-8C87-45DBD7915FB8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09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wiki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DDE668-1C34-46D8-8C87-45DBD7915FB8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24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</a:t>
            </a:r>
            <a:r>
              <a:rPr lang="en-US" dirty="0" err="1"/>
              <a:t>autocluster</a:t>
            </a:r>
            <a:r>
              <a:rPr lang="en-US" dirty="0"/>
              <a:t>…</a:t>
            </a:r>
          </a:p>
          <a:p>
            <a:r>
              <a:rPr lang="en-US" dirty="0"/>
              <a:t>Mention Hz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DDE668-1C34-46D8-8C87-45DBD7915FB8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262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DDE668-1C34-46D8-8C87-45DBD7915FB8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starter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DDE668-1C34-46D8-8C87-45DBD7915FB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70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15" tIns="44408" rIns="88815" bIns="44408" anchor="b"/>
          <a:lstStyle>
            <a:lvl1pPr defTabSz="887413">
              <a:defRPr sz="28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1pPr>
            <a:lvl2pPr marL="742950" indent="-285750" defTabSz="887413">
              <a:defRPr sz="28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2pPr>
            <a:lvl3pPr marL="1143000" indent="-228600" defTabSz="887413">
              <a:defRPr sz="28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3pPr>
            <a:lvl4pPr marL="1600200" indent="-228600" defTabSz="887413">
              <a:defRPr sz="28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4pPr>
            <a:lvl5pPr marL="2057400" indent="-228600" defTabSz="887413">
              <a:defRPr sz="28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5pPr>
            <a:lvl6pPr marL="2514600" indent="-228600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6pPr>
            <a:lvl7pPr marL="2971800" indent="-228600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7pPr>
            <a:lvl8pPr marL="3429000" indent="-228600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8pPr>
            <a:lvl9pPr marL="3886200" indent="-228600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18" charset="0"/>
                <a:cs typeface="Arial" pitchFamily="34" charset="0"/>
              </a:defRPr>
            </a:lvl9pPr>
          </a:lstStyle>
          <a:p>
            <a:pPr algn="r"/>
            <a:fld id="{836EC6B6-9E13-4F35-ADE5-C47324499ADE}" type="slidenum">
              <a:rPr lang="en-US" altLang="en-US" sz="1100"/>
              <a:pPr algn="r"/>
              <a:t>18</a:t>
            </a:fld>
            <a:endParaRPr lang="en-US" altLang="en-US" sz="11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8815" tIns="44408" rIns="88815" bIns="44408"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1pPr>
            <a:lvl2pPr marL="742950" indent="-28575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2pPr>
            <a:lvl3pPr marL="11430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3pPr>
            <a:lvl4pPr marL="16002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4pPr>
            <a:lvl5pPr marL="20574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5pPr>
            <a:lvl6pPr marL="25146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6pPr>
            <a:lvl7pPr marL="29718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7pPr>
            <a:lvl8pPr marL="34290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8pPr>
            <a:lvl9pPr marL="38862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9pPr>
          </a:lstStyle>
          <a:p>
            <a:fld id="{E1EB54B6-5596-4207-BC7D-A3735E7F0A53}" type="slidenum">
              <a:rPr lang="en-US" altLang="en-US" sz="1100" smtClean="0"/>
              <a:pPr/>
              <a:t>24</a:t>
            </a:fld>
            <a:endParaRPr lang="en-US" altLang="en-US" sz="11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itchFamily="25" charset="0"/>
              </a:rPr>
              <a:t>All daemons on same machine share configuration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1pPr>
            <a:lvl2pPr marL="742950" indent="-28575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2pPr>
            <a:lvl3pPr marL="11430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3pPr>
            <a:lvl4pPr marL="16002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4pPr>
            <a:lvl5pPr marL="20574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5pPr>
            <a:lvl6pPr marL="25146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6pPr>
            <a:lvl7pPr marL="29718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7pPr>
            <a:lvl8pPr marL="34290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8pPr>
            <a:lvl9pPr marL="38862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9pPr>
          </a:lstStyle>
          <a:p>
            <a:fld id="{03D6E54D-3AE1-4425-9BF2-08DE6D15921A}" type="slidenum">
              <a:rPr lang="en-US" altLang="en-US" sz="1100" smtClean="0"/>
              <a:pPr/>
              <a:t>25</a:t>
            </a:fld>
            <a:endParaRPr lang="en-US" altLang="en-US" sz="11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25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1pPr>
            <a:lvl2pPr marL="742950" indent="-28575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2pPr>
            <a:lvl3pPr marL="11430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3pPr>
            <a:lvl4pPr marL="16002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4pPr>
            <a:lvl5pPr marL="20574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5pPr>
            <a:lvl6pPr marL="25146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6pPr>
            <a:lvl7pPr marL="29718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7pPr>
            <a:lvl8pPr marL="34290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8pPr>
            <a:lvl9pPr marL="38862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9pPr>
          </a:lstStyle>
          <a:p>
            <a:fld id="{E617A471-FBFD-4FAB-850A-1D5C4AB305E2}" type="slidenum">
              <a:rPr lang="en-US" altLang="en-US" sz="1100" smtClean="0"/>
              <a:pPr/>
              <a:t>26</a:t>
            </a:fld>
            <a:endParaRPr lang="en-US" altLang="en-US" sz="11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25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1pPr>
            <a:lvl2pPr marL="742950" indent="-28575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2pPr>
            <a:lvl3pPr marL="11430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3pPr>
            <a:lvl4pPr marL="16002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4pPr>
            <a:lvl5pPr marL="20574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5pPr>
            <a:lvl6pPr marL="25146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6pPr>
            <a:lvl7pPr marL="29718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7pPr>
            <a:lvl8pPr marL="34290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8pPr>
            <a:lvl9pPr marL="38862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9pPr>
          </a:lstStyle>
          <a:p>
            <a:fld id="{5D7A4F8E-E6EC-49B4-B6AB-F35B2BACA2C3}" type="slidenum">
              <a:rPr lang="en-US" altLang="en-US" sz="1100" smtClean="0"/>
              <a:pPr/>
              <a:t>27</a:t>
            </a:fld>
            <a:endParaRPr lang="en-US" altLang="en-US" sz="11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25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1pPr>
            <a:lvl2pPr marL="742950" indent="-28575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2pPr>
            <a:lvl3pPr marL="11430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3pPr>
            <a:lvl4pPr marL="16002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4pPr>
            <a:lvl5pPr marL="2057400" indent="-228600" defTabSz="887413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5pPr>
            <a:lvl6pPr marL="25146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6pPr>
            <a:lvl7pPr marL="29718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7pPr>
            <a:lvl8pPr marL="34290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8pPr>
            <a:lvl9pPr marL="3886200" indent="-228600" algn="r" defTabSz="88741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9pPr>
          </a:lstStyle>
          <a:p>
            <a:fld id="{998B99D7-094C-42CC-AEAA-79C0B3C43FDF}" type="slidenum">
              <a:rPr lang="en-US" altLang="en-US" sz="1100" smtClean="0"/>
              <a:pPr/>
              <a:t>28</a:t>
            </a:fld>
            <a:endParaRPr lang="en-US" altLang="en-US" sz="1100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itchFamily="2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HTC_logo_color_v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3" y="582613"/>
            <a:ext cx="2211387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vmuser\Desktop\HTCondor_red_blk_not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1992313"/>
            <a:ext cx="270827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10107"/>
            <a:ext cx="7772400" cy="2438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830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87B0B7-E75A-45E6-8334-DC3A57A25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6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02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02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E83DE-4924-4CEB-B587-40D68EDCB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42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CD3C1-F3D7-49B2-81A6-ACBCE52299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093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BF044-77D7-4194-95AC-E462B665E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9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00238"/>
            <a:ext cx="3810000" cy="373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0238"/>
            <a:ext cx="3810000" cy="373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7600" y="6248400"/>
            <a:ext cx="990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DFF8D-01C6-456E-8402-4011AB2E7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6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38208D-0250-4ED8-9CAC-6A438104E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8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16ACA-F66D-42EC-9687-31F200158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4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2BB8D-2BA2-4A87-8345-E04FA754A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BD8796-CD78-4233-9DC4-1E30FC031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54A80B-6551-4727-811A-FBD5B1D748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1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355725"/>
            <a:ext cx="8399462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28" name="Picture 1" descr="CHTC_logo_color_horiz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5388"/>
            <a:ext cx="276225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0" y="6254750"/>
            <a:ext cx="9144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5052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F867BA1-219C-45C4-9A3B-62EE257080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8" descr="C:\Users\vmuser\Desktop\HTCondor_red_blk_notag.png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725" y="6181725"/>
            <a:ext cx="27082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9" r:id="rId2"/>
    <p:sldLayoutId id="2147483730" r:id="rId3"/>
    <p:sldLayoutId id="2147483739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8000"/>
        </a:buClr>
        <a:buSzPct val="120000"/>
        <a:buChar char="›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Marlett" pitchFamily="2" charset="2"/>
        <a:buChar char="h"/>
        <a:defRPr sz="2800">
          <a:solidFill>
            <a:schemeClr val="tx1"/>
          </a:solidFill>
          <a:latin typeface="+mn-lt"/>
          <a:ea typeface="MS PGothic" pitchFamily="34" charset="-128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mailto:Pool@cm.cs.wisc.edu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htcondorproject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09913"/>
            <a:ext cx="7772400" cy="24384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HTCondor Administration Basics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sz="2000" dirty="0">
                <a:solidFill>
                  <a:schemeClr val="tx2"/>
                </a:solidFill>
                <a:ea typeface="+mj-ea"/>
                <a:cs typeface="+mj-cs"/>
              </a:rPr>
              <a:t>Greg Thain </a:t>
            </a:r>
            <a:br>
              <a:rPr lang="en-US" sz="2000" dirty="0">
                <a:solidFill>
                  <a:schemeClr val="tx2"/>
                </a:solidFill>
                <a:ea typeface="+mj-ea"/>
                <a:cs typeface="+mj-cs"/>
              </a:rPr>
            </a:br>
            <a:r>
              <a:rPr lang="en-US" sz="2000" dirty="0">
                <a:solidFill>
                  <a:schemeClr val="tx2"/>
                </a:solidFill>
                <a:ea typeface="+mj-ea"/>
                <a:cs typeface="+mj-cs"/>
              </a:rPr>
              <a:t>Center for High Throughput Computing</a:t>
            </a:r>
            <a:endParaRPr lang="en-US" dirty="0">
              <a:solidFill>
                <a:schemeClr val="tx2"/>
              </a:solidFill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37"/>
          <a:stretch/>
        </p:blipFill>
        <p:spPr bwMode="auto">
          <a:xfrm>
            <a:off x="0" y="1151039"/>
            <a:ext cx="3317753" cy="2302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3534507"/>
            <a:ext cx="86516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condor_submit</a:t>
            </a:r>
            <a:r>
              <a:rPr lang="en-US" dirty="0"/>
              <a:t> </a:t>
            </a:r>
            <a:r>
              <a:rPr lang="en-US" dirty="0" err="1"/>
              <a:t>submit_file</a:t>
            </a:r>
            <a:endParaRPr lang="en-US" dirty="0"/>
          </a:p>
          <a:p>
            <a:r>
              <a:rPr lang="en-US" dirty="0"/>
              <a:t>	Submit file in, Job </a:t>
            </a:r>
            <a:r>
              <a:rPr lang="en-US" dirty="0" err="1"/>
              <a:t>classad</a:t>
            </a:r>
            <a:r>
              <a:rPr lang="en-US" dirty="0"/>
              <a:t> out</a:t>
            </a:r>
          </a:p>
          <a:p>
            <a:r>
              <a:rPr lang="en-US" dirty="0"/>
              <a:t>	Sends to schedd</a:t>
            </a:r>
          </a:p>
          <a:p>
            <a:r>
              <a:rPr lang="en-US" dirty="0"/>
              <a:t>	man </a:t>
            </a:r>
            <a:r>
              <a:rPr lang="en-US" dirty="0" err="1"/>
              <a:t>condor_submit</a:t>
            </a:r>
            <a:r>
              <a:rPr lang="en-US" dirty="0"/>
              <a:t> for full details</a:t>
            </a:r>
          </a:p>
          <a:p>
            <a:r>
              <a:rPr lang="en-US" dirty="0"/>
              <a:t>Other ways to talk to schedd</a:t>
            </a:r>
          </a:p>
          <a:p>
            <a:r>
              <a:rPr lang="en-US" dirty="0"/>
              <a:t>	Python bindings, managers (like </a:t>
            </a:r>
            <a:r>
              <a:rPr lang="en-US" dirty="0" err="1"/>
              <a:t>DAGman</a:t>
            </a:r>
            <a:r>
              <a:rPr lang="en-US" dirty="0"/>
              <a:t>)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4451900" y="984739"/>
            <a:ext cx="4692100" cy="30948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JobUniverse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“compute”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“0”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RequestMemory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70000000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 =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Opsys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“Li..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Output = “out.0”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IsVerySpecialJob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3373253" y="2096967"/>
            <a:ext cx="952562" cy="51874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submit to schedd</a:t>
            </a:r>
          </a:p>
        </p:txBody>
      </p:sp>
    </p:spTree>
    <p:extLst>
      <p:ext uri="{BB962C8B-B14F-4D97-AF65-F5344CB8AC3E}">
        <p14:creationId xmlns:p14="http://schemas.microsoft.com/office/powerpoint/2010/main" val="378591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246184" y="1389185"/>
            <a:ext cx="8399462" cy="422751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One pool, Many </a:t>
            </a:r>
            <a:r>
              <a:rPr lang="en-US" dirty="0" err="1"/>
              <a:t>schedds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condor_submit</a:t>
            </a:r>
            <a:r>
              <a:rPr lang="en-US" dirty="0"/>
              <a:t> –name </a:t>
            </a:r>
          </a:p>
          <a:p>
            <a:pPr marL="457200" lvl="1" indent="0">
              <a:buNone/>
            </a:pPr>
            <a:r>
              <a:rPr lang="en-US" dirty="0"/>
              <a:t>	chooses</a:t>
            </a:r>
          </a:p>
          <a:p>
            <a:pPr marL="457200" lvl="1" indent="0">
              <a:buNone/>
            </a:pPr>
            <a:r>
              <a:rPr lang="en-US" dirty="0"/>
              <a:t>Owner Attribute:</a:t>
            </a:r>
          </a:p>
          <a:p>
            <a:pPr marL="457200" lvl="1" indent="0">
              <a:buNone/>
            </a:pPr>
            <a:r>
              <a:rPr lang="en-US" dirty="0"/>
              <a:t>	need authentication</a:t>
            </a:r>
          </a:p>
          <a:p>
            <a:pPr marL="457200" lvl="1" indent="0">
              <a:buNone/>
            </a:pPr>
            <a:r>
              <a:rPr lang="en-US" dirty="0"/>
              <a:t>Schedd also called “q”</a:t>
            </a:r>
          </a:p>
          <a:p>
            <a:pPr marL="457200" lvl="1" indent="0">
              <a:buNone/>
            </a:pPr>
            <a:r>
              <a:rPr lang="en-US" dirty="0"/>
              <a:t>	not actually a queue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Condor_schedd</a:t>
            </a:r>
            <a:r>
              <a:rPr lang="en-US" dirty="0"/>
              <a:t> holds all jobs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698085" y="1371600"/>
            <a:ext cx="4692100" cy="411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 dirty="0" err="1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JobUniverse</a:t>
            </a:r>
            <a:r>
              <a:rPr lang="en-US" sz="2000" kern="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marL="0" indent="0">
              <a:buFontTx/>
              <a:buNone/>
            </a:pPr>
            <a:r>
              <a:rPr lang="en-US" sz="2000" b="1" kern="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Owner = “gthain”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JobStatus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NumJobStarts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“compute”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“0”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RequestMemory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70000000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 =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Opsys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“Li..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Output = “out.0”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IsVerySpecialJob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</a:p>
        </p:txBody>
      </p:sp>
    </p:spTree>
    <p:extLst>
      <p:ext uri="{BB962C8B-B14F-4D97-AF65-F5344CB8AC3E}">
        <p14:creationId xmlns:p14="http://schemas.microsoft.com/office/powerpoint/2010/main" val="427250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memory (big)</a:t>
            </a:r>
          </a:p>
          <a:p>
            <a:pPr lvl="1"/>
            <a:r>
              <a:rPr lang="en-US" dirty="0" err="1"/>
              <a:t>condor_q</a:t>
            </a:r>
            <a:r>
              <a:rPr lang="en-US" dirty="0"/>
              <a:t> expensive</a:t>
            </a:r>
          </a:p>
          <a:p>
            <a:r>
              <a:rPr lang="en-US" dirty="0"/>
              <a:t>And on disk</a:t>
            </a:r>
          </a:p>
          <a:p>
            <a:pPr lvl="1"/>
            <a:r>
              <a:rPr lang="en-US" dirty="0" err="1"/>
              <a:t>Fsync’s</a:t>
            </a:r>
            <a:r>
              <a:rPr lang="en-US" dirty="0"/>
              <a:t> often</a:t>
            </a:r>
          </a:p>
          <a:p>
            <a:pPr lvl="1"/>
            <a:r>
              <a:rPr lang="en-US" dirty="0"/>
              <a:t>Monitor with </a:t>
            </a:r>
            <a:r>
              <a:rPr lang="en-US" dirty="0" err="1"/>
              <a:t>linux</a:t>
            </a:r>
            <a:endParaRPr lang="en-US" dirty="0"/>
          </a:p>
          <a:p>
            <a:r>
              <a:rPr lang="en-US" dirty="0"/>
              <a:t>Attributes in manual</a:t>
            </a:r>
          </a:p>
          <a:p>
            <a:r>
              <a:rPr lang="en-US" dirty="0" err="1"/>
              <a:t>condor_q</a:t>
            </a:r>
            <a:r>
              <a:rPr lang="en-US" dirty="0"/>
              <a:t> -l job.id</a:t>
            </a:r>
          </a:p>
          <a:p>
            <a:pPr lvl="1"/>
            <a:r>
              <a:rPr lang="en-US" dirty="0"/>
              <a:t>e.g. </a:t>
            </a:r>
            <a:r>
              <a:rPr lang="en-US" dirty="0" err="1"/>
              <a:t>condor_q</a:t>
            </a:r>
            <a:r>
              <a:rPr lang="en-US" dirty="0"/>
              <a:t> -l 5.0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Condor_schedd</a:t>
            </a:r>
            <a:r>
              <a:rPr lang="en-US" dirty="0"/>
              <a:t> has all jobs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4451900" y="1371600"/>
            <a:ext cx="4692100" cy="41323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JobUniverse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Owner = “gthain”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JobStatus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NumJobStarts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“compute”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“0”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RequestMemory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70000000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 =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Opsys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“Li..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Output = “out.0”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IsVerySpecialJob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true </a:t>
            </a:r>
          </a:p>
        </p:txBody>
      </p:sp>
    </p:spTree>
    <p:extLst>
      <p:ext uri="{BB962C8B-B14F-4D97-AF65-F5344CB8AC3E}">
        <p14:creationId xmlns:p14="http://schemas.microsoft.com/office/powerpoint/2010/main" val="15423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wrapper to </a:t>
            </a:r>
            <a:r>
              <a:rPr lang="en-US" dirty="0" err="1"/>
              <a:t>condor_submit</a:t>
            </a:r>
            <a:endParaRPr lang="en-US" dirty="0"/>
          </a:p>
          <a:p>
            <a:endParaRPr lang="en-US" dirty="0"/>
          </a:p>
          <a:p>
            <a:r>
              <a:rPr lang="en-US" dirty="0"/>
              <a:t>SUBMIT_ATTRS</a:t>
            </a:r>
          </a:p>
          <a:p>
            <a:endParaRPr lang="en-US" dirty="0"/>
          </a:p>
          <a:p>
            <a:r>
              <a:rPr lang="en-US" dirty="0" err="1"/>
              <a:t>condor_qedit</a:t>
            </a:r>
            <a:endParaRPr lang="en-US" dirty="0"/>
          </a:p>
          <a:p>
            <a:r>
              <a:rPr lang="en-US" dirty="0"/>
              <a:t>+Notation</a:t>
            </a:r>
          </a:p>
          <a:p>
            <a:endParaRPr lang="en-US" dirty="0"/>
          </a:p>
          <a:p>
            <a:r>
              <a:rPr lang="en-US" dirty="0"/>
              <a:t>Schedd transforms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158262"/>
            <a:ext cx="9144000" cy="914400"/>
          </a:xfrm>
        </p:spPr>
        <p:txBody>
          <a:bodyPr/>
          <a:lstStyle/>
          <a:p>
            <a:r>
              <a:rPr lang="en-US" dirty="0"/>
              <a:t>What if I don’t like those Attributes?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01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243" name="Picture 3" descr="Newspaper _Classified_Ads_25682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813" y="1355725"/>
            <a:ext cx="6048375" cy="4227513"/>
          </a:xfrm>
        </p:spPr>
      </p:pic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4150"/>
            <a:ext cx="9144000" cy="914400"/>
          </a:xfrm>
        </p:spPr>
        <p:txBody>
          <a:bodyPr lIns="0" tIns="0" rIns="0" bIns="0"/>
          <a:lstStyle/>
          <a:p>
            <a:pPr defTabSz="457200" eaLnBrk="1" hangingPunct="1">
              <a:defRPr/>
            </a:pPr>
            <a:r>
              <a:rPr lang="en-US" altLang="en-US" dirty="0" err="1"/>
              <a:t>ClassAds</a:t>
            </a:r>
            <a:r>
              <a:rPr lang="en-US" altLang="en-US" dirty="0"/>
              <a:t>: The </a:t>
            </a:r>
            <a:r>
              <a:rPr lang="en-US" altLang="en-US" i="1" dirty="0"/>
              <a:t>lingua franca</a:t>
            </a:r>
            <a:r>
              <a:rPr lang="en-US" altLang="en-US" dirty="0"/>
              <a:t> of HTCondor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B942C1D-9DDE-4E6D-A2AD-61DD32FFD0F1}" type="slidenum">
              <a:rPr lang="en-US" altLang="en-US" sz="1200" smtClean="0">
                <a:solidFill>
                  <a:srgbClr val="898989"/>
                </a:solidFill>
                <a:cs typeface="Arial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2924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58966"/>
            <a:ext cx="9144000" cy="914400"/>
          </a:xfrm>
        </p:spPr>
        <p:txBody>
          <a:bodyPr/>
          <a:lstStyle/>
          <a:p>
            <a:r>
              <a:rPr lang="en-US" dirty="0" err="1"/>
              <a:t>Classads</a:t>
            </a:r>
            <a:r>
              <a:rPr lang="en-US" dirty="0"/>
              <a:t> for </a:t>
            </a:r>
            <a:r>
              <a:rPr lang="en-US" strike="sngStrike" dirty="0"/>
              <a:t>people </a:t>
            </a:r>
            <a:r>
              <a:rPr lang="en-US" dirty="0"/>
              <a:t>admins</a:t>
            </a:r>
            <a:endParaRPr lang="en-US" strike="sngStri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412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 lIns="90000" tIns="46800" rIns="90000" bIns="46800"/>
          <a:lstStyle/>
          <a:p>
            <a:pPr marL="338138" indent="-338138" defTabSz="4572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dirty="0" err="1"/>
              <a:t>ClassAds</a:t>
            </a:r>
            <a:r>
              <a:rPr lang="en-GB" altLang="en-US" dirty="0"/>
              <a:t> is a language for objects (jobs and machines) to</a:t>
            </a:r>
          </a:p>
          <a:p>
            <a:pPr marL="738188" lvl="1" indent="-280988" defTabSz="457200" eaLnBrk="1" hangingPunct="1">
              <a:buFont typeface="Marlett" charset="0"/>
              <a:buChar char="h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dirty="0"/>
              <a:t>Express attributes about themselves</a:t>
            </a:r>
          </a:p>
          <a:p>
            <a:pPr lvl="1" defTabSz="457200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dirty="0"/>
              <a:t>Express what they require/desire in a “match” (similar to personal classified ads)</a:t>
            </a:r>
          </a:p>
          <a:p>
            <a:pPr marL="57150" indent="0" defTabSz="457200" eaLnBrk="1" hangingPunct="1">
              <a:buFontTx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altLang="en-US" dirty="0">
                <a:solidFill>
                  <a:srgbClr val="FF0000"/>
                </a:solidFill>
              </a:rPr>
              <a:t>Structure</a:t>
            </a:r>
            <a:r>
              <a:rPr lang="en-GB" altLang="en-US" dirty="0"/>
              <a:t> : Set of attribute name/value pairs, where the value can be a literal or an expression.  Semi-structured, no fixed schema.</a:t>
            </a: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000" tIns="46800" rIns="90000" bIns="46800"/>
          <a:lstStyle/>
          <a:p>
            <a:pPr defTabSz="457200"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GB" altLang="en-US" sz="4000" dirty="0"/>
              <a:t>What are </a:t>
            </a:r>
            <a:r>
              <a:rPr lang="en-GB" altLang="en-US" sz="4000" dirty="0" err="1"/>
              <a:t>ClassAds</a:t>
            </a:r>
            <a:r>
              <a:rPr lang="en-GB" altLang="en-US" sz="4000" dirty="0"/>
              <a:t>?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0840DB1-989F-4BB9-87C6-3A07920BA61F}" type="slidenum">
              <a:rPr lang="en-US" altLang="en-US" sz="1200" smtClean="0">
                <a:solidFill>
                  <a:srgbClr val="898989"/>
                </a:solidFill>
                <a:cs typeface="Arial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11642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DB4CB09-0744-4C7E-A820-6085A26DC5D1}" type="slidenum">
              <a:rPr lang="en-US" altLang="en-US" sz="1200" smtClean="0">
                <a:solidFill>
                  <a:srgbClr val="898989"/>
                </a:solidFill>
                <a:cs typeface="Arial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  <a:cs typeface="Arial" pitchFamily="34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404813"/>
            <a:ext cx="7772400" cy="914400"/>
          </a:xfrm>
        </p:spPr>
        <p:txBody>
          <a:bodyPr lIns="0" tIns="0" rIns="0" bIns="0"/>
          <a:lstStyle/>
          <a:p>
            <a:pPr defTabSz="457200" eaLnBrk="1" hangingPunct="1">
              <a:defRPr/>
            </a:pPr>
            <a:r>
              <a:rPr lang="en-US" altLang="en-US" dirty="0"/>
              <a:t>Example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8150" y="1666875"/>
            <a:ext cx="3810000" cy="41148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3600" dirty="0"/>
              <a:t> </a:t>
            </a:r>
            <a:r>
              <a:rPr lang="en-GB" altLang="en-US" sz="3600" u="sng" dirty="0"/>
              <a:t>Pet Ad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2400" b="1" dirty="0">
                <a:latin typeface="Courier New" pitchFamily="49" charset="0"/>
              </a:rPr>
              <a:t>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Type  = “Dog”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Requirements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 err="1">
                <a:latin typeface="Courier New" pitchFamily="49" charset="0"/>
                <a:cs typeface="Courier New" pitchFamily="49" charset="0"/>
              </a:rPr>
              <a:t>DogLover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=?= True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= “Brown”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Price = 75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Sex = "Male"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AgeWeeks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= 8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Breed = "Saint Bernard"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Size = "Very Large"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Weight = 27</a:t>
            </a: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30713" y="1676400"/>
            <a:ext cx="4343400" cy="403860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dirty="0"/>
              <a:t> </a:t>
            </a:r>
            <a:r>
              <a:rPr lang="en-US" altLang="en-US" sz="3600" u="sng" dirty="0"/>
              <a:t>Buyer Ad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AcctBalance</a:t>
            </a:r>
            <a:r>
              <a:rPr lang="en-US" altLang="en-US" sz="2000" b="1" dirty="0">
                <a:latin typeface="Courier New" pitchFamily="49" charset="0"/>
              </a:rPr>
              <a:t>  = 100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DogLover</a:t>
            </a:r>
            <a:r>
              <a:rPr lang="en-US" altLang="en-US" sz="2000" b="1" dirty="0">
                <a:latin typeface="Courier New" pitchFamily="49" charset="0"/>
              </a:rPr>
              <a:t> = True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Requirements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(Type == “Dog”)  &amp;&amp;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TARGET.Price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&lt;=  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MY.AcctBalance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) &amp;&amp;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( Size == "Large" ||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  Size == "Very Large" )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100* (Breed == "Saint Bernard") - Price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</a:rPr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275663523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2" name="Rectangle 3"/>
          <p:cNvSpPr>
            <a:spLocks noGrp="1" noChangeArrowheads="1"/>
          </p:cNvSpPr>
          <p:nvPr>
            <p:ph idx="1"/>
          </p:nvPr>
        </p:nvSpPr>
        <p:spPr>
          <a:xfrm>
            <a:off x="382588" y="698500"/>
            <a:ext cx="8397875" cy="4227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Literals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Strings ( “Alma9” ), integers, floats, </a:t>
            </a:r>
            <a:r>
              <a:rPr lang="en-US" altLang="en-US" sz="2400" dirty="0" err="1"/>
              <a:t>boolean</a:t>
            </a:r>
            <a:r>
              <a:rPr lang="en-US" altLang="en-US" sz="2400" dirty="0"/>
              <a:t> (true/false), …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Expressions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/>
              <a:t>Similar look to C/C++ or Java : operators, references, functions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References</a:t>
            </a:r>
            <a:r>
              <a:rPr lang="en-US" altLang="en-US" sz="2400" dirty="0"/>
              <a:t>: to other attributes in the same ad, or attributes in an ad that is a candidate for a match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Operators</a:t>
            </a:r>
            <a:r>
              <a:rPr lang="en-US" altLang="en-US" sz="2400" dirty="0"/>
              <a:t>: +, -, *, /, &lt;, &lt;=,&gt;, &gt;=, ==, !=, &amp;&amp;, and || all work as expected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Built-in Functions</a:t>
            </a:r>
            <a:r>
              <a:rPr lang="en-US" altLang="en-US" sz="2400" dirty="0"/>
              <a:t>: if/then/else, string manipulation, regular expression pattern matching, list operations, dates, randomization, math (ceil, floor, quantize,…), time functions, </a:t>
            </a:r>
            <a:r>
              <a:rPr lang="en-US" altLang="en-US" sz="2400" dirty="0" err="1"/>
              <a:t>eval</a:t>
            </a:r>
            <a:r>
              <a:rPr lang="en-US" altLang="en-US" sz="2400" dirty="0"/>
              <a:t>, …</a:t>
            </a: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65100"/>
            <a:ext cx="9144000" cy="914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ClassAd</a:t>
            </a:r>
            <a:r>
              <a:rPr lang="en-US" altLang="en-US" dirty="0"/>
              <a:t> Values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ED76B7-0199-43E5-A1AA-E2D9BA84330F}" type="slidenum">
              <a:rPr lang="en-US" altLang="en-US" sz="1200" smtClean="0">
                <a:solidFill>
                  <a:srgbClr val="898989"/>
                </a:solidFill>
                <a:cs typeface="Arial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cs typeface="Arial" pitchFamily="34" charset="0"/>
            </a:endParaRPr>
          </a:p>
        </p:txBody>
      </p:sp>
      <p:sp>
        <p:nvSpPr>
          <p:cNvPr id="4" name="Slide Number Placeholder 4"/>
          <p:cNvSpPr txBox="1">
            <a:spLocks noGrp="1"/>
          </p:cNvSpPr>
          <p:nvPr/>
        </p:nvSpPr>
        <p:spPr bwMode="auto">
          <a:xfrm>
            <a:off x="0" y="6578600"/>
            <a:ext cx="990600" cy="2794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4C57155F-8B87-461B-8217-A734FC111925}" type="slidenum">
              <a:rPr lang="en-US" sz="1400">
                <a:solidFill>
                  <a:srgbClr val="969696"/>
                </a:solidFill>
                <a:latin typeface="+mn-lt"/>
                <a:cs typeface="+mn-cs"/>
              </a:rPr>
              <a:pPr>
                <a:defRPr/>
              </a:pPr>
              <a:t>18</a:t>
            </a:fld>
            <a:endParaRPr lang="en-US" sz="1400">
              <a:solidFill>
                <a:srgbClr val="969696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992040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76275" y="185738"/>
            <a:ext cx="8077200" cy="936625"/>
          </a:xfrm>
        </p:spPr>
        <p:txBody>
          <a:bodyPr/>
          <a:lstStyle/>
          <a:p>
            <a:pPr>
              <a:defRPr/>
            </a:pPr>
            <a:r>
              <a:rPr lang="en-US" altLang="en-US" sz="4000" dirty="0"/>
              <a:t>Four-valued logic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9088" y="914400"/>
            <a:ext cx="8177212" cy="3687763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 dirty="0" err="1"/>
              <a:t>ClassAd</a:t>
            </a:r>
            <a:r>
              <a:rPr lang="en-US" altLang="en-US" sz="2400" dirty="0"/>
              <a:t> Boolean expressions can return four values: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True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False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Undefined (a reference can’t be found)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000" dirty="0"/>
              <a:t>Error (Can’t be evaluated)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dirty="0"/>
              <a:t>Undefined enables explicit policy statements </a:t>
            </a:r>
            <a:r>
              <a:rPr lang="en-US" altLang="en-US" sz="2400" i="1" dirty="0"/>
              <a:t>in the absence of data </a:t>
            </a:r>
            <a:r>
              <a:rPr lang="en-US" altLang="en-US" sz="2400" dirty="0"/>
              <a:t>(common across administrative domains) </a:t>
            </a:r>
          </a:p>
          <a:p>
            <a:pPr>
              <a:lnSpc>
                <a:spcPct val="90000"/>
              </a:lnSpc>
              <a:defRPr/>
            </a:pPr>
            <a:r>
              <a:rPr lang="en-US" altLang="en-US" sz="2400" dirty="0"/>
              <a:t>Special meta-equals ( =?= ) and meta-not-equals (=!=) will never return Undefined</a:t>
            </a:r>
          </a:p>
        </p:txBody>
      </p:sp>
      <p:sp>
        <p:nvSpPr>
          <p:cNvPr id="25604" name="TextBox 2"/>
          <p:cNvSpPr txBox="1">
            <a:spLocks noChangeArrowheads="1"/>
          </p:cNvSpPr>
          <p:nvPr/>
        </p:nvSpPr>
        <p:spPr bwMode="auto">
          <a:xfrm>
            <a:off x="-287338" y="4567238"/>
            <a:ext cx="4643438" cy="177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SzTx/>
              <a:buFont typeface="Marlett" pitchFamily="2" charset="2"/>
              <a:buNone/>
            </a:pPr>
            <a:r>
              <a:rPr lang="en-US" altLang="en-US" sz="1800">
                <a:latin typeface="Courier New" pitchFamily="49" charset="0"/>
              </a:rPr>
              <a:t>[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SzTx/>
              <a:buFont typeface="Marlett" pitchFamily="2" charset="2"/>
              <a:buNone/>
            </a:pPr>
            <a:r>
              <a:rPr lang="en-US" altLang="en-US" sz="1800">
                <a:latin typeface="Courier New" pitchFamily="49" charset="0"/>
              </a:rPr>
              <a:t>  HasBeer = True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latin typeface="Courier New" pitchFamily="49" charset="0"/>
              </a:rPr>
              <a:t>  GoodPub1 = HasBeer == True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latin typeface="Courier New" pitchFamily="49" charset="0"/>
              </a:rPr>
              <a:t>  GoodPub2 = HasBeer =?= True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latin typeface="Courier New" pitchFamily="49" charset="0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25605" name="TextBox 5"/>
          <p:cNvSpPr txBox="1">
            <a:spLocks noChangeArrowheads="1"/>
          </p:cNvSpPr>
          <p:nvPr/>
        </p:nvSpPr>
        <p:spPr bwMode="auto">
          <a:xfrm>
            <a:off x="4108450" y="4691063"/>
            <a:ext cx="4643438" cy="152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0"/>
              </a:spcBef>
              <a:buSzTx/>
              <a:buFont typeface="Marlett" pitchFamily="2" charset="2"/>
              <a:buNone/>
            </a:pPr>
            <a:r>
              <a:rPr lang="en-US" altLang="en-US" sz="1800">
                <a:latin typeface="Courier New" pitchFamily="49" charset="0"/>
              </a:rPr>
              <a:t>[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SzTx/>
              <a:buFont typeface="Marlett" pitchFamily="2" charset="2"/>
              <a:buNone/>
            </a:pPr>
            <a:r>
              <a:rPr lang="en-US" altLang="en-US" sz="1800">
                <a:latin typeface="Courier New" pitchFamily="49" charset="0"/>
              </a:rPr>
              <a:t>  GoodPub1 = HasBeer == True 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latin typeface="Courier New" pitchFamily="49" charset="0"/>
              </a:rPr>
              <a:t>  GoodPub2 = HasBeer =?= True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en-US" sz="1800">
                <a:latin typeface="Courier New" pitchFamily="49" charset="0"/>
              </a:rPr>
              <a:t>]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884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HTCondor Architecture Overview</a:t>
            </a:r>
          </a:p>
          <a:p>
            <a:r>
              <a:rPr lang="en-US" dirty="0" err="1"/>
              <a:t>Classads</a:t>
            </a:r>
            <a:r>
              <a:rPr lang="en-US" dirty="0"/>
              <a:t>, briefly</a:t>
            </a:r>
          </a:p>
          <a:p>
            <a:r>
              <a:rPr lang="en-US" dirty="0"/>
              <a:t>Configuration and other nightmares</a:t>
            </a:r>
          </a:p>
          <a:p>
            <a:r>
              <a:rPr lang="en-US" dirty="0"/>
              <a:t>Setting up a personal condor</a:t>
            </a:r>
          </a:p>
          <a:p>
            <a:r>
              <a:rPr lang="en-US" dirty="0"/>
              <a:t>Setting up distributed condor</a:t>
            </a:r>
          </a:p>
          <a:p>
            <a:r>
              <a:rPr lang="en-US" dirty="0"/>
              <a:t>Minor topics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584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338138" indent="-338138" defTabSz="457200" eaLnBrk="1" hangingPunct="1">
              <a:defRPr/>
            </a:pPr>
            <a:r>
              <a:rPr lang="en-US" altLang="en-US" dirty="0"/>
              <a:t>HTCondor has many types of </a:t>
            </a:r>
            <a:r>
              <a:rPr lang="en-US" altLang="en-US" dirty="0" err="1"/>
              <a:t>ClassAds</a:t>
            </a:r>
            <a:endParaRPr lang="en-US" altLang="en-US" dirty="0"/>
          </a:p>
          <a:p>
            <a:pPr marL="738188" lvl="1" indent="-280988" defTabSz="457200" eaLnBrk="1" hangingPunct="1">
              <a:buFont typeface="Marlett" charset="0"/>
              <a:buChar char="h"/>
              <a:defRPr/>
            </a:pPr>
            <a:r>
              <a:rPr lang="en-US" altLang="en-US" dirty="0"/>
              <a:t>A "</a:t>
            </a:r>
            <a:r>
              <a:rPr lang="en-US" altLang="en-US" dirty="0">
                <a:solidFill>
                  <a:srgbClr val="FF0000"/>
                </a:solidFill>
              </a:rPr>
              <a:t>Job Ad</a:t>
            </a:r>
            <a:r>
              <a:rPr lang="en-US" altLang="en-US" dirty="0"/>
              <a:t>" represents a job to Condor</a:t>
            </a:r>
          </a:p>
          <a:p>
            <a:pPr marL="738188" lvl="1" indent="-280988" defTabSz="457200" eaLnBrk="1" hangingPunct="1">
              <a:buFont typeface="Marlett" charset="0"/>
              <a:buChar char="h"/>
              <a:defRPr/>
            </a:pPr>
            <a:r>
              <a:rPr lang="en-US" altLang="en-US" dirty="0"/>
              <a:t>A "</a:t>
            </a:r>
            <a:r>
              <a:rPr lang="en-US" altLang="en-US" dirty="0">
                <a:solidFill>
                  <a:srgbClr val="FF0000"/>
                </a:solidFill>
              </a:rPr>
              <a:t>Machine Ad</a:t>
            </a:r>
            <a:r>
              <a:rPr lang="en-US" altLang="en-US" dirty="0"/>
              <a:t>" represents a computing resource </a:t>
            </a:r>
          </a:p>
          <a:p>
            <a:pPr marL="738188" lvl="1" indent="-280988" defTabSz="457200" eaLnBrk="1" hangingPunct="1">
              <a:buFont typeface="Marlett" charset="0"/>
              <a:buChar char="h"/>
              <a:defRPr/>
            </a:pPr>
            <a:r>
              <a:rPr lang="en-US" altLang="en-US" dirty="0"/>
              <a:t>Others types of ads represent other instances of other services (daemons), users, accounting records.</a:t>
            </a: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defTabSz="457200" eaLnBrk="1" hangingPunct="1">
              <a:defRPr/>
            </a:pPr>
            <a:r>
              <a:rPr lang="en-US" altLang="en-US" dirty="0" err="1"/>
              <a:t>ClassAd</a:t>
            </a:r>
            <a:r>
              <a:rPr lang="en-US" altLang="en-US" dirty="0"/>
              <a:t> Types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D11481-7119-42A5-A6B4-B12114FB91E7}" type="slidenum">
              <a:rPr lang="en-US" altLang="en-US" sz="1200" smtClean="0">
                <a:solidFill>
                  <a:srgbClr val="898989"/>
                </a:solidFill>
                <a:cs typeface="Arial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85311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373063" y="1109663"/>
            <a:ext cx="8397875" cy="4227512"/>
          </a:xfrm>
        </p:spPr>
        <p:txBody>
          <a:bodyPr lIns="0" tIns="0" rIns="0" bIns="0"/>
          <a:lstStyle/>
          <a:p>
            <a:pPr marL="338138" indent="-338138" defTabSz="457200" eaLnBrk="1" hangingPunct="1">
              <a:lnSpc>
                <a:spcPct val="90000"/>
              </a:lnSpc>
              <a:defRPr/>
            </a:pPr>
            <a:r>
              <a:rPr lang="en-US" altLang="en-US" sz="2800" dirty="0"/>
              <a:t>Two </a:t>
            </a:r>
            <a:r>
              <a:rPr lang="en-US" altLang="en-US" sz="2800" dirty="0" err="1"/>
              <a:t>ClassAds</a:t>
            </a:r>
            <a:r>
              <a:rPr lang="en-US" altLang="en-US" sz="2800" dirty="0"/>
              <a:t> can be matched via special attributes: Requirements and Rank</a:t>
            </a:r>
          </a:p>
          <a:p>
            <a:pPr defTabSz="457200" eaLnBrk="1" hangingPunct="1">
              <a:lnSpc>
                <a:spcPct val="90000"/>
              </a:lnSpc>
              <a:defRPr/>
            </a:pPr>
            <a:r>
              <a:rPr lang="en-US" altLang="en-US" dirty="0"/>
              <a:t>Two ads match if both their Requirements expressions evaluate to True</a:t>
            </a:r>
          </a:p>
          <a:p>
            <a:pPr marL="338138" indent="-338138" defTabSz="457200" eaLnBrk="1" hangingPunct="1">
              <a:lnSpc>
                <a:spcPct val="90000"/>
              </a:lnSpc>
              <a:defRPr/>
            </a:pPr>
            <a:r>
              <a:rPr lang="en-US" altLang="en-US" sz="2800" dirty="0"/>
              <a:t>Rank evaluates to a float where higher is preferred; specifies which match is desired if several ads meet the Requirements.</a:t>
            </a:r>
          </a:p>
          <a:p>
            <a:pPr marL="338138" indent="-338138" defTabSz="457200" eaLnBrk="1" hangingPunct="1">
              <a:lnSpc>
                <a:spcPct val="90000"/>
              </a:lnSpc>
              <a:defRPr/>
            </a:pPr>
            <a:r>
              <a:rPr lang="en-US" altLang="en-US" sz="2800" dirty="0"/>
              <a:t>Scoping of attribute references when matching</a:t>
            </a:r>
          </a:p>
          <a:p>
            <a:pPr lvl="2" defTabSz="457200" eaLnBrk="1" hangingPunct="1">
              <a:lnSpc>
                <a:spcPct val="90000"/>
              </a:lnSpc>
              <a:defRPr/>
            </a:pPr>
            <a:r>
              <a:rPr lang="en-US" altLang="en-US" sz="2000" dirty="0"/>
              <a:t>MY.name – Value for attribute “name” in local </a:t>
            </a:r>
            <a:r>
              <a:rPr lang="en-US" altLang="en-US" sz="2000" dirty="0" err="1"/>
              <a:t>ClassAd</a:t>
            </a:r>
            <a:endParaRPr lang="en-US" altLang="en-US" sz="2000" dirty="0"/>
          </a:p>
          <a:p>
            <a:pPr lvl="2" defTabSz="457200" eaLnBrk="1" hangingPunct="1">
              <a:lnSpc>
                <a:spcPct val="90000"/>
              </a:lnSpc>
              <a:defRPr/>
            </a:pPr>
            <a:r>
              <a:rPr lang="en-US" altLang="en-US" sz="2000" dirty="0"/>
              <a:t>TARGET.name – Value for attribute “name” in match candidate </a:t>
            </a:r>
            <a:r>
              <a:rPr lang="en-US" altLang="en-US" sz="2000" dirty="0" err="1"/>
              <a:t>ClassAd</a:t>
            </a:r>
            <a:endParaRPr lang="en-US" altLang="en-US" sz="2000" dirty="0"/>
          </a:p>
          <a:p>
            <a:pPr lvl="2" defTabSz="457200" eaLnBrk="1" hangingPunct="1">
              <a:lnSpc>
                <a:spcPct val="90000"/>
              </a:lnSpc>
              <a:defRPr/>
            </a:pPr>
            <a:r>
              <a:rPr lang="en-US" altLang="en-US" sz="2000" dirty="0"/>
              <a:t>Name – Looks for “name” in the local </a:t>
            </a:r>
            <a:r>
              <a:rPr lang="en-US" altLang="en-US" sz="2000" dirty="0" err="1"/>
              <a:t>ClassAd</a:t>
            </a:r>
            <a:r>
              <a:rPr lang="en-US" altLang="en-US" sz="2000" dirty="0"/>
              <a:t>, then the candidate </a:t>
            </a:r>
            <a:r>
              <a:rPr lang="en-US" altLang="en-US" sz="2000" dirty="0" err="1"/>
              <a:t>ClassAd</a:t>
            </a:r>
            <a:endParaRPr lang="en-US" altLang="en-US" sz="2000" dirty="0"/>
          </a:p>
          <a:p>
            <a:pPr marL="338138" indent="-338138" defTabSz="457200" eaLnBrk="1" hangingPunct="1">
              <a:lnSpc>
                <a:spcPct val="90000"/>
              </a:lnSpc>
              <a:defRPr/>
            </a:pPr>
            <a:endParaRPr lang="en-US" altLang="en-US" sz="2800" dirty="0"/>
          </a:p>
        </p:txBody>
      </p: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defTabSz="457200" eaLnBrk="1" hangingPunct="1">
              <a:defRPr/>
            </a:pPr>
            <a:r>
              <a:rPr lang="en-US" altLang="en-US" dirty="0"/>
              <a:t>The Magic of Matchmaking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42597E-1C4A-4684-955B-44505E6323F4}" type="slidenum">
              <a:rPr lang="en-US" altLang="en-US" sz="1200" smtClean="0">
                <a:solidFill>
                  <a:srgbClr val="898989"/>
                </a:solidFill>
                <a:cs typeface="Arial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1674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  <a:ea typeface="Arial" pitchFamily="34" charset="0"/>
                <a:cs typeface="Arial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90705B-9EDD-4534-8641-835081A553D5}" type="slidenum">
              <a:rPr lang="en-US" altLang="en-US" sz="1200" smtClean="0">
                <a:solidFill>
                  <a:srgbClr val="898989"/>
                </a:solidFill>
                <a:cs typeface="Arial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cs typeface="Arial" pitchFamily="34" charset="0"/>
            </a:endParaRPr>
          </a:p>
        </p:txBody>
      </p:sp>
      <p:sp>
        <p:nvSpPr>
          <p:cNvPr id="1443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2775" y="404813"/>
            <a:ext cx="7772400" cy="914400"/>
          </a:xfrm>
        </p:spPr>
        <p:txBody>
          <a:bodyPr lIns="0" tIns="0" rIns="0" bIns="0"/>
          <a:lstStyle/>
          <a:p>
            <a:pPr defTabSz="457200" eaLnBrk="1" hangingPunct="1">
              <a:defRPr/>
            </a:pPr>
            <a:r>
              <a:rPr lang="en-US" altLang="en-US" dirty="0"/>
              <a:t>Example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8150" y="1666875"/>
            <a:ext cx="3810000" cy="4114800"/>
          </a:xfrm>
          <a:ln>
            <a:solidFill>
              <a:schemeClr val="accent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3600" dirty="0"/>
              <a:t> </a:t>
            </a:r>
            <a:r>
              <a:rPr lang="en-GB" altLang="en-US" sz="3600" u="sng" dirty="0"/>
              <a:t>Pet Ad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2400" b="1" dirty="0">
                <a:latin typeface="Courier New" pitchFamily="49" charset="0"/>
              </a:rPr>
              <a:t>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Type  = “Dog”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Requirements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 err="1">
                <a:latin typeface="Courier New" pitchFamily="49" charset="0"/>
                <a:cs typeface="Courier New" pitchFamily="49" charset="0"/>
              </a:rPr>
              <a:t>DogLover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=?= True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= “Brown”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Price = 75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Sex = "Male"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AgeWeeks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= 8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Breed = "Saint Bernard"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Size = "Very Large"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Weight = 27</a:t>
            </a:r>
          </a:p>
        </p:txBody>
      </p:sp>
      <p:sp>
        <p:nvSpPr>
          <p:cNvPr id="144388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30713" y="1676400"/>
            <a:ext cx="4343400" cy="4038600"/>
          </a:xfrm>
          <a:ln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dirty="0"/>
              <a:t> </a:t>
            </a:r>
            <a:r>
              <a:rPr lang="en-US" altLang="en-US" sz="3600" u="sng" dirty="0"/>
              <a:t>Buyer Ad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AcctBalance</a:t>
            </a:r>
            <a:r>
              <a:rPr lang="en-US" altLang="en-US" sz="2000" b="1" dirty="0">
                <a:latin typeface="Courier New" pitchFamily="49" charset="0"/>
              </a:rPr>
              <a:t>  = 100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DogLover</a:t>
            </a:r>
            <a:r>
              <a:rPr lang="en-US" altLang="en-US" sz="2000" b="1" dirty="0">
                <a:latin typeface="Courier New" pitchFamily="49" charset="0"/>
              </a:rPr>
              <a:t> = True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Requirements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(Type == “Dog”)  &amp;&amp;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TARGET.Price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&lt;=  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MY.AcctBalance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) &amp;&amp;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( Size == "Large" ||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  Size == "Very Large" )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Rank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100* (Breed == "Saint Bernard") - Price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</a:rPr>
              <a:t> . . .</a:t>
            </a:r>
          </a:p>
        </p:txBody>
      </p:sp>
    </p:spTree>
    <p:extLst>
      <p:ext uri="{BB962C8B-B14F-4D97-AF65-F5344CB8AC3E}">
        <p14:creationId xmlns:p14="http://schemas.microsoft.com/office/powerpoint/2010/main" val="121365452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configuration…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02BB8D-2BA2-4A87-8345-E04FA754A01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95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Courier New" pitchFamily="25" charset="0"/>
              </a:rPr>
              <a:t>(Almost)</a:t>
            </a:r>
            <a:r>
              <a:rPr lang="en-US" dirty="0"/>
              <a:t>all configure is in files, “root” 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CONDOR_CONFIG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r>
              <a:rPr lang="en-US" dirty="0"/>
              <a:t> 	</a:t>
            </a:r>
            <a:r>
              <a:rPr lang="en-US" b="1" dirty="0">
                <a:latin typeface="Courier New" pitchFamily="25" charset="0"/>
              </a:rPr>
              <a:t>/</a:t>
            </a:r>
            <a:r>
              <a:rPr lang="en-US" b="1" dirty="0" err="1">
                <a:latin typeface="Courier New" pitchFamily="25" charset="0"/>
              </a:rPr>
              <a:t>etc</a:t>
            </a:r>
            <a:r>
              <a:rPr lang="en-US" b="1" dirty="0">
                <a:latin typeface="Courier New" pitchFamily="25" charset="0"/>
              </a:rPr>
              <a:t>/condor/</a:t>
            </a:r>
            <a:r>
              <a:rPr lang="en-US" b="1" dirty="0" err="1">
                <a:latin typeface="Courier New" pitchFamily="25" charset="0"/>
              </a:rPr>
              <a:t>condor_config</a:t>
            </a:r>
            <a:endParaRPr lang="en-US" dirty="0"/>
          </a:p>
          <a:p>
            <a:pPr eaLnBrk="1" hangingPunct="1">
              <a:defRPr/>
            </a:pPr>
            <a:r>
              <a:rPr lang="en-US" dirty="0"/>
              <a:t>This file points to others</a:t>
            </a:r>
          </a:p>
          <a:p>
            <a:pPr eaLnBrk="1" hangingPunct="1">
              <a:defRPr/>
            </a:pPr>
            <a:r>
              <a:rPr lang="en-US" dirty="0"/>
              <a:t>All daemons share same configuration</a:t>
            </a:r>
          </a:p>
          <a:p>
            <a:pPr eaLnBrk="1" hangingPunct="1">
              <a:defRPr/>
            </a:pPr>
            <a:r>
              <a:rPr lang="en-US" dirty="0"/>
              <a:t>Might want to share between all machines (NFS, automated copies, puppet,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Configuration File</a:t>
            </a:r>
          </a:p>
        </p:txBody>
      </p:sp>
      <p:sp>
        <p:nvSpPr>
          <p:cNvPr id="13314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9pPr>
          </a:lstStyle>
          <a:p>
            <a:pPr>
              <a:defRPr/>
            </a:pPr>
            <a:fld id="{0FF7542A-7E1A-4797-A110-A099B19E2B91}" type="slidenum">
              <a:rPr lang="en-US" sz="1400" smtClean="0">
                <a:solidFill>
                  <a:srgbClr val="969696"/>
                </a:solidFill>
                <a:latin typeface="+mn-lt"/>
              </a:rPr>
              <a:pPr>
                <a:defRPr/>
              </a:pPr>
              <a:t>24</a:t>
            </a:fld>
            <a:endParaRPr lang="en-US" sz="1400">
              <a:solidFill>
                <a:srgbClr val="9696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4200664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5"/>
          <p:cNvSpPr>
            <a:spLocks noGrp="1" noChangeArrowheads="1"/>
          </p:cNvSpPr>
          <p:nvPr>
            <p:ph idx="1"/>
          </p:nvPr>
        </p:nvSpPr>
        <p:spPr>
          <a:xfrm>
            <a:off x="239713" y="1484313"/>
            <a:ext cx="8745537" cy="4624387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b="1" dirty="0">
                <a:latin typeface="Courier New" pitchFamily="25" charset="0"/>
              </a:rPr>
              <a:t># I’m a comment!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25" charset="0"/>
              </a:rPr>
              <a:t>CREATE_CORE_FILES</a:t>
            </a:r>
            <a:r>
              <a:rPr lang="en-US" b="1" dirty="0">
                <a:latin typeface="Courier New" pitchFamily="25" charset="0"/>
              </a:rPr>
              <a:t>=TRUE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25" charset="0"/>
              </a:rPr>
              <a:t>MAX_JOBS_RUNNING</a:t>
            </a:r>
            <a:r>
              <a:rPr lang="en-US" b="1" dirty="0">
                <a:latin typeface="Courier New" pitchFamily="25" charset="0"/>
              </a:rPr>
              <a:t> = 50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latin typeface="Courier New" pitchFamily="25" charset="0"/>
              </a:rPr>
              <a:t># HTCondor ignores case: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25" charset="0"/>
              </a:rPr>
              <a:t>log</a:t>
            </a:r>
            <a:r>
              <a:rPr lang="en-US" b="1" dirty="0">
                <a:latin typeface="Courier New" pitchFamily="25" charset="0"/>
              </a:rPr>
              <a:t>=/</a:t>
            </a:r>
            <a:r>
              <a:rPr lang="en-US" b="1" dirty="0" err="1">
                <a:latin typeface="Courier New" pitchFamily="25" charset="0"/>
              </a:rPr>
              <a:t>var</a:t>
            </a:r>
            <a:r>
              <a:rPr lang="en-US" b="1" dirty="0">
                <a:latin typeface="Courier New" pitchFamily="25" charset="0"/>
              </a:rPr>
              <a:t>/log/condor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latin typeface="Courier New" pitchFamily="25" charset="0"/>
              </a:rPr>
              <a:t># Long entries:</a:t>
            </a:r>
          </a:p>
          <a:p>
            <a:pPr eaLnBrk="1" hangingPunct="1">
              <a:buFontTx/>
              <a:buNone/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25" charset="0"/>
              </a:rPr>
              <a:t>collector_host</a:t>
            </a:r>
            <a:r>
              <a:rPr lang="en-US" b="1" dirty="0">
                <a:latin typeface="Courier New" pitchFamily="25" charset="0"/>
              </a:rPr>
              <a:t>=condor.cs.wisc.edu,\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latin typeface="Courier New" pitchFamily="25" charset="0"/>
              </a:rPr>
              <a:t>    secondary.cs.wisc.edu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Configuration File Syntax</a:t>
            </a:r>
          </a:p>
        </p:txBody>
      </p:sp>
      <p:sp>
        <p:nvSpPr>
          <p:cNvPr id="15362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9pPr>
          </a:lstStyle>
          <a:p>
            <a:pPr>
              <a:defRPr/>
            </a:pPr>
            <a:fld id="{E1D1C764-24EA-4C82-B931-0ECA487BE2E3}" type="slidenum">
              <a:rPr lang="en-US" sz="1400" smtClean="0">
                <a:solidFill>
                  <a:srgbClr val="969696"/>
                </a:solidFill>
                <a:latin typeface="+mn-lt"/>
              </a:rPr>
              <a:pPr>
                <a:defRPr/>
              </a:pPr>
              <a:t>25</a:t>
            </a:fld>
            <a:endParaRPr lang="en-US" sz="1400">
              <a:solidFill>
                <a:srgbClr val="9696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248130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7"/>
          <p:cNvSpPr>
            <a:spLocks noGrp="1" noChangeArrowheads="1"/>
          </p:cNvSpPr>
          <p:nvPr>
            <p:ph idx="1"/>
          </p:nvPr>
        </p:nvSpPr>
        <p:spPr>
          <a:xfrm>
            <a:off x="294968" y="846161"/>
            <a:ext cx="8399462" cy="4873555"/>
          </a:xfrm>
        </p:spPr>
        <p:txBody>
          <a:bodyPr/>
          <a:lstStyle/>
          <a:p>
            <a:pPr eaLnBrk="1" hangingPunct="1">
              <a:defRPr/>
            </a:pPr>
            <a:r>
              <a:rPr lang="en-US" b="1" dirty="0">
                <a:latin typeface="Courier New" pitchFamily="25" charset="0"/>
              </a:rPr>
              <a:t>LOCAL_CONFIG_FILE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Comma separated, processed </a:t>
            </a:r>
            <a:r>
              <a:rPr lang="en-US" b="1" dirty="0"/>
              <a:t>in order</a:t>
            </a:r>
          </a:p>
          <a:p>
            <a:pPr lvl="1" eaLnBrk="1" hangingPunct="1">
              <a:buFont typeface="Marlett" pitchFamily="25" charset="0"/>
              <a:buNone/>
              <a:defRPr/>
            </a:pPr>
            <a:r>
              <a:rPr lang="en-US" b="1" dirty="0">
                <a:latin typeface="Courier New" pitchFamily="25" charset="0"/>
              </a:rPr>
              <a:t>LOCAL_CONFIG_FILE = \</a:t>
            </a:r>
          </a:p>
          <a:p>
            <a:pPr lvl="1" eaLnBrk="1" hangingPunct="1">
              <a:buFont typeface="Marlett" pitchFamily="25" charset="0"/>
              <a:buNone/>
              <a:defRPr/>
            </a:pPr>
            <a:r>
              <a:rPr lang="en-US" sz="2400" b="1" dirty="0">
                <a:latin typeface="Courier New" pitchFamily="25" charset="0"/>
              </a:rPr>
              <a:t>  /</a:t>
            </a:r>
            <a:r>
              <a:rPr lang="en-US" sz="2400" b="1" dirty="0" err="1">
                <a:latin typeface="Courier New" pitchFamily="25" charset="0"/>
              </a:rPr>
              <a:t>var</a:t>
            </a:r>
            <a:r>
              <a:rPr lang="en-US" sz="2400" b="1" dirty="0">
                <a:latin typeface="Courier New" pitchFamily="25" charset="0"/>
              </a:rPr>
              <a:t>/condor/</a:t>
            </a:r>
            <a:r>
              <a:rPr lang="en-US" sz="2400" b="1" dirty="0" err="1">
                <a:latin typeface="Courier New" pitchFamily="25" charset="0"/>
              </a:rPr>
              <a:t>config.local</a:t>
            </a:r>
            <a:r>
              <a:rPr lang="en-US" sz="2400" b="1" dirty="0">
                <a:latin typeface="Courier New" pitchFamily="25" charset="0"/>
              </a:rPr>
              <a:t>,\</a:t>
            </a:r>
          </a:p>
          <a:p>
            <a:pPr lvl="1" eaLnBrk="1" hangingPunct="1">
              <a:buFont typeface="Marlett" pitchFamily="25" charset="0"/>
              <a:buNone/>
              <a:defRPr/>
            </a:pPr>
            <a:r>
              <a:rPr lang="en-US" sz="2500" b="1" dirty="0">
                <a:latin typeface="Courier New" pitchFamily="25" charset="0"/>
              </a:rPr>
              <a:t>/shared/condor/</a:t>
            </a:r>
            <a:r>
              <a:rPr lang="en-US" sz="2500" b="1" dirty="0" err="1">
                <a:latin typeface="Courier New" pitchFamily="25" charset="0"/>
              </a:rPr>
              <a:t>config</a:t>
            </a:r>
            <a:r>
              <a:rPr lang="en-US" sz="2500" b="1" dirty="0">
                <a:latin typeface="Courier New" pitchFamily="25" charset="0"/>
              </a:rPr>
              <a:t>.$(OPSYS)</a:t>
            </a:r>
          </a:p>
          <a:p>
            <a:pPr eaLnBrk="1" hangingPunct="1"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LOCAL_CONFIG_DIR</a:t>
            </a:r>
          </a:p>
          <a:p>
            <a:pPr lvl="1"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Files processed IN LEXIGRAPHIC ORDER</a:t>
            </a:r>
          </a:p>
          <a:p>
            <a:pPr marL="457200" lvl="1" indent="0" eaLnBrk="1" hangingPunct="1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LOCAL_CONFIG_DIR = \</a:t>
            </a:r>
          </a:p>
          <a:p>
            <a:pPr marL="457200" lvl="1" indent="0" eaLnBrk="1" hangingPunct="1">
              <a:buNone/>
              <a:defRPr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/condor/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33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Other Configuration Files</a:t>
            </a:r>
          </a:p>
        </p:txBody>
      </p:sp>
      <p:sp>
        <p:nvSpPr>
          <p:cNvPr id="14338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9pPr>
          </a:lstStyle>
          <a:p>
            <a:pPr>
              <a:defRPr/>
            </a:pPr>
            <a:fld id="{19878FBD-6699-4A5A-91A7-E5C02FE2DE9D}" type="slidenum">
              <a:rPr lang="en-US" sz="1400" smtClean="0">
                <a:solidFill>
                  <a:srgbClr val="969696"/>
                </a:solidFill>
                <a:latin typeface="+mn-lt"/>
              </a:rPr>
              <a:pPr>
                <a:defRPr/>
              </a:pPr>
              <a:t>26</a:t>
            </a:fld>
            <a:endParaRPr lang="en-US" sz="1400">
              <a:solidFill>
                <a:srgbClr val="9696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51172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You reference other macros (settings) with:</a:t>
            </a:r>
          </a:p>
          <a:p>
            <a:pPr lvl="1" eaLnBrk="1" hangingPunct="1">
              <a:defRPr/>
            </a:pPr>
            <a:r>
              <a:rPr lang="en-US" b="1">
                <a:solidFill>
                  <a:srgbClr val="FF0000"/>
                </a:solidFill>
                <a:latin typeface="Courier New" pitchFamily="25" charset="0"/>
              </a:rPr>
              <a:t>A</a:t>
            </a:r>
            <a:r>
              <a:rPr lang="en-US" b="1">
                <a:latin typeface="Courier New" pitchFamily="25" charset="0"/>
              </a:rPr>
              <a:t> = $(B)</a:t>
            </a:r>
          </a:p>
          <a:p>
            <a:pPr lvl="1" eaLnBrk="1" hangingPunct="1">
              <a:defRPr/>
            </a:pPr>
            <a:r>
              <a:rPr lang="en-US" b="1">
                <a:solidFill>
                  <a:srgbClr val="FF0000"/>
                </a:solidFill>
                <a:latin typeface="Courier New" pitchFamily="25" charset="0"/>
              </a:rPr>
              <a:t>SCHEDD</a:t>
            </a:r>
            <a:r>
              <a:rPr lang="en-US" b="1">
                <a:latin typeface="Courier New" pitchFamily="25" charset="0"/>
              </a:rPr>
              <a:t> = $(SBIN)/condor_schedd</a:t>
            </a:r>
            <a:endParaRPr lang="en-US"/>
          </a:p>
          <a:p>
            <a:pPr eaLnBrk="1" hangingPunct="1">
              <a:defRPr/>
            </a:pPr>
            <a:r>
              <a:rPr lang="en-US"/>
              <a:t>Can create additional macros for organizational purposes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Configuration File Macros</a:t>
            </a:r>
          </a:p>
        </p:txBody>
      </p:sp>
      <p:sp>
        <p:nvSpPr>
          <p:cNvPr id="16386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9pPr>
          </a:lstStyle>
          <a:p>
            <a:pPr>
              <a:defRPr/>
            </a:pPr>
            <a:fld id="{657AA84A-1704-4F4A-AB50-0817F19375CB}" type="slidenum">
              <a:rPr lang="en-US" sz="1400" smtClean="0">
                <a:solidFill>
                  <a:srgbClr val="969696"/>
                </a:solidFill>
                <a:latin typeface="+mn-lt"/>
              </a:rPr>
              <a:pPr>
                <a:defRPr/>
              </a:pPr>
              <a:t>27</a:t>
            </a:fld>
            <a:endParaRPr lang="en-US" sz="1400" dirty="0">
              <a:solidFill>
                <a:srgbClr val="9696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91803415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Can append to macros:</a:t>
            </a:r>
          </a:p>
          <a:p>
            <a:pPr lvl="1" eaLnBrk="1" hangingPunct="1">
              <a:buFont typeface="Marlett" pitchFamily="25" charset="0"/>
              <a:buNone/>
              <a:defRPr/>
            </a:pPr>
            <a:r>
              <a:rPr lang="en-US" b="1">
                <a:solidFill>
                  <a:srgbClr val="FF0000"/>
                </a:solidFill>
                <a:latin typeface="Courier New" pitchFamily="25" charset="0"/>
              </a:rPr>
              <a:t>A</a:t>
            </a:r>
            <a:r>
              <a:rPr lang="en-US" b="1">
                <a:latin typeface="Courier New" pitchFamily="25" charset="0"/>
              </a:rPr>
              <a:t>=abc</a:t>
            </a:r>
          </a:p>
          <a:p>
            <a:pPr lvl="1" eaLnBrk="1" hangingPunct="1">
              <a:buFont typeface="Marlett" pitchFamily="25" charset="0"/>
              <a:buNone/>
              <a:defRPr/>
            </a:pPr>
            <a:r>
              <a:rPr lang="en-US" b="1">
                <a:solidFill>
                  <a:srgbClr val="FF0000"/>
                </a:solidFill>
                <a:latin typeface="Courier New" pitchFamily="25" charset="0"/>
              </a:rPr>
              <a:t>A</a:t>
            </a:r>
            <a:r>
              <a:rPr lang="en-US" b="1">
                <a:latin typeface="Courier New" pitchFamily="25" charset="0"/>
              </a:rPr>
              <a:t>=$(A),def</a:t>
            </a:r>
          </a:p>
          <a:p>
            <a:pPr eaLnBrk="1" hangingPunct="1">
              <a:defRPr/>
            </a:pPr>
            <a:r>
              <a:rPr lang="en-US"/>
              <a:t>Don’t let macros recursively define each other!</a:t>
            </a:r>
          </a:p>
          <a:p>
            <a:pPr lvl="1" eaLnBrk="1" hangingPunct="1">
              <a:buFont typeface="Marlett" pitchFamily="25" charset="0"/>
              <a:buNone/>
              <a:defRPr/>
            </a:pPr>
            <a:r>
              <a:rPr lang="en-US" b="1">
                <a:solidFill>
                  <a:srgbClr val="FF0000"/>
                </a:solidFill>
                <a:latin typeface="Courier New" pitchFamily="25" charset="0"/>
              </a:rPr>
              <a:t>A</a:t>
            </a:r>
            <a:r>
              <a:rPr lang="en-US" b="1">
                <a:latin typeface="Courier New" pitchFamily="25" charset="0"/>
              </a:rPr>
              <a:t>=$(B)</a:t>
            </a:r>
          </a:p>
          <a:p>
            <a:pPr lvl="1" eaLnBrk="1" hangingPunct="1">
              <a:buFont typeface="Marlett" pitchFamily="25" charset="0"/>
              <a:buNone/>
              <a:defRPr/>
            </a:pPr>
            <a:r>
              <a:rPr lang="en-US" b="1">
                <a:solidFill>
                  <a:srgbClr val="FF0000"/>
                </a:solidFill>
                <a:latin typeface="Courier New" pitchFamily="25" charset="0"/>
              </a:rPr>
              <a:t>B</a:t>
            </a:r>
            <a:r>
              <a:rPr lang="en-US" b="1">
                <a:latin typeface="Courier New" pitchFamily="25" charset="0"/>
              </a:rPr>
              <a:t>=$(A)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Configuration File Macros</a:t>
            </a:r>
          </a:p>
        </p:txBody>
      </p:sp>
      <p:sp>
        <p:nvSpPr>
          <p:cNvPr id="17410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9pPr>
          </a:lstStyle>
          <a:p>
            <a:pPr>
              <a:defRPr/>
            </a:pPr>
            <a:fld id="{F53E3F31-CB7A-4971-8134-FADF6C072D15}" type="slidenum">
              <a:rPr lang="en-US" sz="1400" smtClean="0">
                <a:solidFill>
                  <a:srgbClr val="969696"/>
                </a:solidFill>
                <a:latin typeface="+mn-lt"/>
              </a:rPr>
              <a:pPr>
                <a:defRPr/>
              </a:pPr>
              <a:t>28</a:t>
            </a:fld>
            <a:endParaRPr lang="en-US" sz="1400" dirty="0">
              <a:solidFill>
                <a:srgbClr val="9696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6375182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Later macros in a file overwrite earlier ones</a:t>
            </a:r>
          </a:p>
          <a:p>
            <a:pPr lvl="1" eaLnBrk="1" hangingPunct="1">
              <a:defRPr/>
            </a:pPr>
            <a:r>
              <a:rPr lang="en-US"/>
              <a:t>B will evaluate to 2:</a:t>
            </a:r>
          </a:p>
          <a:p>
            <a:pPr lvl="1" eaLnBrk="1" hangingPunct="1">
              <a:buFont typeface="Marlett" pitchFamily="25" charset="0"/>
              <a:buNone/>
              <a:defRPr/>
            </a:pPr>
            <a:r>
              <a:rPr lang="en-US" b="1">
                <a:solidFill>
                  <a:srgbClr val="FF0000"/>
                </a:solidFill>
                <a:latin typeface="Courier New" pitchFamily="25" charset="0"/>
              </a:rPr>
              <a:t>A</a:t>
            </a:r>
            <a:r>
              <a:rPr lang="en-US" b="1">
                <a:latin typeface="Courier New" pitchFamily="25" charset="0"/>
              </a:rPr>
              <a:t>=1</a:t>
            </a:r>
          </a:p>
          <a:p>
            <a:pPr lvl="1" eaLnBrk="1" hangingPunct="1">
              <a:buFont typeface="Marlett" pitchFamily="25" charset="0"/>
              <a:buNone/>
              <a:defRPr/>
            </a:pPr>
            <a:r>
              <a:rPr lang="en-US" b="1">
                <a:solidFill>
                  <a:srgbClr val="FF0000"/>
                </a:solidFill>
                <a:latin typeface="Courier New" pitchFamily="25" charset="0"/>
              </a:rPr>
              <a:t>B</a:t>
            </a:r>
            <a:r>
              <a:rPr lang="en-US" b="1">
                <a:latin typeface="Courier New" pitchFamily="25" charset="0"/>
              </a:rPr>
              <a:t>=$(A)</a:t>
            </a:r>
          </a:p>
          <a:p>
            <a:pPr lvl="1" eaLnBrk="1" hangingPunct="1">
              <a:buFont typeface="Marlett" pitchFamily="25" charset="0"/>
              <a:buNone/>
              <a:defRPr/>
            </a:pPr>
            <a:r>
              <a:rPr lang="en-US" b="1">
                <a:solidFill>
                  <a:srgbClr val="FF0000"/>
                </a:solidFill>
                <a:latin typeface="Courier New" pitchFamily="25" charset="0"/>
              </a:rPr>
              <a:t>A</a:t>
            </a:r>
            <a:r>
              <a:rPr lang="en-US" b="1">
                <a:latin typeface="Courier New" pitchFamily="25" charset="0"/>
              </a:rPr>
              <a:t>=2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Configuration File Macros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itchFamily="25" charset="0"/>
                <a:ea typeface="ＭＳ Ｐゴシック" pitchFamily="25" charset="-128"/>
              </a:defRPr>
            </a:lvl9pPr>
          </a:lstStyle>
          <a:p>
            <a:pPr>
              <a:defRPr/>
            </a:pPr>
            <a:fld id="{2802AB3C-9E16-43BC-A40D-B1AFB415AA69}" type="slidenum">
              <a:rPr lang="en-US" sz="1400" smtClean="0">
                <a:solidFill>
                  <a:srgbClr val="969696"/>
                </a:solidFill>
                <a:latin typeface="+mn-lt"/>
              </a:rPr>
              <a:pPr>
                <a:defRPr/>
              </a:pPr>
              <a:t>29</a:t>
            </a:fld>
            <a:endParaRPr lang="en-US" sz="1400" dirty="0">
              <a:solidFill>
                <a:srgbClr val="9696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245454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3616" y="1285387"/>
            <a:ext cx="7784245" cy="4227513"/>
          </a:xfrm>
        </p:spPr>
        <p:txBody>
          <a:bodyPr/>
          <a:lstStyle/>
          <a:p>
            <a:r>
              <a:rPr lang="en-US" dirty="0"/>
              <a:t>Jobs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Worker nodes – Execution Points</a:t>
            </a:r>
            <a:br>
              <a:rPr lang="en-US" dirty="0"/>
            </a:br>
            <a:r>
              <a:rPr lang="en-US" dirty="0"/>
              <a:t>(EP)s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Big HTCondor Abstractions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 descr="stack-of-papers-537x35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865" y="1418896"/>
            <a:ext cx="3242781" cy="2113544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6626443" y="3400713"/>
            <a:ext cx="1750032" cy="1141325"/>
            <a:chOff x="6708589" y="4275951"/>
            <a:chExt cx="1750032" cy="1141325"/>
          </a:xfrm>
        </p:grpSpPr>
        <p:pic>
          <p:nvPicPr>
            <p:cNvPr id="13" name="Picture 12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Rectangle 13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997088" y="4132372"/>
            <a:ext cx="1750032" cy="1141325"/>
            <a:chOff x="6708589" y="4275951"/>
            <a:chExt cx="1750032" cy="1141325"/>
          </a:xfrm>
        </p:grpSpPr>
        <p:pic>
          <p:nvPicPr>
            <p:cNvPr id="11" name="Picture 10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2" name="Rectangle 11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513901" y="4920605"/>
            <a:ext cx="1750032" cy="1141325"/>
            <a:chOff x="6708589" y="4275951"/>
            <a:chExt cx="1750032" cy="1141325"/>
          </a:xfrm>
        </p:grpSpPr>
        <p:pic>
          <p:nvPicPr>
            <p:cNvPr id="9" name="Picture 8" descr="person-writing460x300-scaled500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08589" y="4275951"/>
              <a:ext cx="1750032" cy="11413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Rectangle 9"/>
            <p:cNvSpPr/>
            <p:nvPr/>
          </p:nvSpPr>
          <p:spPr>
            <a:xfrm>
              <a:off x="6708589" y="4292026"/>
              <a:ext cx="1093261" cy="5626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dirty="0">
                  <a:latin typeface="Arial"/>
                  <a:cs typeface="Arial"/>
                </a:rPr>
                <a:t>execute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9762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CONDOR_CONFIG “root” </a:t>
            </a:r>
            <a:r>
              <a:rPr lang="en-US" dirty="0" err="1"/>
              <a:t>config</a:t>
            </a:r>
            <a:r>
              <a:rPr lang="en-US" dirty="0"/>
              <a:t> file: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/condor/</a:t>
            </a:r>
            <a:r>
              <a:rPr lang="en-US" dirty="0" err="1"/>
              <a:t>condor_config</a:t>
            </a:r>
            <a:endParaRPr lang="en-US" dirty="0"/>
          </a:p>
          <a:p>
            <a:r>
              <a:rPr lang="en-US" dirty="0"/>
              <a:t>Local </a:t>
            </a:r>
            <a:r>
              <a:rPr lang="en-US" dirty="0" err="1"/>
              <a:t>config</a:t>
            </a:r>
            <a:r>
              <a:rPr lang="en-US" dirty="0"/>
              <a:t> file: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/condor/</a:t>
            </a:r>
            <a:r>
              <a:rPr lang="en-US" dirty="0" err="1"/>
              <a:t>condor_config.local</a:t>
            </a:r>
            <a:endParaRPr lang="en-US" dirty="0"/>
          </a:p>
          <a:p>
            <a:r>
              <a:rPr lang="en-US" dirty="0" err="1"/>
              <a:t>Config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/condor/</a:t>
            </a:r>
            <a:r>
              <a:rPr lang="en-US" dirty="0" err="1"/>
              <a:t>config.d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file defaults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21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“system” condor, use default</a:t>
            </a:r>
          </a:p>
          <a:p>
            <a:pPr lvl="1"/>
            <a:r>
              <a:rPr lang="en-US" dirty="0"/>
              <a:t>Global </a:t>
            </a:r>
            <a:r>
              <a:rPr lang="en-US" dirty="0" err="1"/>
              <a:t>config</a:t>
            </a:r>
            <a:r>
              <a:rPr lang="en-US" dirty="0"/>
              <a:t> file read-only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/condor/</a:t>
            </a:r>
            <a:r>
              <a:rPr lang="en-US" dirty="0" err="1"/>
              <a:t>condor_config</a:t>
            </a:r>
            <a:endParaRPr lang="en-US" dirty="0"/>
          </a:p>
          <a:p>
            <a:pPr lvl="1"/>
            <a:r>
              <a:rPr lang="en-US" dirty="0"/>
              <a:t>All changes in </a:t>
            </a:r>
            <a:r>
              <a:rPr lang="en-US" dirty="0" err="1"/>
              <a:t>config.d</a:t>
            </a:r>
            <a:r>
              <a:rPr lang="en-US" dirty="0"/>
              <a:t> small snippets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/condor/</a:t>
            </a:r>
            <a:r>
              <a:rPr lang="en-US" dirty="0" err="1"/>
              <a:t>config.d</a:t>
            </a:r>
            <a:r>
              <a:rPr lang="en-US" dirty="0"/>
              <a:t>/05some_example</a:t>
            </a:r>
          </a:p>
          <a:p>
            <a:pPr lvl="1"/>
            <a:r>
              <a:rPr lang="en-US" dirty="0"/>
              <a:t>All files begin with 2 digit numbers</a:t>
            </a:r>
          </a:p>
          <a:p>
            <a:endParaRPr lang="en-US" dirty="0"/>
          </a:p>
          <a:p>
            <a:r>
              <a:rPr lang="en-US" dirty="0"/>
              <a:t>Personal condors elsewhere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</a:t>
            </a:r>
            <a:r>
              <a:rPr lang="en-US" dirty="0"/>
              <a:t> file 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5489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condor_config_val</a:t>
            </a:r>
            <a:r>
              <a:rPr lang="en-US" dirty="0"/>
              <a:t> [-v] &lt;KNOB_NAME&gt;</a:t>
            </a:r>
          </a:p>
          <a:p>
            <a:pPr lvl="1"/>
            <a:r>
              <a:rPr lang="en-US" dirty="0"/>
              <a:t>Queries </a:t>
            </a:r>
            <a:r>
              <a:rPr lang="en-US" dirty="0" err="1"/>
              <a:t>config</a:t>
            </a:r>
            <a:r>
              <a:rPr lang="en-US" dirty="0"/>
              <a:t> files </a:t>
            </a:r>
          </a:p>
          <a:p>
            <a:r>
              <a:rPr lang="en-US" dirty="0" err="1"/>
              <a:t>condor_config_val</a:t>
            </a:r>
            <a:r>
              <a:rPr lang="en-US" dirty="0"/>
              <a:t> -dump</a:t>
            </a:r>
          </a:p>
          <a:p>
            <a:endParaRPr lang="en-US" dirty="0"/>
          </a:p>
          <a:p>
            <a:r>
              <a:rPr lang="en-US" dirty="0"/>
              <a:t>Environment overrides:</a:t>
            </a:r>
          </a:p>
          <a:p>
            <a:r>
              <a:rPr lang="en-US" dirty="0"/>
              <a:t>export _</a:t>
            </a:r>
            <a:r>
              <a:rPr lang="en-US" dirty="0" err="1"/>
              <a:t>condor_KNOB_NAME</a:t>
            </a:r>
            <a:r>
              <a:rPr lang="en-US" dirty="0"/>
              <a:t>=value</a:t>
            </a:r>
          </a:p>
          <a:p>
            <a:pPr lvl="1"/>
            <a:r>
              <a:rPr lang="en-US" dirty="0"/>
              <a:t>Over rules all others (so be careful)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condor_config_val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732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55725"/>
            <a:ext cx="8721725" cy="4227513"/>
          </a:xfrm>
        </p:spPr>
        <p:txBody>
          <a:bodyPr/>
          <a:lstStyle/>
          <a:p>
            <a:r>
              <a:rPr lang="en-US" dirty="0"/>
              <a:t>Daemons long-lived</a:t>
            </a:r>
          </a:p>
          <a:p>
            <a:pPr lvl="1"/>
            <a:r>
              <a:rPr lang="en-US" dirty="0"/>
              <a:t>Only re-read </a:t>
            </a:r>
            <a:r>
              <a:rPr lang="en-US" dirty="0" err="1"/>
              <a:t>config</a:t>
            </a:r>
            <a:r>
              <a:rPr lang="en-US" dirty="0"/>
              <a:t> files on </a:t>
            </a:r>
            <a:r>
              <a:rPr lang="en-US" dirty="0" err="1"/>
              <a:t>condor_reconfig</a:t>
            </a:r>
            <a:r>
              <a:rPr lang="en-US" dirty="0"/>
              <a:t> command</a:t>
            </a:r>
          </a:p>
          <a:p>
            <a:pPr lvl="1"/>
            <a:r>
              <a:rPr lang="en-US" dirty="0"/>
              <a:t>Some knobs don’t obey re-</a:t>
            </a:r>
            <a:r>
              <a:rPr lang="en-US" dirty="0" err="1"/>
              <a:t>config</a:t>
            </a:r>
            <a:r>
              <a:rPr lang="en-US" dirty="0"/>
              <a:t>, require restart</a:t>
            </a:r>
          </a:p>
          <a:p>
            <a:pPr lvl="2"/>
            <a:r>
              <a:rPr lang="en-US" dirty="0"/>
              <a:t>DAEMON_LIST, NETWORK_INTERFACE</a:t>
            </a:r>
          </a:p>
          <a:p>
            <a:r>
              <a:rPr lang="en-US" dirty="0" err="1"/>
              <a:t>condor_restart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condor_reconfig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02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691119"/>
            <a:ext cx="9144000" cy="914400"/>
          </a:xfrm>
        </p:spPr>
        <p:txBody>
          <a:bodyPr/>
          <a:lstStyle/>
          <a:p>
            <a:r>
              <a:rPr lang="en-US" dirty="0"/>
              <a:t>Got all that?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54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much policy to be configured in schedd</a:t>
            </a:r>
          </a:p>
          <a:p>
            <a:endParaRPr lang="en-US" dirty="0"/>
          </a:p>
          <a:p>
            <a:r>
              <a:rPr lang="en-US" dirty="0"/>
              <a:t>Mainly scalability and security</a:t>
            </a:r>
          </a:p>
          <a:p>
            <a:r>
              <a:rPr lang="en-US" dirty="0"/>
              <a:t>MAX_JOBS_RUNNING</a:t>
            </a:r>
          </a:p>
          <a:p>
            <a:r>
              <a:rPr lang="en-US" dirty="0"/>
              <a:t>JOB_START_DELAY</a:t>
            </a:r>
          </a:p>
          <a:p>
            <a:r>
              <a:rPr lang="en-US" dirty="0"/>
              <a:t>MAX_CONCURRENT_DOWNLOADS</a:t>
            </a:r>
          </a:p>
          <a:p>
            <a:r>
              <a:rPr lang="en-US" dirty="0"/>
              <a:t>MAX_JOBS_SUBMITTED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700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708" y="1074372"/>
            <a:ext cx="4352719" cy="300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86862" y="1477108"/>
            <a:ext cx="414996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Primarily managed by </a:t>
            </a:r>
          </a:p>
          <a:p>
            <a:r>
              <a:rPr lang="en-US" dirty="0"/>
              <a:t>  </a:t>
            </a:r>
            <a:r>
              <a:rPr lang="en-US" dirty="0" err="1"/>
              <a:t>condor_startd</a:t>
            </a:r>
            <a:r>
              <a:rPr lang="en-US" dirty="0"/>
              <a:t> process</a:t>
            </a:r>
          </a:p>
          <a:p>
            <a:endParaRPr lang="en-US" dirty="0"/>
          </a:p>
          <a:p>
            <a:r>
              <a:rPr lang="en-US" dirty="0"/>
              <a:t>With one </a:t>
            </a:r>
            <a:r>
              <a:rPr lang="en-US" dirty="0" err="1"/>
              <a:t>condor_starter</a:t>
            </a:r>
            <a:endParaRPr lang="en-US" dirty="0"/>
          </a:p>
          <a:p>
            <a:r>
              <a:rPr lang="en-US" dirty="0"/>
              <a:t>   per running jobs</a:t>
            </a:r>
          </a:p>
          <a:p>
            <a:endParaRPr lang="en-US" dirty="0"/>
          </a:p>
          <a:p>
            <a:r>
              <a:rPr lang="en-US" dirty="0"/>
              <a:t>Sandboxes the jobs</a:t>
            </a:r>
          </a:p>
          <a:p>
            <a:endParaRPr lang="en-US" dirty="0"/>
          </a:p>
          <a:p>
            <a:r>
              <a:rPr lang="en-US" dirty="0"/>
              <a:t>Usually many per pool</a:t>
            </a:r>
          </a:p>
          <a:p>
            <a:r>
              <a:rPr lang="en-US" dirty="0"/>
              <a:t>(support 10s of thousands)</a:t>
            </a:r>
          </a:p>
        </p:txBody>
      </p:sp>
    </p:spTree>
    <p:extLst>
      <p:ext uri="{BB962C8B-B14F-4D97-AF65-F5344CB8AC3E}">
        <p14:creationId xmlns:p14="http://schemas.microsoft.com/office/powerpoint/2010/main" val="496136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Condor creates it </a:t>
            </a:r>
          </a:p>
          <a:p>
            <a:pPr lvl="1"/>
            <a:r>
              <a:rPr lang="en-US" dirty="0"/>
              <a:t>From interrogating the machine</a:t>
            </a:r>
          </a:p>
          <a:p>
            <a:pPr lvl="1"/>
            <a:r>
              <a:rPr lang="en-US" dirty="0"/>
              <a:t>And the </a:t>
            </a:r>
            <a:r>
              <a:rPr lang="en-US" dirty="0" err="1"/>
              <a:t>config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And sends it to the collector</a:t>
            </a:r>
          </a:p>
          <a:p>
            <a:r>
              <a:rPr lang="en-US" dirty="0" err="1"/>
              <a:t>condor_status</a:t>
            </a:r>
            <a:r>
              <a:rPr lang="en-US" dirty="0"/>
              <a:t> [-l]</a:t>
            </a:r>
          </a:p>
          <a:p>
            <a:pPr lvl="1"/>
            <a:r>
              <a:rPr lang="en-US" dirty="0"/>
              <a:t>Shows the ad</a:t>
            </a:r>
          </a:p>
          <a:p>
            <a:r>
              <a:rPr lang="en-US" dirty="0" err="1"/>
              <a:t>condor_status</a:t>
            </a:r>
            <a:r>
              <a:rPr lang="en-US" dirty="0"/>
              <a:t> –direct daemon</a:t>
            </a:r>
          </a:p>
          <a:p>
            <a:pPr lvl="1"/>
            <a:r>
              <a:rPr lang="en-US" dirty="0"/>
              <a:t>Goes to the startd</a:t>
            </a:r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Startd also has a </a:t>
            </a:r>
            <a:r>
              <a:rPr lang="en-US" dirty="0" err="1"/>
              <a:t>classad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12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Condor_status</a:t>
            </a:r>
            <a:r>
              <a:rPr lang="en-US" dirty="0"/>
              <a:t> –l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31273" y="995731"/>
            <a:ext cx="8835476" cy="51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OpSys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"LINUX“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CustomGregAttribute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“BLUE”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OpSysAndVer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"RedHat6"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TotalDisk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12349004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 = ( START )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UidDomain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“cheesee.cs.wisc.edu"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Arch = "X86_64"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StartdIpAddr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"&lt;128.105.14.141:36713&gt;"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RecentDaemonCoreDutyCycle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0.000021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Disk = 12349004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Name = "slot1@chevre.cs.wisc.edu"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State = "Unclaimed"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Start = true</a:t>
            </a:r>
          </a:p>
          <a:p>
            <a:pPr marL="0" indent="0">
              <a:buFontTx/>
              <a:buNone/>
            </a:pP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32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Memory = 81920</a:t>
            </a:r>
          </a:p>
        </p:txBody>
      </p:sp>
    </p:spTree>
    <p:extLst>
      <p:ext uri="{BB962C8B-B14F-4D97-AF65-F5344CB8AC3E}">
        <p14:creationId xmlns:p14="http://schemas.microsoft.com/office/powerpoint/2010/main" val="2385596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HTCondor treats multicore as independent slots</a:t>
            </a:r>
          </a:p>
          <a:p>
            <a:r>
              <a:rPr lang="en-US" dirty="0"/>
              <a:t>Slots: static vs. partitionable</a:t>
            </a:r>
          </a:p>
          <a:p>
            <a:r>
              <a:rPr lang="en-US" dirty="0"/>
              <a:t>Startd can be configured to:</a:t>
            </a:r>
          </a:p>
          <a:p>
            <a:pPr lvl="1"/>
            <a:r>
              <a:rPr lang="en-US" dirty="0"/>
              <a:t>Only run jobs based on machine state</a:t>
            </a:r>
          </a:p>
          <a:p>
            <a:pPr lvl="1"/>
            <a:r>
              <a:rPr lang="en-US" dirty="0"/>
              <a:t>Only run jobs based on Resources (GPUs)</a:t>
            </a:r>
          </a:p>
          <a:p>
            <a:pPr lvl="1"/>
            <a:r>
              <a:rPr lang="en-US" dirty="0"/>
              <a:t>Preempt or Evict jobs based on policy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Startd, Many slots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8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7584" y="0"/>
            <a:ext cx="9144000" cy="914400"/>
          </a:xfrm>
        </p:spPr>
        <p:txBody>
          <a:bodyPr/>
          <a:lstStyle/>
          <a:p>
            <a:r>
              <a:rPr lang="en-US" dirty="0"/>
              <a:t>Life cycle of HTCondor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125415" y="2754923"/>
            <a:ext cx="1055077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Idle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602524" y="2743200"/>
            <a:ext cx="1055077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Xfer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 In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308230" y="2702169"/>
            <a:ext cx="1207477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Running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959969" y="2696307"/>
            <a:ext cx="1184031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Complete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602523" y="1324708"/>
            <a:ext cx="1055077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Held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571499" y="3124201"/>
            <a:ext cx="55391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180492" y="3124202"/>
            <a:ext cx="422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endCxn id="18" idx="1"/>
          </p:cNvCxnSpPr>
          <p:nvPr/>
        </p:nvCxnSpPr>
        <p:spPr bwMode="auto">
          <a:xfrm>
            <a:off x="3657601" y="3045069"/>
            <a:ext cx="65062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Rectangle 57"/>
          <p:cNvSpPr/>
          <p:nvPr/>
        </p:nvSpPr>
        <p:spPr bwMode="auto">
          <a:xfrm>
            <a:off x="5920154" y="2702169"/>
            <a:ext cx="1219200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Xfer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 out</a:t>
            </a:r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 bwMode="auto">
          <a:xfrm flipV="1">
            <a:off x="5515707" y="3045069"/>
            <a:ext cx="404447" cy="146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58" idx="3"/>
          </p:cNvCxnSpPr>
          <p:nvPr/>
        </p:nvCxnSpPr>
        <p:spPr bwMode="auto">
          <a:xfrm flipV="1">
            <a:off x="7139354" y="3036276"/>
            <a:ext cx="820615" cy="87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/>
          <p:nvPr/>
        </p:nvCxnSpPr>
        <p:spPr bwMode="auto">
          <a:xfrm flipV="1">
            <a:off x="1828800" y="1667609"/>
            <a:ext cx="773723" cy="106973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stCxn id="21" idx="3"/>
          </p:cNvCxnSpPr>
          <p:nvPr/>
        </p:nvCxnSpPr>
        <p:spPr bwMode="auto">
          <a:xfrm>
            <a:off x="3657600" y="1667608"/>
            <a:ext cx="1254368" cy="1028699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5114191" y="3490545"/>
            <a:ext cx="0" cy="176139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Elbow Connector 95"/>
          <p:cNvCxnSpPr>
            <a:stCxn id="20" idx="0"/>
          </p:cNvCxnSpPr>
          <p:nvPr/>
        </p:nvCxnSpPr>
        <p:spPr bwMode="auto">
          <a:xfrm rot="16200000" flipV="1">
            <a:off x="4255477" y="-1600201"/>
            <a:ext cx="1693986" cy="6899030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/>
          <p:nvPr/>
        </p:nvCxnSpPr>
        <p:spPr bwMode="auto">
          <a:xfrm>
            <a:off x="1652954" y="1002320"/>
            <a:ext cx="1" cy="169398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Elbow Connector 112"/>
          <p:cNvCxnSpPr>
            <a:stCxn id="18" idx="2"/>
          </p:cNvCxnSpPr>
          <p:nvPr/>
        </p:nvCxnSpPr>
        <p:spPr bwMode="auto">
          <a:xfrm rot="5400000">
            <a:off x="2646484" y="2394438"/>
            <a:ext cx="1271954" cy="3259016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6" name="Straight Arrow Connector 115"/>
          <p:cNvCxnSpPr/>
          <p:nvPr/>
        </p:nvCxnSpPr>
        <p:spPr bwMode="auto">
          <a:xfrm flipV="1">
            <a:off x="1652955" y="3490545"/>
            <a:ext cx="0" cy="116937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>
            <a:stCxn id="20" idx="2"/>
          </p:cNvCxnSpPr>
          <p:nvPr/>
        </p:nvCxnSpPr>
        <p:spPr bwMode="auto">
          <a:xfrm>
            <a:off x="8551985" y="3382107"/>
            <a:ext cx="0" cy="9891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4" name="Flowchart: Document 123"/>
          <p:cNvSpPr/>
          <p:nvPr/>
        </p:nvSpPr>
        <p:spPr bwMode="auto">
          <a:xfrm>
            <a:off x="-1" y="2743200"/>
            <a:ext cx="720969" cy="1249973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5" name="Flowchart: Document 124"/>
          <p:cNvSpPr/>
          <p:nvPr/>
        </p:nvSpPr>
        <p:spPr bwMode="auto">
          <a:xfrm>
            <a:off x="8191499" y="4344865"/>
            <a:ext cx="720969" cy="907073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241931" y="5322276"/>
            <a:ext cx="262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 file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-17584" y="3977131"/>
            <a:ext cx="1318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</a:t>
            </a:r>
          </a:p>
          <a:p>
            <a:r>
              <a:rPr lang="en-US" dirty="0"/>
              <a:t>file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4504591" y="5319345"/>
            <a:ext cx="1219200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Times New Roman" charset="0"/>
                <a:ea typeface="ＭＳ Ｐゴシック" charset="0"/>
              </a:rPr>
              <a:t>Suspend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3136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slots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Partitionable (e.g. leftovers) [[default]]</a:t>
            </a:r>
          </a:p>
          <a:p>
            <a:r>
              <a:rPr lang="en-US" dirty="0"/>
              <a:t>Dynamic (useable ones)</a:t>
            </a:r>
          </a:p>
          <a:p>
            <a:pPr lvl="1"/>
            <a:r>
              <a:rPr lang="en-US" dirty="0"/>
              <a:t>Dynamically created</a:t>
            </a:r>
          </a:p>
          <a:p>
            <a:pPr lvl="1"/>
            <a:r>
              <a:rPr lang="en-US" dirty="0"/>
              <a:t>But once created, static</a:t>
            </a:r>
          </a:p>
          <a:p>
            <a:r>
              <a:rPr lang="en-US" dirty="0"/>
              <a:t>Static (e.g. for unusual situations)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Mostly policy, </a:t>
            </a:r>
          </a:p>
          <a:p>
            <a:r>
              <a:rPr lang="en-US" dirty="0"/>
              <a:t>Several directory parameters</a:t>
            </a:r>
          </a:p>
          <a:p>
            <a:r>
              <a:rPr lang="en-US" dirty="0"/>
              <a:t>EXECUTE – where the sandbox is</a:t>
            </a:r>
          </a:p>
          <a:p>
            <a:r>
              <a:rPr lang="en-US" dirty="0"/>
              <a:t>COLLECTOR_HOST – where the cm is</a:t>
            </a:r>
          </a:p>
          <a:p>
            <a:r>
              <a:rPr lang="en-US" dirty="0"/>
              <a:t>CLAIM_WORKLIFE</a:t>
            </a:r>
          </a:p>
          <a:p>
            <a:pPr lvl="1"/>
            <a:r>
              <a:rPr lang="en-US" dirty="0"/>
              <a:t>How long to reuse a claim for different jobs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of startd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426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also a “Middle”, the Central Manager: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condor_negotiator</a:t>
            </a:r>
            <a:endParaRPr lang="en-US" dirty="0"/>
          </a:p>
          <a:p>
            <a:pPr lvl="2"/>
            <a:r>
              <a:rPr lang="en-US" dirty="0"/>
              <a:t>Provisions machines to </a:t>
            </a:r>
            <a:r>
              <a:rPr lang="en-US" dirty="0" err="1"/>
              <a:t>schedds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dirty="0" err="1"/>
              <a:t>condor_collector</a:t>
            </a:r>
            <a:endParaRPr lang="en-US" dirty="0"/>
          </a:p>
          <a:p>
            <a:pPr lvl="2"/>
            <a:r>
              <a:rPr lang="en-US" dirty="0"/>
              <a:t>Central </a:t>
            </a:r>
            <a:r>
              <a:rPr lang="en-US" dirty="0" err="1"/>
              <a:t>nameservice</a:t>
            </a:r>
            <a:r>
              <a:rPr lang="en-US" dirty="0"/>
              <a:t>:  like LDAP</a:t>
            </a:r>
          </a:p>
          <a:p>
            <a:pPr lvl="2"/>
            <a:r>
              <a:rPr lang="en-US" dirty="0" err="1"/>
              <a:t>condor_status</a:t>
            </a:r>
            <a:r>
              <a:rPr lang="en-US" dirty="0"/>
              <a:t> queries this</a:t>
            </a:r>
          </a:p>
          <a:p>
            <a:r>
              <a:rPr lang="en-US" dirty="0"/>
              <a:t>Please don’t call this “Master node” or head</a:t>
            </a:r>
          </a:p>
          <a:p>
            <a:r>
              <a:rPr lang="en-US" dirty="0"/>
              <a:t>Not the bottleneck you may think: stateless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“Middle”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096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Pool-wide scheduling policy resides here</a:t>
            </a:r>
          </a:p>
          <a:p>
            <a:endParaRPr lang="en-US" dirty="0"/>
          </a:p>
          <a:p>
            <a:r>
              <a:rPr lang="en-US" dirty="0"/>
              <a:t>Scheduling of one user vs another</a:t>
            </a:r>
          </a:p>
          <a:p>
            <a:r>
              <a:rPr lang="en-US" dirty="0"/>
              <a:t>Definition of groups of users</a:t>
            </a:r>
          </a:p>
          <a:p>
            <a:r>
              <a:rPr lang="en-US" dirty="0"/>
              <a:t>Definition of preemption</a:t>
            </a:r>
          </a:p>
          <a:p>
            <a:r>
              <a:rPr lang="en-US" dirty="0"/>
              <a:t>Whole talk on this – check on </a:t>
            </a:r>
            <a:r>
              <a:rPr lang="en-US" dirty="0" err="1"/>
              <a:t>youtube</a:t>
            </a:r>
            <a:r>
              <a:rPr lang="en-US" dirty="0"/>
              <a:t>:</a:t>
            </a:r>
            <a:br>
              <a:rPr lang="en-US" dirty="0"/>
            </a:br>
            <a:r>
              <a:rPr lang="en-US" sz="2400" dirty="0"/>
              <a:t>https://www.youtube.com/watch?v=NNnrCjFV0tM&amp;list=PLO7gMRGDPNunnRsfI5xGSTPxlSzli8Fvd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of CM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071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Defrag daemon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23" y="1900238"/>
            <a:ext cx="8637373" cy="3738562"/>
          </a:xfrm>
        </p:spPr>
        <p:txBody>
          <a:bodyPr/>
          <a:lstStyle/>
          <a:p>
            <a:r>
              <a:rPr lang="en-US" dirty="0"/>
              <a:t>Optional, but usually on the central manager</a:t>
            </a:r>
          </a:p>
          <a:p>
            <a:pPr lvl="1"/>
            <a:r>
              <a:rPr lang="en-US" dirty="0"/>
              <a:t>One daemon defragments whole pool</a:t>
            </a:r>
          </a:p>
          <a:p>
            <a:r>
              <a:rPr lang="en-US" dirty="0"/>
              <a:t>Scan pool, try to fully defrag some </a:t>
            </a:r>
            <a:r>
              <a:rPr lang="en-US" dirty="0" err="1"/>
              <a:t>startds</a:t>
            </a:r>
            <a:endParaRPr lang="en-US" dirty="0"/>
          </a:p>
          <a:p>
            <a:r>
              <a:rPr lang="en-US" dirty="0"/>
              <a:t>Only looks at </a:t>
            </a:r>
            <a:r>
              <a:rPr lang="en-US" dirty="0" err="1"/>
              <a:t>partitionable</a:t>
            </a:r>
            <a:r>
              <a:rPr lang="en-US" dirty="0"/>
              <a:t> machines</a:t>
            </a:r>
          </a:p>
          <a:p>
            <a:r>
              <a:rPr lang="en-US" dirty="0"/>
              <a:t>Admin picks some % of pool that can be “whole”</a:t>
            </a:r>
          </a:p>
        </p:txBody>
      </p:sp>
    </p:spTree>
    <p:extLst>
      <p:ext uri="{BB962C8B-B14F-4D97-AF65-F5344CB8AC3E}">
        <p14:creationId xmlns:p14="http://schemas.microsoft.com/office/powerpoint/2010/main" val="2252562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condor machine needs a master</a:t>
            </a:r>
          </a:p>
          <a:p>
            <a:endParaRPr lang="en-US" dirty="0"/>
          </a:p>
          <a:p>
            <a:r>
              <a:rPr lang="en-US" dirty="0"/>
              <a:t>Like “</a:t>
            </a:r>
            <a:r>
              <a:rPr lang="en-US" strike="sngStrike" dirty="0" err="1"/>
              <a:t>systemd</a:t>
            </a:r>
            <a:r>
              <a:rPr lang="en-US" dirty="0"/>
              <a:t>”, or “</a:t>
            </a:r>
            <a:r>
              <a:rPr lang="en-US" dirty="0" err="1"/>
              <a:t>init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Starts daemons, restarts crashed daemons</a:t>
            </a:r>
          </a:p>
          <a:p>
            <a:r>
              <a:rPr lang="en-US" dirty="0"/>
              <a:t>Tunes machine for condor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condor_master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344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1355725"/>
            <a:ext cx="8399462" cy="510813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condor_master</a:t>
            </a:r>
            <a:r>
              <a:rPr lang="en-US" dirty="0"/>
              <a:t>:  runs on all machine, always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condor_schedd</a:t>
            </a:r>
            <a:r>
              <a:rPr lang="en-US" dirty="0"/>
              <a:t>: runs on submit machine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condor_shadow</a:t>
            </a:r>
            <a:r>
              <a:rPr lang="en-US" dirty="0"/>
              <a:t>: one per job</a:t>
            </a:r>
          </a:p>
          <a:p>
            <a:pPr marL="0" indent="0">
              <a:buNone/>
            </a:pPr>
            <a:r>
              <a:rPr lang="en-US" dirty="0" err="1"/>
              <a:t>condor_startd</a:t>
            </a:r>
            <a:r>
              <a:rPr lang="en-US" dirty="0"/>
              <a:t>:  runs on execute machine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condor_starter</a:t>
            </a:r>
            <a:r>
              <a:rPr lang="en-US" dirty="0"/>
              <a:t>: one per job</a:t>
            </a:r>
          </a:p>
          <a:p>
            <a:pPr marL="0" indent="0">
              <a:buNone/>
            </a:pPr>
            <a:r>
              <a:rPr lang="en-US" dirty="0" err="1"/>
              <a:t>condor_negotiator</a:t>
            </a:r>
            <a:r>
              <a:rPr lang="en-US" dirty="0"/>
              <a:t>/</a:t>
            </a:r>
            <a:r>
              <a:rPr lang="en-US" dirty="0" err="1"/>
              <a:t>condor_collector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one per pool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of Daemons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296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197" y="485913"/>
            <a:ext cx="4096867" cy="2828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900113" y="942975"/>
            <a:ext cx="2557462" cy="12287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Times New Roman" charset="0"/>
                <a:ea typeface="ＭＳ Ｐゴシック" charset="0"/>
              </a:rPr>
              <a:t>c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ondor_master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charset="0"/>
                <a:ea typeface="ＭＳ Ｐゴシック" charset="0"/>
              </a:rPr>
              <a:t>   (</a:t>
            </a:r>
            <a:r>
              <a:rPr lang="en-US" dirty="0" err="1">
                <a:latin typeface="Times New Roman" charset="0"/>
                <a:ea typeface="ＭＳ Ｐゴシック" charset="0"/>
              </a:rPr>
              <a:t>pid</a:t>
            </a:r>
            <a:r>
              <a:rPr lang="en-US" dirty="0">
                <a:latin typeface="Times New Roman" charset="0"/>
                <a:ea typeface="ＭＳ Ｐゴシック" charset="0"/>
              </a:rPr>
              <a:t>: 1740)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0113" y="3305177"/>
            <a:ext cx="2557462" cy="12287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Times New Roman" charset="0"/>
                <a:ea typeface="ＭＳ Ｐゴシック" charset="0"/>
              </a:rPr>
              <a:t>c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ondor_schedd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9" name="Straight Arrow Connector 8"/>
          <p:cNvCxnSpPr>
            <a:stCxn id="6" idx="2"/>
            <a:endCxn id="8" idx="0"/>
          </p:cNvCxnSpPr>
          <p:nvPr/>
        </p:nvCxnSpPr>
        <p:spPr bwMode="auto">
          <a:xfrm>
            <a:off x="2178844" y="2171700"/>
            <a:ext cx="0" cy="11334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228600" y="5372103"/>
            <a:ext cx="1647825" cy="6429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Times New Roman" charset="0"/>
                <a:ea typeface="ＭＳ Ｐゴシック" charset="0"/>
              </a:rPr>
              <a:t>c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ondor_shadow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52625" y="5372103"/>
            <a:ext cx="1647825" cy="6429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Times New Roman" charset="0"/>
                <a:ea typeface="ＭＳ Ｐゴシック" charset="0"/>
              </a:rPr>
              <a:t>c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ondor_shadow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48087" y="5372103"/>
            <a:ext cx="1647825" cy="6429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Times New Roman" charset="0"/>
                <a:ea typeface="ＭＳ Ｐゴシック" charset="0"/>
              </a:rPr>
              <a:t>c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ondor_shadow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15" name="Straight Arrow Connector 14"/>
          <p:cNvCxnSpPr>
            <a:endCxn id="12" idx="0"/>
          </p:cNvCxnSpPr>
          <p:nvPr/>
        </p:nvCxnSpPr>
        <p:spPr bwMode="auto">
          <a:xfrm flipH="1">
            <a:off x="1052513" y="4533902"/>
            <a:ext cx="1126331" cy="8382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8" idx="2"/>
            <a:endCxn id="13" idx="0"/>
          </p:cNvCxnSpPr>
          <p:nvPr/>
        </p:nvCxnSpPr>
        <p:spPr bwMode="auto">
          <a:xfrm>
            <a:off x="2178844" y="4533902"/>
            <a:ext cx="597694" cy="8382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endCxn id="14" idx="0"/>
          </p:cNvCxnSpPr>
          <p:nvPr/>
        </p:nvCxnSpPr>
        <p:spPr bwMode="auto">
          <a:xfrm>
            <a:off x="2181225" y="4533902"/>
            <a:ext cx="2390775" cy="8382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ight Brace 22"/>
          <p:cNvSpPr/>
          <p:nvPr/>
        </p:nvSpPr>
        <p:spPr bwMode="auto">
          <a:xfrm>
            <a:off x="3562349" y="1557337"/>
            <a:ext cx="823912" cy="2957512"/>
          </a:xfrm>
          <a:prstGeom prst="rightBrace">
            <a:avLst>
              <a:gd name="adj1" fmla="val 29046"/>
              <a:gd name="adj2" fmla="val 48551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0" y="3064668"/>
            <a:ext cx="322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“Condor Kernel”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95938" y="5372103"/>
            <a:ext cx="322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“Condor </a:t>
            </a:r>
            <a:r>
              <a:rPr lang="en-US" dirty="0" err="1"/>
              <a:t>Userspace</a:t>
            </a:r>
            <a:r>
              <a:rPr lang="en-US" dirty="0"/>
              <a:t>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96991" y="2905067"/>
            <a:ext cx="147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fork/exec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31588" y="4752947"/>
            <a:ext cx="147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fork/exec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96453" y="2514570"/>
            <a:ext cx="1615081" cy="419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Times New Roman" charset="0"/>
                <a:ea typeface="ＭＳ Ｐゴシック" charset="0"/>
              </a:rPr>
              <a:t>condor_procd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charset="0"/>
                <a:ea typeface="ＭＳ Ｐゴシック" charset="0"/>
              </a:rPr>
              <a:t>  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30" name="Straight Arrow Connector 29"/>
          <p:cNvCxnSpPr>
            <a:stCxn id="6" idx="2"/>
            <a:endCxn id="29" idx="0"/>
          </p:cNvCxnSpPr>
          <p:nvPr/>
        </p:nvCxnSpPr>
        <p:spPr bwMode="auto">
          <a:xfrm flipH="1">
            <a:off x="1003994" y="2171700"/>
            <a:ext cx="1174850" cy="3428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6" name="Rectangle 35"/>
          <p:cNvSpPr/>
          <p:nvPr/>
        </p:nvSpPr>
        <p:spPr bwMode="auto">
          <a:xfrm>
            <a:off x="4214812" y="4138613"/>
            <a:ext cx="1057276" cy="4381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Times New Roman" charset="0"/>
                <a:ea typeface="ＭＳ Ｐゴシック" charset="0"/>
              </a:rPr>
              <a:t>c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ondor_q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5424487" y="4138612"/>
            <a:ext cx="1676399" cy="4381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Times New Roman" charset="0"/>
                <a:ea typeface="ＭＳ Ｐゴシック" charset="0"/>
              </a:rPr>
              <a:t>c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ondor_submit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29512" y="4138613"/>
            <a:ext cx="322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“Tools”</a:t>
            </a:r>
          </a:p>
        </p:txBody>
      </p:sp>
      <p:cxnSp>
        <p:nvCxnSpPr>
          <p:cNvPr id="25" name="Straight Arrow Connector 24"/>
          <p:cNvCxnSpPr>
            <a:stCxn id="6" idx="2"/>
          </p:cNvCxnSpPr>
          <p:nvPr/>
        </p:nvCxnSpPr>
        <p:spPr bwMode="auto">
          <a:xfrm>
            <a:off x="2178844" y="2171700"/>
            <a:ext cx="438232" cy="3428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Rectangle 30"/>
          <p:cNvSpPr/>
          <p:nvPr/>
        </p:nvSpPr>
        <p:spPr bwMode="auto">
          <a:xfrm>
            <a:off x="2204586" y="2528888"/>
            <a:ext cx="1615081" cy="419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>
                <a:latin typeface="Times New Roman" charset="0"/>
                <a:ea typeface="ＭＳ Ｐゴシック" charset="0"/>
              </a:rPr>
              <a:t>shared_port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charset="0"/>
                <a:ea typeface="ＭＳ Ｐゴシック" charset="0"/>
              </a:rPr>
              <a:t>  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2383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View: Execute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900113" y="942975"/>
            <a:ext cx="2557462" cy="12287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Times New Roman" charset="0"/>
                <a:ea typeface="ＭＳ Ｐゴシック" charset="0"/>
              </a:rPr>
              <a:t>c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ondor_master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charset="0"/>
                <a:ea typeface="ＭＳ Ｐゴシック" charset="0"/>
              </a:rPr>
              <a:t>   (</a:t>
            </a:r>
            <a:r>
              <a:rPr lang="en-US" dirty="0" err="1">
                <a:latin typeface="Times New Roman" charset="0"/>
                <a:ea typeface="ＭＳ Ｐゴシック" charset="0"/>
              </a:rPr>
              <a:t>pid</a:t>
            </a:r>
            <a:r>
              <a:rPr lang="en-US" dirty="0">
                <a:latin typeface="Times New Roman" charset="0"/>
                <a:ea typeface="ＭＳ Ｐゴシック" charset="0"/>
              </a:rPr>
              <a:t>: 1740)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0113" y="3305177"/>
            <a:ext cx="2557462" cy="12287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Times New Roman" charset="0"/>
                <a:ea typeface="ＭＳ Ｐゴシック" charset="0"/>
              </a:rPr>
              <a:t>c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ondor_startd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9" name="Straight Arrow Connector 8"/>
          <p:cNvCxnSpPr>
            <a:stCxn id="6" idx="2"/>
            <a:endCxn id="8" idx="0"/>
          </p:cNvCxnSpPr>
          <p:nvPr/>
        </p:nvCxnSpPr>
        <p:spPr bwMode="auto">
          <a:xfrm>
            <a:off x="2178844" y="2171700"/>
            <a:ext cx="0" cy="113347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76200" y="4953002"/>
            <a:ext cx="1647825" cy="6429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Times New Roman" charset="0"/>
                <a:ea typeface="ＭＳ Ｐゴシック" charset="0"/>
              </a:rPr>
              <a:t>c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ondor_starter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866610" y="4953002"/>
            <a:ext cx="1647825" cy="6429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Times New Roman" charset="0"/>
                <a:ea typeface="ＭＳ Ｐゴシック" charset="0"/>
              </a:rPr>
              <a:t>c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ondor_starter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748087" y="4990778"/>
            <a:ext cx="1647825" cy="64293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Times New Roman" charset="0"/>
                <a:ea typeface="ＭＳ Ｐゴシック" charset="0"/>
              </a:rPr>
              <a:t>c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ondor_starter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15" name="Straight Arrow Connector 14"/>
          <p:cNvCxnSpPr>
            <a:endCxn id="12" idx="0"/>
          </p:cNvCxnSpPr>
          <p:nvPr/>
        </p:nvCxnSpPr>
        <p:spPr bwMode="auto">
          <a:xfrm flipH="1">
            <a:off x="900113" y="4533901"/>
            <a:ext cx="1278732" cy="4191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stCxn id="8" idx="2"/>
            <a:endCxn id="13" idx="0"/>
          </p:cNvCxnSpPr>
          <p:nvPr/>
        </p:nvCxnSpPr>
        <p:spPr bwMode="auto">
          <a:xfrm>
            <a:off x="2178844" y="4533902"/>
            <a:ext cx="511679" cy="4191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Straight Arrow Connector 18"/>
          <p:cNvCxnSpPr>
            <a:stCxn id="8" idx="2"/>
            <a:endCxn id="14" idx="0"/>
          </p:cNvCxnSpPr>
          <p:nvPr/>
        </p:nvCxnSpPr>
        <p:spPr bwMode="auto">
          <a:xfrm>
            <a:off x="2178844" y="4533902"/>
            <a:ext cx="2393156" cy="4568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ight Brace 22"/>
          <p:cNvSpPr/>
          <p:nvPr/>
        </p:nvSpPr>
        <p:spPr bwMode="auto">
          <a:xfrm>
            <a:off x="3562349" y="1557337"/>
            <a:ext cx="823912" cy="2957512"/>
          </a:xfrm>
          <a:prstGeom prst="rightBrace">
            <a:avLst>
              <a:gd name="adj1" fmla="val 29046"/>
              <a:gd name="adj2" fmla="val 48551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14800" y="3064668"/>
            <a:ext cx="322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“Condor Kernel”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95938" y="5012859"/>
            <a:ext cx="322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“Condor </a:t>
            </a:r>
            <a:r>
              <a:rPr lang="en-US" dirty="0" err="1"/>
              <a:t>Userspace</a:t>
            </a:r>
            <a:r>
              <a:rPr lang="en-US" dirty="0"/>
              <a:t>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268140" y="2533589"/>
            <a:ext cx="147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fork/exec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96453" y="2514570"/>
            <a:ext cx="1615081" cy="419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Times New Roman" charset="0"/>
                <a:ea typeface="ＭＳ Ｐゴシック" charset="0"/>
              </a:rPr>
              <a:t>condor_procd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charset="0"/>
                <a:ea typeface="ＭＳ Ｐゴシック" charset="0"/>
              </a:rPr>
              <a:t>  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30" name="Straight Arrow Connector 29"/>
          <p:cNvCxnSpPr>
            <a:stCxn id="6" idx="2"/>
            <a:endCxn id="29" idx="0"/>
          </p:cNvCxnSpPr>
          <p:nvPr/>
        </p:nvCxnSpPr>
        <p:spPr bwMode="auto">
          <a:xfrm flipH="1">
            <a:off x="1003994" y="2171700"/>
            <a:ext cx="1174850" cy="34287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ectangle 36"/>
          <p:cNvSpPr/>
          <p:nvPr/>
        </p:nvSpPr>
        <p:spPr bwMode="auto">
          <a:xfrm>
            <a:off x="5424487" y="4138612"/>
            <a:ext cx="2333165" cy="4381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Times New Roman" charset="0"/>
                <a:ea typeface="ＭＳ Ｐゴシック" charset="0"/>
              </a:rPr>
              <a:t>c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ondor_status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 -direct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29512" y="4138613"/>
            <a:ext cx="322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“Tools”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43" y="870157"/>
            <a:ext cx="3178738" cy="2194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Oval 10"/>
          <p:cNvSpPr/>
          <p:nvPr/>
        </p:nvSpPr>
        <p:spPr bwMode="auto">
          <a:xfrm>
            <a:off x="422690" y="6150078"/>
            <a:ext cx="1162605" cy="70792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Job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>
            <a:off x="1003995" y="5633713"/>
            <a:ext cx="0" cy="4868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4" name="Oval 33"/>
          <p:cNvSpPr/>
          <p:nvPr/>
        </p:nvSpPr>
        <p:spPr bwMode="auto">
          <a:xfrm>
            <a:off x="2109219" y="6125497"/>
            <a:ext cx="1162605" cy="70792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Job</a:t>
            </a:r>
          </a:p>
        </p:txBody>
      </p:sp>
      <p:cxnSp>
        <p:nvCxnSpPr>
          <p:cNvPr id="35" name="Straight Arrow Connector 34"/>
          <p:cNvCxnSpPr/>
          <p:nvPr/>
        </p:nvCxnSpPr>
        <p:spPr bwMode="auto">
          <a:xfrm>
            <a:off x="2690524" y="5609132"/>
            <a:ext cx="0" cy="4868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Oval 38"/>
          <p:cNvSpPr/>
          <p:nvPr/>
        </p:nvSpPr>
        <p:spPr bwMode="auto">
          <a:xfrm>
            <a:off x="3990697" y="6150078"/>
            <a:ext cx="1162605" cy="70792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Job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4572002" y="5633713"/>
            <a:ext cx="0" cy="4868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073670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4513" y="41016"/>
            <a:ext cx="9144000" cy="914400"/>
          </a:xfrm>
        </p:spPr>
        <p:txBody>
          <a:bodyPr/>
          <a:lstStyle/>
          <a:p>
            <a:r>
              <a:rPr lang="en-US" dirty="0"/>
              <a:t>Process View: Central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2469356" y="970164"/>
            <a:ext cx="2557462" cy="12287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Times New Roman" charset="0"/>
                <a:ea typeface="ＭＳ Ｐゴシック" charset="0"/>
              </a:rPr>
              <a:t>c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ondor_master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charset="0"/>
                <a:ea typeface="ＭＳ Ｐゴシック" charset="0"/>
              </a:rPr>
              <a:t>   (</a:t>
            </a:r>
            <a:r>
              <a:rPr lang="en-US" dirty="0" err="1">
                <a:latin typeface="Times New Roman" charset="0"/>
                <a:ea typeface="ＭＳ Ｐゴシック" charset="0"/>
              </a:rPr>
              <a:t>pid</a:t>
            </a:r>
            <a:r>
              <a:rPr lang="en-US" dirty="0">
                <a:latin typeface="Times New Roman" charset="0"/>
                <a:ea typeface="ＭＳ Ｐゴシック" charset="0"/>
              </a:rPr>
              <a:t>: 1740)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0113" y="3305177"/>
            <a:ext cx="2614322" cy="12287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Times New Roman" charset="0"/>
                <a:ea typeface="ＭＳ Ｐゴシック" charset="0"/>
              </a:rPr>
              <a:t>c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ondor_collector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9" name="Straight Arrow Connector 8"/>
          <p:cNvCxnSpPr>
            <a:stCxn id="6" idx="2"/>
            <a:endCxn id="8" idx="0"/>
          </p:cNvCxnSpPr>
          <p:nvPr/>
        </p:nvCxnSpPr>
        <p:spPr bwMode="auto">
          <a:xfrm flipH="1">
            <a:off x="2207274" y="2198889"/>
            <a:ext cx="1540813" cy="110628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Right Brace 22"/>
          <p:cNvSpPr/>
          <p:nvPr/>
        </p:nvSpPr>
        <p:spPr bwMode="auto">
          <a:xfrm>
            <a:off x="6705600" y="1616175"/>
            <a:ext cx="823912" cy="2957512"/>
          </a:xfrm>
          <a:prstGeom prst="rightBrace">
            <a:avLst>
              <a:gd name="adj1" fmla="val 29046"/>
              <a:gd name="adj2" fmla="val 48551"/>
            </a:avLst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68626" y="1111815"/>
            <a:ext cx="322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“Condor Kernel”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81040" y="2780806"/>
            <a:ext cx="147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fork/exec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196453" y="2514570"/>
            <a:ext cx="1615081" cy="41909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Times New Roman" charset="0"/>
                <a:ea typeface="ＭＳ Ｐゴシック" charset="0"/>
              </a:rPr>
              <a:t>condor_procd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Times New Roman" charset="0"/>
                <a:ea typeface="ＭＳ Ｐゴシック" charset="0"/>
              </a:rPr>
              <a:t>  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30" name="Straight Arrow Connector 29"/>
          <p:cNvCxnSpPr>
            <a:stCxn id="6" idx="2"/>
            <a:endCxn id="29" idx="0"/>
          </p:cNvCxnSpPr>
          <p:nvPr/>
        </p:nvCxnSpPr>
        <p:spPr bwMode="auto">
          <a:xfrm flipH="1">
            <a:off x="1003994" y="2198889"/>
            <a:ext cx="2744093" cy="31568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7" name="Rectangle 36"/>
          <p:cNvSpPr/>
          <p:nvPr/>
        </p:nvSpPr>
        <p:spPr bwMode="auto">
          <a:xfrm>
            <a:off x="1687848" y="5254037"/>
            <a:ext cx="2333165" cy="43814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>
                <a:latin typeface="Times New Roman" charset="0"/>
                <a:ea typeface="ＭＳ Ｐゴシック" charset="0"/>
              </a:rPr>
              <a:t>condor_userprio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300537" y="5430576"/>
            <a:ext cx="3228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“Tools”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3748087" y="3348036"/>
            <a:ext cx="2842982" cy="12287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latin typeface="Times New Roman" charset="0"/>
                <a:ea typeface="ＭＳ Ｐゴシック" charset="0"/>
              </a:rPr>
              <a:t>c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ondor_negotiator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36" name="Straight Arrow Connector 35"/>
          <p:cNvCxnSpPr>
            <a:stCxn id="6" idx="2"/>
            <a:endCxn id="33" idx="0"/>
          </p:cNvCxnSpPr>
          <p:nvPr/>
        </p:nvCxnSpPr>
        <p:spPr bwMode="auto">
          <a:xfrm>
            <a:off x="3748087" y="2198889"/>
            <a:ext cx="1421491" cy="11491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95715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17584" y="0"/>
            <a:ext cx="9144000" cy="914400"/>
          </a:xfrm>
        </p:spPr>
        <p:txBody>
          <a:bodyPr/>
          <a:lstStyle/>
          <a:p>
            <a:r>
              <a:rPr lang="en-US" dirty="0"/>
              <a:t>Life cycle of HTCondor Slot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393014" y="2693376"/>
            <a:ext cx="1055077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schedd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959969" y="2696307"/>
            <a:ext cx="1184031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startd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3282461" y="783983"/>
            <a:ext cx="1225959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collector</a:t>
            </a:r>
          </a:p>
        </p:txBody>
      </p:sp>
      <p:cxnSp>
        <p:nvCxnSpPr>
          <p:cNvPr id="28" name="Straight Arrow Connector 27"/>
          <p:cNvCxnSpPr>
            <a:stCxn id="21" idx="1"/>
          </p:cNvCxnSpPr>
          <p:nvPr/>
        </p:nvCxnSpPr>
        <p:spPr bwMode="auto">
          <a:xfrm flipH="1">
            <a:off x="2602524" y="1126883"/>
            <a:ext cx="67993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6" name="Elbow Connector 95"/>
          <p:cNvCxnSpPr>
            <a:stCxn id="20" idx="0"/>
          </p:cNvCxnSpPr>
          <p:nvPr/>
        </p:nvCxnSpPr>
        <p:spPr bwMode="auto">
          <a:xfrm rot="16200000" flipV="1">
            <a:off x="5684226" y="-171452"/>
            <a:ext cx="1693987" cy="4041532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>
            <a:stCxn id="125" idx="0"/>
            <a:endCxn id="20" idx="2"/>
          </p:cNvCxnSpPr>
          <p:nvPr/>
        </p:nvCxnSpPr>
        <p:spPr bwMode="auto">
          <a:xfrm flipV="1">
            <a:off x="8551984" y="3382107"/>
            <a:ext cx="1" cy="9627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5" name="Flowchart: Document 124"/>
          <p:cNvSpPr/>
          <p:nvPr/>
        </p:nvSpPr>
        <p:spPr bwMode="auto">
          <a:xfrm>
            <a:off x="8191499" y="4344865"/>
            <a:ext cx="720969" cy="907073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241931" y="5322276"/>
            <a:ext cx="262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Config</a:t>
            </a:r>
            <a:r>
              <a:rPr lang="en-US" dirty="0"/>
              <a:t> file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1393014" y="805966"/>
            <a:ext cx="1225959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negotiator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2005993" y="1491766"/>
            <a:ext cx="0" cy="120161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1" name="Rectangle 40"/>
          <p:cNvSpPr/>
          <p:nvPr/>
        </p:nvSpPr>
        <p:spPr bwMode="auto">
          <a:xfrm>
            <a:off x="2028304" y="4344865"/>
            <a:ext cx="1055077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shadow</a:t>
            </a:r>
          </a:p>
        </p:txBody>
      </p:sp>
      <p:cxnSp>
        <p:nvCxnSpPr>
          <p:cNvPr id="42" name="Straight Arrow Connector 41"/>
          <p:cNvCxnSpPr>
            <a:endCxn id="41" idx="0"/>
          </p:cNvCxnSpPr>
          <p:nvPr/>
        </p:nvCxnSpPr>
        <p:spPr bwMode="auto">
          <a:xfrm>
            <a:off x="1969926" y="3382107"/>
            <a:ext cx="585917" cy="96275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lg" len="lg"/>
            <a:tailEnd type="arrow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Straight Arrow Connector 44"/>
          <p:cNvCxnSpPr>
            <a:stCxn id="41" idx="3"/>
          </p:cNvCxnSpPr>
          <p:nvPr/>
        </p:nvCxnSpPr>
        <p:spPr bwMode="auto">
          <a:xfrm flipV="1">
            <a:off x="3083381" y="3200400"/>
            <a:ext cx="4876588" cy="148736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627078" y="2839152"/>
            <a:ext cx="25367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Schedd may “split”</a:t>
            </a:r>
          </a:p>
        </p:txBody>
      </p:sp>
    </p:spTree>
    <p:extLst>
      <p:ext uri="{BB962C8B-B14F-4D97-AF65-F5344CB8AC3E}">
        <p14:creationId xmlns:p14="http://schemas.microsoft.com/office/powerpoint/2010/main" val="1742117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614612"/>
            <a:ext cx="9144000" cy="914400"/>
          </a:xfrm>
        </p:spPr>
        <p:txBody>
          <a:bodyPr/>
          <a:lstStyle/>
          <a:p>
            <a:r>
              <a:rPr lang="en-US" dirty="0"/>
              <a:t>Condor Installation Basics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3864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http://htcondor.org/htcondor/download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A0444156-EADE-983D-DE4D-154BDF659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11927"/>
            <a:ext cx="9144000" cy="648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373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38138" indent="-338138" defTabSz="457200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 dirty="0" err="1"/>
              <a:t>Major.</a:t>
            </a:r>
            <a:r>
              <a:rPr lang="en-GB" altLang="en-US" sz="2400" dirty="0" err="1">
                <a:solidFill>
                  <a:srgbClr val="FF0000"/>
                </a:solidFill>
              </a:rPr>
              <a:t>minor</a:t>
            </a:r>
            <a:r>
              <a:rPr lang="en-GB" altLang="en-US" sz="2400" dirty="0" err="1"/>
              <a:t>.release</a:t>
            </a:r>
            <a:endParaRPr lang="en-GB" altLang="en-US" sz="2400" dirty="0"/>
          </a:p>
          <a:p>
            <a:pPr marL="738188" lvl="1" indent="-280988" defTabSz="457200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If minor is zero (</a:t>
            </a:r>
            <a:r>
              <a:rPr lang="en-GB" altLang="en-US" sz="2000" dirty="0" err="1"/>
              <a:t>a.</a:t>
            </a:r>
            <a:r>
              <a:rPr lang="en-GB" altLang="en-US" sz="2000" dirty="0" err="1">
                <a:solidFill>
                  <a:srgbClr val="FF0000"/>
                </a:solidFill>
              </a:rPr>
              <a:t>b</a:t>
            </a:r>
            <a:r>
              <a:rPr lang="en-GB" altLang="en-US" sz="2000" dirty="0" err="1"/>
              <a:t>.c</a:t>
            </a:r>
            <a:r>
              <a:rPr lang="en-GB" altLang="en-US" sz="2000" dirty="0"/>
              <a:t>): Stable series</a:t>
            </a:r>
          </a:p>
          <a:p>
            <a:pPr lvl="2" defTabSz="457200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/>
              <a:t>Very stable, mostly bug fixes</a:t>
            </a:r>
          </a:p>
          <a:p>
            <a:pPr lvl="2" defTabSz="457200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/>
              <a:t>Current: 23.0.12</a:t>
            </a:r>
          </a:p>
          <a:p>
            <a:pPr lvl="2" defTabSz="457200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/>
              <a:t>Examples: 23.0.1, </a:t>
            </a:r>
          </a:p>
          <a:p>
            <a:pPr lvl="3" defTabSz="457200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600" dirty="0"/>
              <a:t>24.0.1 coming soon to a repo near you</a:t>
            </a:r>
          </a:p>
          <a:p>
            <a:pPr marL="738188" lvl="1" indent="-280988" defTabSz="457200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 dirty="0"/>
              <a:t>If minor is non-zero (</a:t>
            </a:r>
            <a:r>
              <a:rPr lang="en-GB" altLang="en-US" sz="2000" dirty="0" err="1"/>
              <a:t>a.</a:t>
            </a:r>
            <a:r>
              <a:rPr lang="en-GB" altLang="en-US" sz="2000" dirty="0" err="1">
                <a:solidFill>
                  <a:srgbClr val="FF0000"/>
                </a:solidFill>
              </a:rPr>
              <a:t>b</a:t>
            </a:r>
            <a:r>
              <a:rPr lang="en-GB" altLang="en-US" sz="2000" dirty="0" err="1"/>
              <a:t>.c</a:t>
            </a:r>
            <a:r>
              <a:rPr lang="en-GB" altLang="en-US" sz="2000" dirty="0"/>
              <a:t>): Developer series</a:t>
            </a:r>
          </a:p>
          <a:p>
            <a:pPr lvl="2" defTabSz="457200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/>
              <a:t>New features, may have some bugs</a:t>
            </a:r>
          </a:p>
          <a:p>
            <a:pPr lvl="2" defTabSz="457200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 dirty="0"/>
              <a:t>Current: 23.10.1</a:t>
            </a:r>
          </a:p>
          <a:p>
            <a:r>
              <a:rPr lang="en-US" dirty="0" err="1">
                <a:solidFill>
                  <a:srgbClr val="FF0000"/>
                </a:solidFill>
              </a:rPr>
              <a:t>Major</a:t>
            </a:r>
            <a:r>
              <a:rPr lang="en-US" dirty="0" err="1"/>
              <a:t>.minor.release</a:t>
            </a:r>
            <a:endParaRPr lang="en-US" dirty="0"/>
          </a:p>
          <a:p>
            <a:pPr lvl="1"/>
            <a:r>
              <a:rPr lang="en-US" dirty="0"/>
              <a:t>Represents Year (we hope)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Number Scheme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744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minor releases in a stable series interoperate</a:t>
            </a:r>
          </a:p>
          <a:p>
            <a:pPr lvl="1"/>
            <a:r>
              <a:rPr lang="en-US" dirty="0"/>
              <a:t>E.g. can have pool with 23.0.1, 23.0.9, etc.</a:t>
            </a:r>
          </a:p>
          <a:p>
            <a:pPr lvl="1"/>
            <a:r>
              <a:rPr lang="en-US" dirty="0"/>
              <a:t>But not WITHIN A MACHINE: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Only across machines</a:t>
            </a:r>
          </a:p>
          <a:p>
            <a:r>
              <a:rPr lang="en-US" dirty="0"/>
              <a:t>The Reality</a:t>
            </a:r>
          </a:p>
          <a:p>
            <a:pPr lvl="1"/>
            <a:r>
              <a:rPr lang="en-US" dirty="0"/>
              <a:t>We work really hard to do better</a:t>
            </a:r>
          </a:p>
          <a:p>
            <a:pPr lvl="2"/>
            <a:r>
              <a:rPr lang="en-US" dirty="0"/>
              <a:t>8.9 with 24.0, etc.</a:t>
            </a:r>
          </a:p>
          <a:p>
            <a:pPr lvl="2"/>
            <a:r>
              <a:rPr lang="en-US" dirty="0"/>
              <a:t>Part of HTC ideal: can never upgrade in lock-step</a:t>
            </a:r>
          </a:p>
          <a:p>
            <a:pPr lvl="2"/>
            <a:r>
              <a:rPr lang="en-US" dirty="0"/>
              <a:t>We document when we break this.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Guarantee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279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378027"/>
            <a:ext cx="9143999" cy="4556344"/>
          </a:xfrm>
        </p:spPr>
        <p:txBody>
          <a:bodyPr/>
          <a:lstStyle/>
          <a:p>
            <a:r>
              <a:rPr lang="en-US" dirty="0"/>
              <a:t>Either with </a:t>
            </a:r>
            <a:r>
              <a:rPr lang="en-US" dirty="0" err="1"/>
              <a:t>tarball</a:t>
            </a:r>
            <a:r>
              <a:rPr lang="en-US" dirty="0"/>
              <a:t> (usually for non-root installs)</a:t>
            </a:r>
          </a:p>
          <a:p>
            <a:r>
              <a:rPr lang="en-US" dirty="0"/>
              <a:t>Or native packages (for Linux)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curl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fsSL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https://get.htcondor.org | 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GET_HTCONDOR_PASSWORD="$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htcondor_password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/bin/bash -s -- --no-dry-run --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minicondor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central_manager_name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curl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fsSL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https://get.htcondor.org | 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GET_HTCONDOR_PASSWORD="$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htcondor_password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/bin/bash -s -- --no-dry-run --execute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central_manager_name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463"/>
            <a:ext cx="9144000" cy="914400"/>
          </a:xfrm>
        </p:spPr>
        <p:txBody>
          <a:bodyPr/>
          <a:lstStyle/>
          <a:p>
            <a:r>
              <a:rPr lang="en-US" dirty="0"/>
              <a:t>Let’s Install HTCondor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671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need to configure HTCondor</a:t>
            </a:r>
          </a:p>
          <a:p>
            <a:endParaRPr lang="en-US" dirty="0"/>
          </a:p>
          <a:p>
            <a:r>
              <a:rPr lang="en-US" dirty="0"/>
              <a:t>1100+ knobs and parameters!</a:t>
            </a:r>
          </a:p>
          <a:p>
            <a:endParaRPr lang="en-US" dirty="0"/>
          </a:p>
          <a:p>
            <a:r>
              <a:rPr lang="en-US" dirty="0"/>
              <a:t>Don’t need to set all of them…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Pool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664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 =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SBIN =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 =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/condor/log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SPOOL =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/lib/condor/spool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EXECUTE =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/lib/condor/execute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CONDOR_CONFIG =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/condor/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condor_config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file locations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430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“Personal Condor”</a:t>
            </a:r>
          </a:p>
          <a:p>
            <a:pPr lvl="1"/>
            <a:r>
              <a:rPr lang="en-US" dirty="0"/>
              <a:t>All on one machine: </a:t>
            </a:r>
          </a:p>
          <a:p>
            <a:pPr lvl="2"/>
            <a:r>
              <a:rPr lang="en-US" dirty="0"/>
              <a:t>submit side IS execute side</a:t>
            </a:r>
          </a:p>
          <a:p>
            <a:pPr lvl="1"/>
            <a:r>
              <a:rPr lang="en-US" dirty="0"/>
              <a:t>Jobs always run</a:t>
            </a:r>
          </a:p>
          <a:p>
            <a:r>
              <a:rPr lang="en-US" dirty="0"/>
              <a:t>Use defaults where ever possible</a:t>
            </a:r>
          </a:p>
          <a:p>
            <a:r>
              <a:rPr lang="en-US" dirty="0"/>
              <a:t>Very handy for debugging and learning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pool!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272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Role	</a:t>
            </a:r>
          </a:p>
          <a:p>
            <a:pPr marL="457200" lvl="1" indent="0">
              <a:buNone/>
            </a:pPr>
            <a:r>
              <a:rPr lang="en-US" dirty="0"/>
              <a:t>	What daemons run on this machine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CONDOR_HOST</a:t>
            </a:r>
          </a:p>
          <a:p>
            <a:pPr lvl="1"/>
            <a:r>
              <a:rPr lang="en-US" dirty="0"/>
              <a:t>Where the central manager is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Security settings</a:t>
            </a:r>
          </a:p>
          <a:p>
            <a:pPr lvl="1"/>
            <a:r>
              <a:rPr lang="en-US" dirty="0"/>
              <a:t>Who can do what to whom?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knob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373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 =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/log/condor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cs typeface="Courier New" panose="02070309020205020404" pitchFamily="49" charset="0"/>
              </a:rPr>
              <a:t>Where daemons write debugging info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SPOOL =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/spool/condor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cs typeface="Courier New" panose="02070309020205020404" pitchFamily="49" charset="0"/>
              </a:rPr>
              <a:t>Where the schedd stores jobs and 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EXECUTE =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/condor/execute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cs typeface="Courier New" panose="02070309020205020404" pitchFamily="49" charset="0"/>
              </a:rPr>
              <a:t>Where the startd runs jobs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interesting knobs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0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lowchart: Process 30"/>
          <p:cNvSpPr/>
          <p:nvPr/>
        </p:nvSpPr>
        <p:spPr bwMode="auto">
          <a:xfrm>
            <a:off x="6529754" y="913610"/>
            <a:ext cx="2665536" cy="5024128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" name="Flowchart: Process 1"/>
          <p:cNvSpPr/>
          <p:nvPr/>
        </p:nvSpPr>
        <p:spPr bwMode="auto">
          <a:xfrm>
            <a:off x="951034" y="867508"/>
            <a:ext cx="2331428" cy="4716378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“AP (Access Point)”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125415" y="2754923"/>
            <a:ext cx="1055077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Idle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602524" y="2743200"/>
            <a:ext cx="1055077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Xfer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 In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308230" y="2702169"/>
            <a:ext cx="1207477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Running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959969" y="2696307"/>
            <a:ext cx="1184031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Complete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905001" y="1320678"/>
            <a:ext cx="1055077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Held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510453" y="5251938"/>
            <a:ext cx="1207477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Suspend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571499" y="3124201"/>
            <a:ext cx="55391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180492" y="3124202"/>
            <a:ext cx="422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endCxn id="18" idx="1"/>
          </p:cNvCxnSpPr>
          <p:nvPr/>
        </p:nvCxnSpPr>
        <p:spPr bwMode="auto">
          <a:xfrm>
            <a:off x="3657601" y="3045069"/>
            <a:ext cx="65062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Rectangle 57"/>
          <p:cNvSpPr/>
          <p:nvPr/>
        </p:nvSpPr>
        <p:spPr bwMode="auto">
          <a:xfrm>
            <a:off x="5920154" y="2702169"/>
            <a:ext cx="1219200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Xfer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 out</a:t>
            </a:r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 bwMode="auto">
          <a:xfrm flipV="1">
            <a:off x="5515707" y="3045069"/>
            <a:ext cx="404447" cy="146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58" idx="3"/>
          </p:cNvCxnSpPr>
          <p:nvPr/>
        </p:nvCxnSpPr>
        <p:spPr bwMode="auto">
          <a:xfrm flipV="1">
            <a:off x="7139354" y="3036276"/>
            <a:ext cx="820615" cy="87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/>
          <p:nvPr/>
        </p:nvCxnSpPr>
        <p:spPr bwMode="auto">
          <a:xfrm flipV="1">
            <a:off x="1828800" y="2182873"/>
            <a:ext cx="562708" cy="55446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stCxn id="21" idx="3"/>
            <a:endCxn id="18" idx="0"/>
          </p:cNvCxnSpPr>
          <p:nvPr/>
        </p:nvCxnSpPr>
        <p:spPr bwMode="auto">
          <a:xfrm>
            <a:off x="2960078" y="1663578"/>
            <a:ext cx="1951891" cy="103859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5114191" y="3490545"/>
            <a:ext cx="0" cy="176139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Rectangle 73"/>
          <p:cNvSpPr/>
          <p:nvPr/>
        </p:nvSpPr>
        <p:spPr bwMode="auto">
          <a:xfrm>
            <a:off x="4561740" y="5251938"/>
            <a:ext cx="1207477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Suspend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4510454" y="5251938"/>
            <a:ext cx="1258764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Suspend</a:t>
            </a:r>
          </a:p>
        </p:txBody>
      </p:sp>
      <p:cxnSp>
        <p:nvCxnSpPr>
          <p:cNvPr id="96" name="Elbow Connector 95"/>
          <p:cNvCxnSpPr>
            <a:stCxn id="20" idx="0"/>
          </p:cNvCxnSpPr>
          <p:nvPr/>
        </p:nvCxnSpPr>
        <p:spPr bwMode="auto">
          <a:xfrm rot="16200000" flipV="1">
            <a:off x="4255477" y="-1600201"/>
            <a:ext cx="1693986" cy="6899030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/>
          <p:nvPr/>
        </p:nvCxnSpPr>
        <p:spPr bwMode="auto">
          <a:xfrm>
            <a:off x="1652954" y="1002320"/>
            <a:ext cx="1" cy="169398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Elbow Connector 112"/>
          <p:cNvCxnSpPr>
            <a:stCxn id="18" idx="2"/>
          </p:cNvCxnSpPr>
          <p:nvPr/>
        </p:nvCxnSpPr>
        <p:spPr bwMode="auto">
          <a:xfrm rot="5400000">
            <a:off x="2646484" y="2394438"/>
            <a:ext cx="1271954" cy="3259016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6" name="Straight Arrow Connector 115"/>
          <p:cNvCxnSpPr/>
          <p:nvPr/>
        </p:nvCxnSpPr>
        <p:spPr bwMode="auto">
          <a:xfrm flipV="1">
            <a:off x="1652955" y="3490545"/>
            <a:ext cx="0" cy="116937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>
            <a:stCxn id="20" idx="2"/>
          </p:cNvCxnSpPr>
          <p:nvPr/>
        </p:nvCxnSpPr>
        <p:spPr bwMode="auto">
          <a:xfrm>
            <a:off x="8551985" y="3382107"/>
            <a:ext cx="0" cy="9891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4" name="Flowchart: Document 123"/>
          <p:cNvSpPr/>
          <p:nvPr/>
        </p:nvSpPr>
        <p:spPr bwMode="auto">
          <a:xfrm>
            <a:off x="-1" y="2743200"/>
            <a:ext cx="720969" cy="1249973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5" name="Flowchart: Document 124"/>
          <p:cNvSpPr/>
          <p:nvPr/>
        </p:nvSpPr>
        <p:spPr bwMode="auto">
          <a:xfrm>
            <a:off x="8191499" y="4344865"/>
            <a:ext cx="720969" cy="907073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241931" y="5322276"/>
            <a:ext cx="262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 file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-17584" y="3977131"/>
            <a:ext cx="1318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</a:t>
            </a:r>
          </a:p>
          <a:p>
            <a:r>
              <a:rPr lang="en-US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4270391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/condor/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config.d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/50PC.config</a:t>
            </a: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All daemons local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Use ROLE : Personal</a:t>
            </a: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CONDOR_HOST = localhost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ALLOW_WRITE = localhost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42900"/>
            <a:ext cx="9144000" cy="914400"/>
          </a:xfrm>
        </p:spPr>
        <p:txBody>
          <a:bodyPr/>
          <a:lstStyle/>
          <a:p>
            <a:r>
              <a:rPr lang="en-US" dirty="0"/>
              <a:t>Minimum knobs for personal Condor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221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31273" y="952867"/>
            <a:ext cx="8835476" cy="51160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Error: communication error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CEDAR:6001:Failed to connect to &lt;128.105.14.141:4210&gt;</a:t>
            </a:r>
          </a:p>
          <a:p>
            <a:pPr marL="0" indent="0">
              <a:buFontTx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condor_submit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ERROR: Can't find address of local schedd</a:t>
            </a:r>
          </a:p>
          <a:p>
            <a:pPr marL="0" indent="0">
              <a:buFontTx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condor_q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Extra Info: You probably saw this error because the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condor_schedd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is not running on the machine you are trying to query…</a:t>
            </a:r>
          </a:p>
        </p:txBody>
      </p:sp>
    </p:spTree>
    <p:extLst>
      <p:ext uri="{BB962C8B-B14F-4D97-AF65-F5344CB8AC3E}">
        <p14:creationId xmlns:p14="http://schemas.microsoft.com/office/powerpoint/2010/main" val="35684152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6" name="Content Placeholder 1"/>
          <p:cNvSpPr txBox="1">
            <a:spLocks/>
          </p:cNvSpPr>
          <p:nvPr/>
        </p:nvSpPr>
        <p:spPr bwMode="auto">
          <a:xfrm>
            <a:off x="131273" y="952867"/>
            <a:ext cx="8835476" cy="11759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auxww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[Cc]</a:t>
            </a:r>
            <a:r>
              <a:rPr 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ondor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pPr marL="0" indent="0">
              <a:buFontTx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8902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service start condor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condor_master</a:t>
            </a:r>
            <a:r>
              <a:rPr lang="en-US" dirty="0"/>
              <a:t> –f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Condor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7330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0" y="1264992"/>
            <a:ext cx="8835476" cy="33498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auxww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[Cc]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ondor</a:t>
            </a: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condor	19534  50380         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11:19   0:00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condor_master</a:t>
            </a: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root   19535  21692           S    11:19   0:00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condor_procd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-A …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condor   19557  69656       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11:19   0:00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condor_collector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-f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condor   19559  51272       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11:19   0:00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condor_startd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-f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condor   19560  71012       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11:19   0:00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condor_schedd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-f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condor   19561  50888       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11:19   0:00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condor_negotiator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-f</a:t>
            </a:r>
          </a:p>
          <a:p>
            <a:pPr marL="0" indent="0">
              <a:buFontTx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kern="0" dirty="0">
                <a:cs typeface="Courier New" panose="02070309020205020404" pitchFamily="49" charset="0"/>
              </a:rPr>
              <a:t>         Notice the UID of the daemons</a:t>
            </a:r>
          </a:p>
        </p:txBody>
      </p:sp>
    </p:spTree>
    <p:extLst>
      <p:ext uri="{BB962C8B-B14F-4D97-AF65-F5344CB8AC3E}">
        <p14:creationId xmlns:p14="http://schemas.microsoft.com/office/powerpoint/2010/main" val="35169069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test to see it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7" name="Content Placeholder 1"/>
          <p:cNvSpPr txBox="1">
            <a:spLocks/>
          </p:cNvSpPr>
          <p:nvPr/>
        </p:nvSpPr>
        <p:spPr bwMode="auto">
          <a:xfrm>
            <a:off x="0" y="1107830"/>
            <a:ext cx="8835476" cy="5263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 Wait a few minutes…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Name              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OpSys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Arch   State     Activity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LoadAv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Mem</a:t>
            </a:r>
          </a:p>
          <a:p>
            <a:pPr marL="0" indent="0">
              <a:buFontTx/>
              <a:buNone/>
            </a:pP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slot1@chevre.cs.wi LINUX      X86_64 Unclaimed Idle      0.190 20480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slot2@chevre.cs.wi LINUX      X86_64 Unclaimed Idle      0.000 20480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slot3@chevre.cs.wi LINUX      X86_64 Unclaimed Idle      0.000 20480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slot4@chevre.cs.wi LINUX      X86_64 Unclaimed Idle      0.000 20480</a:t>
            </a:r>
          </a:p>
          <a:p>
            <a:pPr marL="0" indent="0">
              <a:buFontTx/>
              <a:buNone/>
            </a:pP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-bash-4.1$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condor_q</a:t>
            </a: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-- Submitter: gthain@chevre.cs.wisc.edu : &lt;128.105.14.141:35019&gt; : chevre.cs.wisc.edu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ID      OWNER            SUBMITTED     RUN_TIME ST PRI SIZE CMD</a:t>
            </a:r>
          </a:p>
          <a:p>
            <a:pPr marL="0" indent="0">
              <a:buFontTx/>
              <a:buNone/>
            </a:pP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 jobs; 0 completed, 0 removed, 0 idle, 0 running, 0 held, 0 suspended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condor_restart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# just to be sure…</a:t>
            </a:r>
          </a:p>
        </p:txBody>
      </p:sp>
    </p:spTree>
    <p:extLst>
      <p:ext uri="{BB962C8B-B14F-4D97-AF65-F5344CB8AC3E}">
        <p14:creationId xmlns:p14="http://schemas.microsoft.com/office/powerpoint/2010/main" val="36625082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NUM_CPUS = X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How many cores condor thinks there are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MEMORY = M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How much memory (in Mb) there 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STARTD_CRON_...</a:t>
            </a:r>
          </a:p>
          <a:p>
            <a:pPr lvl="1"/>
            <a:r>
              <a:rPr lang="en-US" dirty="0"/>
              <a:t>Set of knobs to run scripts and insert attributes into startd ad (See Manual for full details).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Startd Knobs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6603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daemon logs mysterious info to file</a:t>
            </a:r>
          </a:p>
          <a:p>
            <a:r>
              <a:rPr lang="en-US" dirty="0"/>
              <a:t>$(LOG)/</a:t>
            </a:r>
            <a:r>
              <a:rPr lang="en-US" dirty="0" err="1"/>
              <a:t>DaemonNameLog</a:t>
            </a:r>
            <a:endParaRPr lang="en-US" dirty="0"/>
          </a:p>
          <a:p>
            <a:r>
              <a:rPr lang="en-US" dirty="0"/>
              <a:t>Default:</a:t>
            </a:r>
          </a:p>
          <a:p>
            <a:pPr lvl="1"/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/log/condor/</a:t>
            </a:r>
            <a:r>
              <a:rPr lang="en-US" dirty="0" err="1"/>
              <a:t>SchedLog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/log/condor/</a:t>
            </a:r>
            <a:r>
              <a:rPr lang="en-US" dirty="0" err="1"/>
              <a:t>MatchLog</a:t>
            </a:r>
            <a:endParaRPr lang="en-US" dirty="0"/>
          </a:p>
          <a:p>
            <a:pPr lvl="1"/>
            <a:r>
              <a:rPr lang="en-US" dirty="0"/>
              <a:t>/</a:t>
            </a:r>
            <a:r>
              <a:rPr lang="en-US" dirty="0" err="1"/>
              <a:t>var</a:t>
            </a:r>
            <a:r>
              <a:rPr lang="en-US" dirty="0"/>
              <a:t>/log/condor/</a:t>
            </a:r>
            <a:r>
              <a:rPr lang="en-US" dirty="0" err="1"/>
              <a:t>StarterLog.slotX</a:t>
            </a:r>
            <a:endParaRPr lang="en-US" dirty="0"/>
          </a:p>
          <a:p>
            <a:r>
              <a:rPr lang="en-US" dirty="0"/>
              <a:t>Experts-only view of condor</a:t>
            </a:r>
          </a:p>
          <a:p>
            <a:r>
              <a:rPr lang="en-US" dirty="0"/>
              <a:t>If there's a problem, we will ask for them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Diversion into daemon logs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39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Distributed machines makes it hard</a:t>
            </a:r>
          </a:p>
          <a:p>
            <a:pPr lvl="1"/>
            <a:r>
              <a:rPr lang="en-US" dirty="0"/>
              <a:t>Different policies on each machines</a:t>
            </a:r>
          </a:p>
          <a:p>
            <a:pPr lvl="1"/>
            <a:r>
              <a:rPr lang="en-US" dirty="0"/>
              <a:t>Different owners</a:t>
            </a:r>
          </a:p>
          <a:p>
            <a:pPr lvl="1"/>
            <a:r>
              <a:rPr lang="en-US" dirty="0"/>
              <a:t>Scale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make a “real” pool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180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No firewall</a:t>
            </a:r>
          </a:p>
          <a:p>
            <a:pPr lvl="1"/>
            <a:r>
              <a:rPr lang="en-US" dirty="0"/>
              <a:t>Full DNS everywhere (forward and backward)</a:t>
            </a:r>
          </a:p>
          <a:p>
            <a:pPr lvl="1"/>
            <a:r>
              <a:rPr lang="en-US" dirty="0"/>
              <a:t>We’ve got root on all machines</a:t>
            </a:r>
          </a:p>
          <a:p>
            <a:pPr lvl="1"/>
            <a:endParaRPr lang="en-US" dirty="0"/>
          </a:p>
          <a:p>
            <a:r>
              <a:rPr lang="en-US" dirty="0"/>
              <a:t>HTCondor doesn’t require any of these</a:t>
            </a:r>
          </a:p>
          <a:p>
            <a:pPr lvl="1"/>
            <a:r>
              <a:rPr lang="en-US" dirty="0"/>
              <a:t>(but easier with them)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Simple Distributed Pool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23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lowchart: Process 31"/>
          <p:cNvSpPr/>
          <p:nvPr/>
        </p:nvSpPr>
        <p:spPr bwMode="auto">
          <a:xfrm>
            <a:off x="3282461" y="905218"/>
            <a:ext cx="3247294" cy="5170654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263770" y="77984"/>
            <a:ext cx="9144000" cy="914400"/>
          </a:xfrm>
        </p:spPr>
        <p:txBody>
          <a:bodyPr/>
          <a:lstStyle/>
          <a:p>
            <a:r>
              <a:rPr lang="en-US" dirty="0"/>
              <a:t>“EP Side”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1125415" y="2754923"/>
            <a:ext cx="1055077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Idle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602524" y="2743200"/>
            <a:ext cx="1055077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Xfer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 In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4308230" y="2702169"/>
            <a:ext cx="1207477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Running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7959969" y="2696307"/>
            <a:ext cx="1184031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Complete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1905001" y="1320678"/>
            <a:ext cx="1055077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Held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4510453" y="5251938"/>
            <a:ext cx="1207477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Suspend</a:t>
            </a: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571499" y="3124201"/>
            <a:ext cx="55391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2180492" y="3124202"/>
            <a:ext cx="422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Straight Arrow Connector 35"/>
          <p:cNvCxnSpPr>
            <a:endCxn id="18" idx="1"/>
          </p:cNvCxnSpPr>
          <p:nvPr/>
        </p:nvCxnSpPr>
        <p:spPr bwMode="auto">
          <a:xfrm>
            <a:off x="3657601" y="3045069"/>
            <a:ext cx="65062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8" name="Rectangle 57"/>
          <p:cNvSpPr/>
          <p:nvPr/>
        </p:nvSpPr>
        <p:spPr bwMode="auto">
          <a:xfrm>
            <a:off x="5920154" y="2702169"/>
            <a:ext cx="1219200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Xfer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 out</a:t>
            </a:r>
          </a:p>
        </p:txBody>
      </p:sp>
      <p:cxnSp>
        <p:nvCxnSpPr>
          <p:cNvPr id="59" name="Straight Arrow Connector 58"/>
          <p:cNvCxnSpPr>
            <a:endCxn id="58" idx="1"/>
          </p:cNvCxnSpPr>
          <p:nvPr/>
        </p:nvCxnSpPr>
        <p:spPr bwMode="auto">
          <a:xfrm flipV="1">
            <a:off x="5515707" y="3045069"/>
            <a:ext cx="404447" cy="1465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1" name="Straight Arrow Connector 60"/>
          <p:cNvCxnSpPr>
            <a:stCxn id="58" idx="3"/>
          </p:cNvCxnSpPr>
          <p:nvPr/>
        </p:nvCxnSpPr>
        <p:spPr bwMode="auto">
          <a:xfrm flipV="1">
            <a:off x="7139354" y="3036276"/>
            <a:ext cx="820615" cy="87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4" name="Straight Arrow Connector 63"/>
          <p:cNvCxnSpPr/>
          <p:nvPr/>
        </p:nvCxnSpPr>
        <p:spPr bwMode="auto">
          <a:xfrm flipV="1">
            <a:off x="1828800" y="2182873"/>
            <a:ext cx="562708" cy="554466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8" name="Straight Arrow Connector 67"/>
          <p:cNvCxnSpPr>
            <a:stCxn id="21" idx="3"/>
            <a:endCxn id="18" idx="0"/>
          </p:cNvCxnSpPr>
          <p:nvPr/>
        </p:nvCxnSpPr>
        <p:spPr bwMode="auto">
          <a:xfrm>
            <a:off x="2960078" y="1663578"/>
            <a:ext cx="1951891" cy="103859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" name="Straight Arrow Connector 71"/>
          <p:cNvCxnSpPr/>
          <p:nvPr/>
        </p:nvCxnSpPr>
        <p:spPr bwMode="auto">
          <a:xfrm>
            <a:off x="5114191" y="3490545"/>
            <a:ext cx="0" cy="176139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4" name="Rectangle 73"/>
          <p:cNvSpPr/>
          <p:nvPr/>
        </p:nvSpPr>
        <p:spPr bwMode="auto">
          <a:xfrm>
            <a:off x="4561740" y="5251938"/>
            <a:ext cx="1207477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Suspend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4510454" y="5251938"/>
            <a:ext cx="1258764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accent4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rPr>
              <a:t>Suspend</a:t>
            </a:r>
          </a:p>
        </p:txBody>
      </p:sp>
      <p:cxnSp>
        <p:nvCxnSpPr>
          <p:cNvPr id="96" name="Elbow Connector 95"/>
          <p:cNvCxnSpPr>
            <a:stCxn id="20" idx="0"/>
          </p:cNvCxnSpPr>
          <p:nvPr/>
        </p:nvCxnSpPr>
        <p:spPr bwMode="auto">
          <a:xfrm rot="16200000" flipV="1">
            <a:off x="4255477" y="-1600201"/>
            <a:ext cx="1693986" cy="6899030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/>
          <p:cNvCxnSpPr/>
          <p:nvPr/>
        </p:nvCxnSpPr>
        <p:spPr bwMode="auto">
          <a:xfrm>
            <a:off x="1652954" y="1002320"/>
            <a:ext cx="1" cy="1693987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3" name="Elbow Connector 112"/>
          <p:cNvCxnSpPr>
            <a:stCxn id="18" idx="2"/>
          </p:cNvCxnSpPr>
          <p:nvPr/>
        </p:nvCxnSpPr>
        <p:spPr bwMode="auto">
          <a:xfrm rot="5400000">
            <a:off x="2646484" y="2394438"/>
            <a:ext cx="1271954" cy="3259016"/>
          </a:xfrm>
          <a:prstGeom prst="bentConnector2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6" name="Straight Arrow Connector 115"/>
          <p:cNvCxnSpPr/>
          <p:nvPr/>
        </p:nvCxnSpPr>
        <p:spPr bwMode="auto">
          <a:xfrm flipV="1">
            <a:off x="1652955" y="3490545"/>
            <a:ext cx="0" cy="1169378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1" name="Straight Arrow Connector 120"/>
          <p:cNvCxnSpPr>
            <a:stCxn id="20" idx="2"/>
          </p:cNvCxnSpPr>
          <p:nvPr/>
        </p:nvCxnSpPr>
        <p:spPr bwMode="auto">
          <a:xfrm>
            <a:off x="8551985" y="3382107"/>
            <a:ext cx="0" cy="98913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4" name="Flowchart: Document 123"/>
          <p:cNvSpPr/>
          <p:nvPr/>
        </p:nvSpPr>
        <p:spPr bwMode="auto">
          <a:xfrm>
            <a:off x="-1" y="2743200"/>
            <a:ext cx="720969" cy="1249973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5" name="Flowchart: Document 124"/>
          <p:cNvSpPr/>
          <p:nvPr/>
        </p:nvSpPr>
        <p:spPr bwMode="auto">
          <a:xfrm>
            <a:off x="8191499" y="4344865"/>
            <a:ext cx="720969" cy="907073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241931" y="5322276"/>
            <a:ext cx="2620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History file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-17584" y="3977131"/>
            <a:ext cx="13188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 </a:t>
            </a:r>
          </a:p>
          <a:p>
            <a:r>
              <a:rPr lang="en-US" dirty="0"/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25580179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Options (all require root):</a:t>
            </a:r>
          </a:p>
          <a:p>
            <a:pPr lvl="1"/>
            <a:r>
              <a:rPr lang="en-US" dirty="0"/>
              <a:t>Nobody UID</a:t>
            </a:r>
          </a:p>
          <a:p>
            <a:pPr lvl="2"/>
            <a:r>
              <a:rPr lang="en-US" dirty="0"/>
              <a:t>Safest from the machine’s perspective</a:t>
            </a:r>
          </a:p>
          <a:p>
            <a:pPr lvl="1"/>
            <a:r>
              <a:rPr lang="en-US" dirty="0"/>
              <a:t>The submitting User</a:t>
            </a:r>
          </a:p>
          <a:p>
            <a:pPr lvl="2"/>
            <a:r>
              <a:rPr lang="en-US" dirty="0"/>
              <a:t>Most useful from the user’s perspective</a:t>
            </a:r>
          </a:p>
          <a:p>
            <a:pPr lvl="2"/>
            <a:r>
              <a:rPr lang="en-US" dirty="0"/>
              <a:t>May be required if shared </a:t>
            </a:r>
            <a:r>
              <a:rPr lang="en-US" dirty="0" err="1"/>
              <a:t>filesystem</a:t>
            </a:r>
            <a:r>
              <a:rPr lang="en-US" dirty="0"/>
              <a:t> exists</a:t>
            </a:r>
          </a:p>
          <a:p>
            <a:pPr lvl="1"/>
            <a:r>
              <a:rPr lang="en-US" dirty="0"/>
              <a:t>A “Slot User”</a:t>
            </a:r>
          </a:p>
          <a:p>
            <a:pPr lvl="2"/>
            <a:r>
              <a:rPr lang="en-US" dirty="0"/>
              <a:t>Bespoke UID per slot</a:t>
            </a:r>
          </a:p>
          <a:p>
            <a:pPr lvl="2"/>
            <a:r>
              <a:rPr lang="en-US" dirty="0"/>
              <a:t>Good combination of isolation and utility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UID should jobs run as?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6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UID_DOMAIN = \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same_string_on_submit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TRUST_UID_DOMAIN = true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SOFT_UID_DOMAIN = true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If UID_DOMAINs match, jobs run as user, otherwise “nobody”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UID_DOMAIN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879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SLOT1_USER = slot1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SLOT2_USER = slot2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STARTER_ALOW_RUNAS_OWNER = false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EXECUTE_LOGIN_IS_DEDICATED=true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Job will run as </a:t>
            </a:r>
            <a:r>
              <a:rPr lang="en-US" dirty="0" err="1">
                <a:cs typeface="Courier New" panose="02070309020205020404" pitchFamily="49" charset="0"/>
              </a:rPr>
              <a:t>slotX</a:t>
            </a:r>
            <a:r>
              <a:rPr lang="en-US" dirty="0">
                <a:cs typeface="Courier New" panose="02070309020205020404" pitchFamily="49" charset="0"/>
              </a:rPr>
              <a:t> Unix user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 User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206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HTCondor can work with NFS</a:t>
            </a:r>
          </a:p>
          <a:p>
            <a:pPr lvl="1"/>
            <a:r>
              <a:rPr lang="en-US" dirty="0"/>
              <a:t>But how does it know what nodes have it?</a:t>
            </a:r>
          </a:p>
          <a:p>
            <a:r>
              <a:rPr lang="en-US" dirty="0" err="1"/>
              <a:t>WhenSubmitter</a:t>
            </a:r>
            <a:r>
              <a:rPr lang="en-US" dirty="0"/>
              <a:t> &amp; Execute nodes share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FILESYSTEM_DOMAIN </a:t>
            </a:r>
            <a:r>
              <a:rPr lang="en-US" dirty="0"/>
              <a:t>values</a:t>
            </a:r>
          </a:p>
          <a:p>
            <a:pPr lvl="3"/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FILESYSTEM_DOMAIN = domain.name</a:t>
            </a:r>
          </a:p>
          <a:p>
            <a:r>
              <a:rPr lang="en-US" dirty="0"/>
              <a:t>Or, submit file can always transfer with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should_transfer_files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yes</a:t>
            </a:r>
          </a:p>
          <a:p>
            <a:r>
              <a:rPr lang="en-US" dirty="0">
                <a:cs typeface="Courier New" panose="02070309020205020404" pitchFamily="49" charset="0"/>
              </a:rPr>
              <a:t>If jobs always idle, first thing to check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FILESYSTEM_DOMAIN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082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Central Manager</a:t>
            </a:r>
          </a:p>
          <a:p>
            <a:endParaRPr lang="en-US" dirty="0"/>
          </a:p>
          <a:p>
            <a:r>
              <a:rPr lang="en-US" dirty="0"/>
              <a:t>Execute Machine</a:t>
            </a:r>
          </a:p>
          <a:p>
            <a:endParaRPr lang="en-US" dirty="0"/>
          </a:p>
          <a:p>
            <a:r>
              <a:rPr lang="en-US" dirty="0"/>
              <a:t>Submit Machine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Separate machines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062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378027"/>
            <a:ext cx="9143999" cy="4556344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curl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fsSL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https://get.htcondor.org | 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GET_HTCONDOR_PASSWORD="$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htcondor_password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/bin/bash -s -- --no-dry-run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–central-manager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central_manager_name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463"/>
            <a:ext cx="9144000" cy="914400"/>
          </a:xfrm>
        </p:spPr>
        <p:txBody>
          <a:bodyPr/>
          <a:lstStyle/>
          <a:p>
            <a:r>
              <a:rPr lang="en-US" dirty="0"/>
              <a:t>Central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105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378027"/>
            <a:ext cx="9143999" cy="4556344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curl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fsSL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https://get.htcondor.org | 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GET_HTCONDOR_PASSWORD="$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htcondor_password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/bin/bash -s -- --no-dry-run --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submit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central_manager_name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463"/>
            <a:ext cx="9144000" cy="914400"/>
          </a:xfrm>
        </p:spPr>
        <p:txBody>
          <a:bodyPr/>
          <a:lstStyle/>
          <a:p>
            <a:r>
              <a:rPr lang="en-US" dirty="0"/>
              <a:t>Access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242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" y="1378027"/>
            <a:ext cx="9143999" cy="4556344"/>
          </a:xfrm>
        </p:spPr>
        <p:txBody>
          <a:bodyPr/>
          <a:lstStyle/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curl 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fsSL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https://get.htcondor.org | 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GET_HTCONDOR_PASSWORD="$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htcondor_password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/bin/bash -s -- --no-dry-run --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central_manager_name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71463"/>
            <a:ext cx="9144000" cy="914400"/>
          </a:xfrm>
        </p:spPr>
        <p:txBody>
          <a:bodyPr/>
          <a:lstStyle/>
          <a:p>
            <a:r>
              <a:rPr lang="en-US" dirty="0"/>
              <a:t>Execution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686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order matter?</a:t>
            </a:r>
          </a:p>
          <a:p>
            <a:pPr lvl="1"/>
            <a:r>
              <a:rPr lang="en-US" dirty="0"/>
              <a:t>Somewhat:  start CM first</a:t>
            </a:r>
          </a:p>
          <a:p>
            <a:r>
              <a:rPr lang="en-US" dirty="0"/>
              <a:t>How to check:</a:t>
            </a:r>
          </a:p>
          <a:p>
            <a:r>
              <a:rPr lang="en-US" dirty="0"/>
              <a:t>Every Daemon has </a:t>
            </a:r>
            <a:r>
              <a:rPr lang="en-US" dirty="0" err="1"/>
              <a:t>classad</a:t>
            </a:r>
            <a:r>
              <a:rPr lang="en-US" dirty="0"/>
              <a:t> in collector</a:t>
            </a:r>
          </a:p>
          <a:p>
            <a:pPr lvl="1"/>
            <a:r>
              <a:rPr lang="en-US" dirty="0" err="1"/>
              <a:t>condor_status</a:t>
            </a:r>
            <a:r>
              <a:rPr lang="en-US" dirty="0"/>
              <a:t> -schedd</a:t>
            </a:r>
          </a:p>
          <a:p>
            <a:pPr lvl="1"/>
            <a:r>
              <a:rPr lang="en-US" dirty="0" err="1"/>
              <a:t>condor_status</a:t>
            </a:r>
            <a:r>
              <a:rPr lang="en-US" dirty="0"/>
              <a:t> -negotiator</a:t>
            </a:r>
          </a:p>
          <a:p>
            <a:pPr lvl="1"/>
            <a:r>
              <a:rPr lang="en-US" dirty="0" err="1"/>
              <a:t>condor_status</a:t>
            </a:r>
            <a:r>
              <a:rPr lang="en-US" dirty="0"/>
              <a:t> -any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Start them all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1351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condor_status</a:t>
            </a:r>
            <a:r>
              <a:rPr lang="en-US" dirty="0"/>
              <a:t> -any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0" y="1107830"/>
            <a:ext cx="8835476" cy="52634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Arial" charset="0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MyType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TargetType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Name</a:t>
            </a:r>
          </a:p>
          <a:p>
            <a:pPr marL="0" indent="0">
              <a:buFontTx/>
              <a:buNone/>
            </a:pP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Collector          None               Test 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Pool@cm.cs.wisc.edu</a:t>
            </a:r>
            <a:endParaRPr lang="en-US" sz="16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Negotiator         None               cm.cs.wisc.edu</a:t>
            </a:r>
          </a:p>
          <a:p>
            <a:pPr marL="0" indent="0">
              <a:buNone/>
            </a:pP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DaemonMaster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None               cm.cs.wisc.edu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Scheduler          None               submit.cs.wisc.edu</a:t>
            </a:r>
          </a:p>
          <a:p>
            <a:pPr marL="0" indent="0">
              <a:buFontTx/>
              <a:buNone/>
            </a:pP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DaemonMaster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None               submit.cs.wisc.edu</a:t>
            </a:r>
          </a:p>
          <a:p>
            <a:pPr marL="0" indent="0">
              <a:buNone/>
            </a:pP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DaemonMaster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None               wn.cs.wisc.edu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Machine            Job                slot1@wn.cs.wisc.edu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Machine            Job                slot2@wn.cs.wisc.edu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Machine            Job                slot3@wn.cs.wisc.edu</a:t>
            </a:r>
          </a:p>
          <a:p>
            <a:pPr marL="0" indent="0">
              <a:buFontTx/>
              <a:buNone/>
            </a:pP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Machine            Job                slot4@wn.cs.wisc.edu</a:t>
            </a:r>
          </a:p>
        </p:txBody>
      </p:sp>
    </p:spTree>
    <p:extLst>
      <p:ext uri="{BB962C8B-B14F-4D97-AF65-F5344CB8AC3E}">
        <p14:creationId xmlns:p14="http://schemas.microsoft.com/office/powerpoint/2010/main" val="2002488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 side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8776" y="992311"/>
            <a:ext cx="4096239" cy="2828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207477"/>
            <a:ext cx="55098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 managed by 1 	</a:t>
            </a:r>
            <a:r>
              <a:rPr lang="en-US" dirty="0" err="1"/>
              <a:t>condor_schedd</a:t>
            </a:r>
            <a:r>
              <a:rPr lang="en-US" dirty="0"/>
              <a:t>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And one shadow per running job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 err="1"/>
              <a:t>condor_shadow</a:t>
            </a:r>
            <a:r>
              <a:rPr lang="en-US" dirty="0"/>
              <a:t>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Schedd is a database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Submit points can be performance bottleneck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Usually a handful per pool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61386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condor_q</a:t>
            </a:r>
            <a:r>
              <a:rPr lang="en-US" dirty="0"/>
              <a:t> / </a:t>
            </a:r>
            <a:r>
              <a:rPr lang="en-US" dirty="0" err="1"/>
              <a:t>condor_status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condor_ping</a:t>
            </a:r>
            <a:r>
              <a:rPr lang="en-US" dirty="0"/>
              <a:t> ALL –name machine</a:t>
            </a:r>
          </a:p>
          <a:p>
            <a:endParaRPr lang="en-US" dirty="0"/>
          </a:p>
          <a:p>
            <a:r>
              <a:rPr lang="en-US" dirty="0"/>
              <a:t>Or</a:t>
            </a:r>
          </a:p>
          <a:p>
            <a:r>
              <a:rPr lang="en-US" dirty="0" err="1"/>
              <a:t>condor_ping</a:t>
            </a:r>
            <a:r>
              <a:rPr lang="en-US" dirty="0"/>
              <a:t> ALL –</a:t>
            </a:r>
            <a:r>
              <a:rPr lang="en-US" dirty="0" err="1"/>
              <a:t>addr</a:t>
            </a:r>
            <a:r>
              <a:rPr lang="en-US" dirty="0"/>
              <a:t> ‘&lt;127.0.0.1:9618&gt;’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the pool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135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Whew!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00527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–direct –schedd –statistics 2</a:t>
            </a:r>
          </a:p>
          <a:p>
            <a:r>
              <a:rPr lang="en-US" dirty="0"/>
              <a:t>(all kinds of output), mostly aggregated</a:t>
            </a:r>
          </a:p>
          <a:p>
            <a:r>
              <a:rPr lang="en-US" dirty="0" err="1"/>
              <a:t>NumJobStarts</a:t>
            </a:r>
            <a:r>
              <a:rPr lang="en-US" dirty="0"/>
              <a:t>, </a:t>
            </a:r>
            <a:r>
              <a:rPr lang="en-US" dirty="0" err="1"/>
              <a:t>RecentJobStarts</a:t>
            </a:r>
            <a:r>
              <a:rPr lang="en-US" dirty="0"/>
              <a:t>, etc.</a:t>
            </a:r>
          </a:p>
          <a:p>
            <a:r>
              <a:rPr lang="en-US" dirty="0"/>
              <a:t>See manual for full details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Condor statistics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2D5FC8-1FEF-46F2-B72D-B3E0D441EDCB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893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important statistic</a:t>
            </a:r>
          </a:p>
          <a:p>
            <a:endParaRPr lang="en-US" dirty="0"/>
          </a:p>
          <a:p>
            <a:r>
              <a:rPr lang="en-US" dirty="0"/>
              <a:t>Measures time not idle</a:t>
            </a:r>
          </a:p>
          <a:p>
            <a:endParaRPr lang="en-US" dirty="0"/>
          </a:p>
          <a:p>
            <a:r>
              <a:rPr lang="en-US" dirty="0"/>
              <a:t>If over 95%, daemon is probably saturated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DaemonCoreDutyCycle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969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SCHEDD_COLLECT_STATS_FOR_Gthain</a:t>
            </a:r>
            <a:r>
              <a:rPr lang="en-US" sz="2000" dirty="0"/>
              <a:t> = (Owner==“gthain")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/>
              <a:t>Schedd will maintain distinct sets of status per owner, with name as prefix:</a:t>
            </a:r>
          </a:p>
          <a:p>
            <a:pPr marL="0" indent="0">
              <a:buNone/>
            </a:pPr>
            <a:r>
              <a:rPr lang="en-US" dirty="0" err="1"/>
              <a:t>GthainJobsCompleted</a:t>
            </a:r>
            <a:r>
              <a:rPr lang="en-US" dirty="0"/>
              <a:t> = 7</a:t>
            </a:r>
          </a:p>
          <a:p>
            <a:pPr marL="0" indent="0">
              <a:buNone/>
            </a:pPr>
            <a:r>
              <a:rPr lang="en-US" dirty="0" err="1"/>
              <a:t>GthainJobsStarted</a:t>
            </a:r>
            <a:r>
              <a:rPr lang="en-US" dirty="0"/>
              <a:t> = 100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Disaggregated stats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2D5FC8-1FEF-46F2-B72D-B3E0D441EDCB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3766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SCHEDD_COLLECT_STATS_BY_Owner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Owner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For </a:t>
            </a:r>
            <a:r>
              <a:rPr lang="en-US" sz="2800" b="1" dirty="0">
                <a:cs typeface="Courier New" panose="02070309020205020404" pitchFamily="49" charset="0"/>
              </a:rPr>
              <a:t>all</a:t>
            </a:r>
            <a:r>
              <a:rPr lang="en-US" sz="2800" dirty="0">
                <a:cs typeface="Courier New" panose="02070309020205020404" pitchFamily="49" charset="0"/>
              </a:rPr>
              <a:t> owners, collect &amp; publish stats:</a:t>
            </a:r>
          </a:p>
          <a:p>
            <a:pPr marL="0" indent="0">
              <a:buNone/>
            </a:pPr>
            <a:endParaRPr lang="en-US" sz="28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cs typeface="Courier New" panose="02070309020205020404" pitchFamily="49" charset="0"/>
              </a:rPr>
              <a:t>gthainJobsStarted</a:t>
            </a:r>
            <a:r>
              <a:rPr lang="en-US" sz="2800" dirty="0">
                <a:cs typeface="Courier New" panose="02070309020205020404" pitchFamily="49" charset="0"/>
              </a:rPr>
              <a:t> = 7</a:t>
            </a:r>
          </a:p>
          <a:p>
            <a:pPr marL="0" indent="0">
              <a:buNone/>
            </a:pPr>
            <a:r>
              <a:rPr lang="en-US" sz="2800" dirty="0" err="1">
                <a:cs typeface="Courier New" panose="02070309020205020404" pitchFamily="49" charset="0"/>
              </a:rPr>
              <a:t>tannenbaJobsStarted</a:t>
            </a:r>
            <a:r>
              <a:rPr lang="en-US" sz="2800" dirty="0">
                <a:cs typeface="Courier New" panose="02070309020205020404" pitchFamily="49" charset="0"/>
              </a:rPr>
              <a:t> = 100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better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44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1555750"/>
            <a:ext cx="8399462" cy="4227513"/>
          </a:xfrm>
        </p:spPr>
        <p:txBody>
          <a:bodyPr/>
          <a:lstStyle/>
          <a:p>
            <a:r>
              <a:rPr lang="en-US" dirty="0"/>
              <a:t>HTCondor scales to 100,000s of machines</a:t>
            </a:r>
          </a:p>
          <a:p>
            <a:pPr lvl="1"/>
            <a:r>
              <a:rPr lang="en-US" dirty="0"/>
              <a:t>With a lot of work</a:t>
            </a:r>
          </a:p>
          <a:p>
            <a:pPr lvl="1"/>
            <a:r>
              <a:rPr lang="en-US" dirty="0"/>
              <a:t>Contact us, see wiki page</a:t>
            </a:r>
          </a:p>
          <a:p>
            <a:pPr lvl="2"/>
            <a:r>
              <a:rPr lang="en-US" dirty="0"/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85750"/>
            <a:ext cx="9144000" cy="914400"/>
          </a:xfrm>
        </p:spPr>
        <p:txBody>
          <a:bodyPr/>
          <a:lstStyle/>
          <a:p>
            <a:r>
              <a:rPr lang="en-US" dirty="0"/>
              <a:t>Speeds, Feeds,</a:t>
            </a:r>
            <a:br>
              <a:rPr lang="en-US" dirty="0"/>
            </a:br>
            <a:r>
              <a:rPr lang="en-US" dirty="0"/>
              <a:t>Rules of Thumb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903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Mileage may vary:</a:t>
            </a:r>
          </a:p>
          <a:p>
            <a:pPr lvl="1"/>
            <a:r>
              <a:rPr lang="en-US" dirty="0"/>
              <a:t>Shared File System vs. File Transfer</a:t>
            </a:r>
          </a:p>
          <a:p>
            <a:pPr lvl="1"/>
            <a:r>
              <a:rPr lang="en-US" dirty="0"/>
              <a:t>WAN vs. LAN</a:t>
            </a:r>
          </a:p>
          <a:p>
            <a:pPr lvl="1"/>
            <a:r>
              <a:rPr lang="en-US" dirty="0"/>
              <a:t>Strong encryption vs none</a:t>
            </a:r>
          </a:p>
          <a:p>
            <a:pPr lvl="1"/>
            <a:r>
              <a:rPr lang="en-US" dirty="0"/>
              <a:t>Good </a:t>
            </a:r>
            <a:r>
              <a:rPr lang="en-US" dirty="0" err="1"/>
              <a:t>autoclustering</a:t>
            </a:r>
            <a:endParaRPr lang="en-US" dirty="0"/>
          </a:p>
          <a:p>
            <a:r>
              <a:rPr lang="en-US" dirty="0"/>
              <a:t>A single schedd can run at 50 Hz</a:t>
            </a:r>
          </a:p>
          <a:p>
            <a:r>
              <a:rPr lang="en-US" dirty="0"/>
              <a:t>Schedd needs 500k RAM for running job</a:t>
            </a:r>
          </a:p>
          <a:p>
            <a:pPr lvl="1"/>
            <a:r>
              <a:rPr lang="en-US" dirty="0"/>
              <a:t>50k per idle jobs</a:t>
            </a:r>
          </a:p>
          <a:p>
            <a:r>
              <a:rPr lang="en-US" dirty="0"/>
              <a:t>Collector can hold tens of thousands of ads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Heroics: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675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admins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126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kinds for submit and execute</a:t>
            </a:r>
          </a:p>
          <a:p>
            <a:r>
              <a:rPr lang="en-US" dirty="0"/>
              <a:t>-fast:</a:t>
            </a:r>
          </a:p>
          <a:p>
            <a:pPr lvl="1"/>
            <a:r>
              <a:rPr lang="en-US" dirty="0"/>
              <a:t>Kill all jobs immediate, and exit</a:t>
            </a:r>
          </a:p>
          <a:p>
            <a:r>
              <a:rPr lang="en-US" dirty="0"/>
              <a:t>-</a:t>
            </a:r>
            <a:r>
              <a:rPr lang="en-US" dirty="0" err="1"/>
              <a:t>gracefull</a:t>
            </a:r>
            <a:endParaRPr lang="en-US" dirty="0"/>
          </a:p>
          <a:p>
            <a:pPr lvl="1"/>
            <a:r>
              <a:rPr lang="en-US" dirty="0"/>
              <a:t>Give all jobs 10 minutes to leave, then kill</a:t>
            </a:r>
          </a:p>
          <a:p>
            <a:r>
              <a:rPr lang="en-US" dirty="0"/>
              <a:t>-peaceful</a:t>
            </a:r>
          </a:p>
          <a:p>
            <a:pPr lvl="1"/>
            <a:r>
              <a:rPr lang="en-US" dirty="0"/>
              <a:t>Wait forever for all jobs to exit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condor_off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02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2263" y="1107831"/>
            <a:ext cx="8399462" cy="400929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universe = vanilla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executable = compute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arguments = $(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request_memory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70M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Request_disk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= 1G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output = out.$(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error = error.$(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IsVerySpecialJob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start from…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81554" y="5084113"/>
            <a:ext cx="62425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HTCondor Submit file</a:t>
            </a:r>
          </a:p>
          <a:p>
            <a:r>
              <a:rPr lang="en-US" dirty="0">
                <a:latin typeface="+mj-lt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542937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Restarts all daemons on a given machine</a:t>
            </a:r>
          </a:p>
          <a:p>
            <a:endParaRPr lang="en-US" dirty="0"/>
          </a:p>
          <a:p>
            <a:r>
              <a:rPr lang="en-US" dirty="0"/>
              <a:t>Can be run remotely – if admin </a:t>
            </a:r>
            <a:r>
              <a:rPr lang="en-US" dirty="0" err="1"/>
              <a:t>priv</a:t>
            </a:r>
            <a:r>
              <a:rPr lang="en-US" dirty="0"/>
              <a:t> allows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condor_restart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397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-collector</a:t>
            </a:r>
          </a:p>
          <a:p>
            <a:r>
              <a:rPr lang="en-US" dirty="0"/>
              <a:t>-submitter</a:t>
            </a:r>
          </a:p>
          <a:p>
            <a:r>
              <a:rPr lang="en-US" dirty="0"/>
              <a:t>-negotiator</a:t>
            </a:r>
          </a:p>
          <a:p>
            <a:r>
              <a:rPr lang="en-US" dirty="0"/>
              <a:t>-schedd</a:t>
            </a:r>
          </a:p>
          <a:p>
            <a:r>
              <a:rPr lang="en-US" dirty="0"/>
              <a:t>-master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condor_status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9425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Condor_userprio</a:t>
            </a:r>
            <a:r>
              <a:rPr lang="en-US" dirty="0"/>
              <a:t> –</a:t>
            </a:r>
            <a:r>
              <a:rPr lang="en-US" dirty="0" err="1"/>
              <a:t>allusers</a:t>
            </a:r>
            <a:endParaRPr lang="en-US" dirty="0"/>
          </a:p>
          <a:p>
            <a:pPr lvl="1"/>
            <a:r>
              <a:rPr lang="en-US" dirty="0"/>
              <a:t>Whole talk on this,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condor_userprio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857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55725"/>
            <a:ext cx="8891751" cy="4227513"/>
          </a:xfrm>
        </p:spPr>
        <p:txBody>
          <a:bodyPr/>
          <a:lstStyle/>
          <a:p>
            <a:r>
              <a:rPr lang="en-US" dirty="0"/>
              <a:t>Remotely pulls a log file from remote machine</a:t>
            </a:r>
          </a:p>
          <a:p>
            <a:endParaRPr lang="en-US" dirty="0"/>
          </a:p>
          <a:p>
            <a:r>
              <a:rPr lang="en-US" dirty="0" err="1"/>
              <a:t>condor_fetchlog</a:t>
            </a:r>
            <a:r>
              <a:rPr lang="en-US" dirty="0"/>
              <a:t> </a:t>
            </a:r>
            <a:r>
              <a:rPr lang="en-US" dirty="0" err="1"/>
              <a:t>execute_machine</a:t>
            </a:r>
            <a:r>
              <a:rPr lang="en-US" dirty="0"/>
              <a:t> STARTD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condor_fetchlog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753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http://htcondorproject.org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htcondor</a:t>
            </a:r>
            <a:r>
              <a:rPr lang="en-US" dirty="0"/>
              <a:t>-users email list</a:t>
            </a:r>
          </a:p>
          <a:p>
            <a:endParaRPr lang="en-US" dirty="0"/>
          </a:p>
          <a:p>
            <a:r>
              <a:rPr lang="en-US" dirty="0"/>
              <a:t>Talk to us!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-- For more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3446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E1939F-3AA1-154A-7BAE-B18B606C4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5D3F05-631B-5BD5-1205-87BB232BE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one more thing…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44876-6641-691A-348A-0ED626868D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5670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015FB-5764-B189-1A1D-573D3716D2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DCD3C1-F3D7-49B2-81A6-ACBCE522995D}" type="slidenum">
              <a:rPr lang="en-US" smtClean="0"/>
              <a:pPr>
                <a:defRPr/>
              </a:pPr>
              <a:t>96</a:t>
            </a:fld>
            <a:endParaRPr lang="en-US"/>
          </a:p>
        </p:txBody>
      </p:sp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AD6854E1-3015-A147-9470-C7A2770C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Callout: Bent Line 6">
            <a:extLst>
              <a:ext uri="{FF2B5EF4-FFF2-40B4-BE49-F238E27FC236}">
                <a16:creationId xmlns:a16="http://schemas.microsoft.com/office/drawing/2014/main" id="{8713AC40-ABDA-C8E5-20A3-E31F9D77A744}"/>
              </a:ext>
            </a:extLst>
          </p:cNvPr>
          <p:cNvSpPr/>
          <p:nvPr/>
        </p:nvSpPr>
        <p:spPr bwMode="auto">
          <a:xfrm>
            <a:off x="1416204" y="925551"/>
            <a:ext cx="6155474" cy="713678"/>
          </a:xfrm>
          <a:prstGeom prst="borderCallout2">
            <a:avLst>
              <a:gd name="adj1" fmla="val 18750"/>
              <a:gd name="adj2" fmla="val -8333"/>
              <a:gd name="adj3" fmla="val 12386"/>
              <a:gd name="adj4" fmla="val -19173"/>
              <a:gd name="adj5" fmla="val -34773"/>
              <a:gd name="adj6" fmla="val -2055"/>
            </a:avLst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ＭＳ Ｐゴシック" charset="0"/>
              </a:rPr>
              <a:t>http://htcondor.org/user-map</a:t>
            </a:r>
          </a:p>
        </p:txBody>
      </p:sp>
    </p:spTree>
    <p:extLst>
      <p:ext uri="{BB962C8B-B14F-4D97-AF65-F5344CB8AC3E}">
        <p14:creationId xmlns:p14="http://schemas.microsoft.com/office/powerpoint/2010/main" val="314052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HTCondor-Presentation-Template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3_Condor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dor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HTCondor-Presentation-Template</Template>
  <TotalTime>29023</TotalTime>
  <Words>4244</Words>
  <Application>Microsoft Office PowerPoint</Application>
  <PresentationFormat>On-screen Show (4:3)</PresentationFormat>
  <Paragraphs>898</Paragraphs>
  <Slides>96</Slides>
  <Notes>18</Notes>
  <HiddenSlides>5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3" baseType="lpstr">
      <vt:lpstr>Arial</vt:lpstr>
      <vt:lpstr>Comic Sans MS</vt:lpstr>
      <vt:lpstr>Courier New</vt:lpstr>
      <vt:lpstr>Marlett</vt:lpstr>
      <vt:lpstr>Times New Roman</vt:lpstr>
      <vt:lpstr>Wingdings</vt:lpstr>
      <vt:lpstr>HTCondor-Presentation-Template</vt:lpstr>
      <vt:lpstr>HTCondor Administration Basics  Greg Thain  Center for High Throughput Computing</vt:lpstr>
      <vt:lpstr>Overview</vt:lpstr>
      <vt:lpstr>Two Big HTCondor Abstractions</vt:lpstr>
      <vt:lpstr>Life cycle of HTCondor Job</vt:lpstr>
      <vt:lpstr>Life cycle of HTCondor Slot</vt:lpstr>
      <vt:lpstr>“AP (Access Point)” Side</vt:lpstr>
      <vt:lpstr>“EP Side”</vt:lpstr>
      <vt:lpstr>The AP side</vt:lpstr>
      <vt:lpstr>What we start from…</vt:lpstr>
      <vt:lpstr>From submit to schedd</vt:lpstr>
      <vt:lpstr>Condor_schedd holds all jobs</vt:lpstr>
      <vt:lpstr>Condor_schedd has all jobs</vt:lpstr>
      <vt:lpstr>What if I don’t like those Attributes?</vt:lpstr>
      <vt:lpstr>ClassAds: The lingua franca of HTCondor</vt:lpstr>
      <vt:lpstr>Classads for people admins</vt:lpstr>
      <vt:lpstr>What are ClassAds?</vt:lpstr>
      <vt:lpstr>Example</vt:lpstr>
      <vt:lpstr>ClassAd Values </vt:lpstr>
      <vt:lpstr>Four-valued logic</vt:lpstr>
      <vt:lpstr>ClassAd Types</vt:lpstr>
      <vt:lpstr>The Magic of Matchmaking</vt:lpstr>
      <vt:lpstr>Example</vt:lpstr>
      <vt:lpstr>Back to configuration…</vt:lpstr>
      <vt:lpstr>Configuration File</vt:lpstr>
      <vt:lpstr>Configuration File Syntax</vt:lpstr>
      <vt:lpstr>Other Configuration Files</vt:lpstr>
      <vt:lpstr>Configuration File Macros</vt:lpstr>
      <vt:lpstr>Configuration File Macros</vt:lpstr>
      <vt:lpstr>Configuration File Macros</vt:lpstr>
      <vt:lpstr>Config file defaults</vt:lpstr>
      <vt:lpstr>Config file recommendations</vt:lpstr>
      <vt:lpstr>condor_config_val</vt:lpstr>
      <vt:lpstr>condor_reconfig</vt:lpstr>
      <vt:lpstr>Got all that?</vt:lpstr>
      <vt:lpstr>Configuration of AP</vt:lpstr>
      <vt:lpstr>The EP</vt:lpstr>
      <vt:lpstr>Startd also has a classad</vt:lpstr>
      <vt:lpstr>Condor_status –l machine</vt:lpstr>
      <vt:lpstr>One Startd, Many slots</vt:lpstr>
      <vt:lpstr>3 types of slots</vt:lpstr>
      <vt:lpstr>Configuration of startd</vt:lpstr>
      <vt:lpstr>The “Middle” side</vt:lpstr>
      <vt:lpstr>Responsibilities of CM</vt:lpstr>
      <vt:lpstr>Defrag daemon</vt:lpstr>
      <vt:lpstr>The condor_master</vt:lpstr>
      <vt:lpstr>Quick Review of Daemons</vt:lpstr>
      <vt:lpstr>Process View</vt:lpstr>
      <vt:lpstr>Process View: Execute</vt:lpstr>
      <vt:lpstr>Process View: Central Manager</vt:lpstr>
      <vt:lpstr>Condor Installation Basics</vt:lpstr>
      <vt:lpstr>http://htcondor.org/htcondor/download</vt:lpstr>
      <vt:lpstr>Version Number Scheme</vt:lpstr>
      <vt:lpstr>The Guarantee </vt:lpstr>
      <vt:lpstr>Let’s Install HTCondor</vt:lpstr>
      <vt:lpstr>Let’s Make a Pool</vt:lpstr>
      <vt:lpstr>Default file locations</vt:lpstr>
      <vt:lpstr>Let’s make a pool!</vt:lpstr>
      <vt:lpstr>Minimum knob settings</vt:lpstr>
      <vt:lpstr>Other interesting knobs</vt:lpstr>
      <vt:lpstr>Minimum knobs for personal Condor</vt:lpstr>
      <vt:lpstr>Does it Work?</vt:lpstr>
      <vt:lpstr>Checking…</vt:lpstr>
      <vt:lpstr>Starting Condor</vt:lpstr>
      <vt:lpstr>PowerPoint Presentation</vt:lpstr>
      <vt:lpstr>Quick test to see it works</vt:lpstr>
      <vt:lpstr>Some Useful Startd Knobs</vt:lpstr>
      <vt:lpstr>Brief Diversion into daemon logs</vt:lpstr>
      <vt:lpstr>Let’s make a “real” pool</vt:lpstr>
      <vt:lpstr>Most Simple Distributed Pool</vt:lpstr>
      <vt:lpstr>What UID should jobs run as?</vt:lpstr>
      <vt:lpstr>UID_DOMAIN SETTINGS</vt:lpstr>
      <vt:lpstr>Slot User</vt:lpstr>
      <vt:lpstr>FILESYSTEM_DOMAIN</vt:lpstr>
      <vt:lpstr>3 Separate machines</vt:lpstr>
      <vt:lpstr>Central Manager</vt:lpstr>
      <vt:lpstr>Access Point</vt:lpstr>
      <vt:lpstr>Execution Point</vt:lpstr>
      <vt:lpstr>Now Start them all up</vt:lpstr>
      <vt:lpstr>condor_status -any</vt:lpstr>
      <vt:lpstr>Debugging the pool</vt:lpstr>
      <vt:lpstr>Whew!</vt:lpstr>
      <vt:lpstr>Condor statistics</vt:lpstr>
      <vt:lpstr>DaemonCoreDutyCycle</vt:lpstr>
      <vt:lpstr>Disaggregated stats</vt:lpstr>
      <vt:lpstr>Even better</vt:lpstr>
      <vt:lpstr>Speeds, Feeds, Rules of Thumb</vt:lpstr>
      <vt:lpstr>Without Heroics:</vt:lpstr>
      <vt:lpstr>Tools for admins</vt:lpstr>
      <vt:lpstr>condor_off</vt:lpstr>
      <vt:lpstr>condor_restart</vt:lpstr>
      <vt:lpstr>condor_status</vt:lpstr>
      <vt:lpstr>condor_userprio</vt:lpstr>
      <vt:lpstr>condor_fetchlog</vt:lpstr>
      <vt:lpstr>Thank you -- For more info</vt:lpstr>
      <vt:lpstr>But one more thing…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High Throughput was my cluster?  Greg Thain  Center for High Throughput Computing</dc:title>
  <dc:creator>gthain</dc:creator>
  <cp:lastModifiedBy>Greg Thain</cp:lastModifiedBy>
  <cp:revision>237</cp:revision>
  <dcterms:created xsi:type="dcterms:W3CDTF">2014-04-23T21:43:38Z</dcterms:created>
  <dcterms:modified xsi:type="dcterms:W3CDTF">2024-09-04T04:50:44Z</dcterms:modified>
</cp:coreProperties>
</file>