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567" autoAdjust="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A3E2F2-9AA6-4388-A538-81DA49AFDA51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05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85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17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832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35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03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012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920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1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076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13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42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47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252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88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446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0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6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4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98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789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363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9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487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92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61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94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40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4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28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97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43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30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6387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49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736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420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278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9558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465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5233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5130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807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3504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7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1938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956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2943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577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645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391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41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114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09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1465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6555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395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2027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3559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6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5858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2538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  <p:sldLayoutId id="2147483762" r:id="rId33"/>
    <p:sldLayoutId id="2147483763" r:id="rId34"/>
    <p:sldLayoutId id="2147483764" r:id="rId35"/>
    <p:sldLayoutId id="2147483765" r:id="rId36"/>
    <p:sldLayoutId id="2147483766" r:id="rId37"/>
    <p:sldLayoutId id="2147483767" r:id="rId38"/>
    <p:sldLayoutId id="2147483768" r:id="rId39"/>
    <p:sldLayoutId id="2147483769" r:id="rId40"/>
    <p:sldLayoutId id="2147483770" r:id="rId41"/>
    <p:sldLayoutId id="2147483771" r:id="rId42"/>
    <p:sldLayoutId id="2147483772" r:id="rId43"/>
    <p:sldLayoutId id="2147483773" r:id="rId44"/>
    <p:sldLayoutId id="2147483774" r:id="rId45"/>
    <p:sldLayoutId id="2147483775" r:id="rId46"/>
    <p:sldLayoutId id="2147483776" r:id="rId47"/>
    <p:sldLayoutId id="2147483777" r:id="rId48"/>
    <p:sldLayoutId id="2147483778" r:id="rId49"/>
    <p:sldLayoutId id="2147483779" r:id="rId50"/>
    <p:sldLayoutId id="2147483780" r:id="rId51"/>
    <p:sldLayoutId id="2147483781" r:id="rId52"/>
    <p:sldLayoutId id="2147483782" r:id="rId53"/>
    <p:sldLayoutId id="2147483783" r:id="rId54"/>
    <p:sldLayoutId id="2147483784" r:id="rId55"/>
    <p:sldLayoutId id="2147483785" r:id="rId56"/>
    <p:sldLayoutId id="2147483786" r:id="rId57"/>
    <p:sldLayoutId id="2147483787" r:id="rId58"/>
    <p:sldLayoutId id="2147483788" r:id="rId59"/>
    <p:sldLayoutId id="2147483789" r:id="rId60"/>
    <p:sldLayoutId id="2147483790" r:id="rId61"/>
    <p:sldLayoutId id="2147483791" r:id="rId62"/>
    <p:sldLayoutId id="2147483792" r:id="rId63"/>
    <p:sldLayoutId id="2147483793" r:id="rId64"/>
    <p:sldLayoutId id="2147483794" r:id="rId65"/>
    <p:sldLayoutId id="2147483795" r:id="rId66"/>
    <p:sldLayoutId id="2147483796" r:id="rId67"/>
    <p:sldLayoutId id="2147483797" r:id="rId68"/>
    <p:sldLayoutId id="2147483798" r:id="rId69"/>
    <p:sldLayoutId id="2147483799" r:id="rId70"/>
    <p:sldLayoutId id="2147483800" r:id="rId71"/>
    <p:sldLayoutId id="2147483801" r:id="rId72"/>
    <p:sldLayoutId id="2147483802" r:id="rId73"/>
    <p:sldLayoutId id="2147483803" r:id="rId74"/>
    <p:sldLayoutId id="2147483804" r:id="rId75"/>
    <p:sldLayoutId id="2147483805" r:id="rId76"/>
    <p:sldLayoutId id="2147483806" r:id="rId77"/>
    <p:sldLayoutId id="2147483807" r:id="rId78"/>
    <p:sldLayoutId id="2147483808" r:id="rId79"/>
    <p:sldLayoutId id="2147483809" r:id="rId80"/>
    <p:sldLayoutId id="2147483810" r:id="rId81"/>
    <p:sldLayoutId id="2147483811" r:id="rId8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tcondor.org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Classad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hlinkClick r:id="rId2"/>
              </a:rPr>
              <a:t>http://htcondor.readthedocs.io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Appendix: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Lists all </a:t>
            </a:r>
            <a:r>
              <a:rPr lang="en-US" dirty="0" err="1"/>
              <a:t>HTCondor</a:t>
            </a:r>
            <a:r>
              <a:rPr lang="en-US" dirty="0"/>
              <a:t>-defined attributes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And Units (if any) and how used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*Admins and users can add their own!**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**(</a:t>
            </a:r>
            <a:r>
              <a:rPr lang="en-US" i="1" dirty="0" err="1"/>
              <a:t>Classads</a:t>
            </a:r>
            <a:r>
              <a:rPr lang="en-US" i="1" dirty="0"/>
              <a:t> was No-SQL before it was cool)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Manual lists all* attributes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6E9D3-BC53-4B42-B2D6-C25479F47B41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1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14228-6C8F-4B66-96F6-AEBBCF09C26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-114300"/>
            <a:ext cx="6654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2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i="1" dirty="0" err="1"/>
              <a:t>AttributeName</a:t>
            </a:r>
            <a:r>
              <a:rPr lang="en-US" i="1" dirty="0"/>
              <a:t> = </a:t>
            </a:r>
            <a:r>
              <a:rPr lang="en-US" i="1" dirty="0" err="1"/>
              <a:t>AttributeValue</a:t>
            </a:r>
            <a:endParaRPr lang="en-US" i="1" dirty="0"/>
          </a:p>
          <a:p>
            <a:pPr>
              <a:defRPr/>
            </a:pPr>
            <a:r>
              <a:rPr lang="en-US" dirty="0"/>
              <a:t>Are like “C” (Python, R, </a:t>
            </a:r>
            <a:r>
              <a:rPr lang="en-US" dirty="0" err="1"/>
              <a:t>Matlab</a:t>
            </a:r>
            <a:r>
              <a:rPr lang="en-US" dirty="0"/>
              <a:t>…) identifiers</a:t>
            </a:r>
          </a:p>
          <a:p>
            <a:pPr lvl="1">
              <a:defRPr/>
            </a:pPr>
            <a:r>
              <a:rPr lang="en-US" dirty="0"/>
              <a:t>Must start with letter, then letters, numbers, _</a:t>
            </a:r>
          </a:p>
          <a:p>
            <a:pPr lvl="1">
              <a:defRPr/>
            </a:pPr>
            <a:r>
              <a:rPr lang="en-US" dirty="0"/>
              <a:t>No limit on length, but be reasonable</a:t>
            </a:r>
          </a:p>
          <a:p>
            <a:pPr lvl="1">
              <a:defRPr/>
            </a:pPr>
            <a:r>
              <a:rPr lang="en-US" dirty="0"/>
              <a:t>Case insensitive, but </a:t>
            </a:r>
            <a:r>
              <a:rPr lang="en-US" dirty="0" err="1"/>
              <a:t>CamelCase</a:t>
            </a:r>
            <a:r>
              <a:rPr lang="en-US" dirty="0"/>
              <a:t> is traditional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 Names (before the =)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92082-1D1D-4942-8AB5-9A52D2091B4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i="1" dirty="0" err="1"/>
              <a:t>AttributeName</a:t>
            </a:r>
            <a:r>
              <a:rPr lang="en-US" i="1" dirty="0"/>
              <a:t> = </a:t>
            </a:r>
            <a:r>
              <a:rPr lang="en-US" i="1" dirty="0" err="1"/>
              <a:t>AttributeValue</a:t>
            </a:r>
            <a:endParaRPr lang="en-US" i="1" dirty="0"/>
          </a:p>
          <a:p>
            <a:pPr>
              <a:defRPr/>
            </a:pPr>
            <a:r>
              <a:rPr lang="en-US" dirty="0"/>
              <a:t>Are like “C” (Python, </a:t>
            </a:r>
            <a:r>
              <a:rPr lang="en-US" dirty="0" err="1"/>
              <a:t>R,Matlab</a:t>
            </a:r>
            <a:r>
              <a:rPr lang="en-US" dirty="0"/>
              <a:t>…) identifiers</a:t>
            </a:r>
          </a:p>
          <a:p>
            <a:pPr lvl="1">
              <a:defRPr/>
            </a:pPr>
            <a:r>
              <a:rPr lang="en-US" dirty="0"/>
              <a:t>Must start with letter, then letters, numbers, _</a:t>
            </a:r>
          </a:p>
          <a:p>
            <a:pPr lvl="1">
              <a:defRPr/>
            </a:pPr>
            <a:r>
              <a:rPr lang="en-US" dirty="0"/>
              <a:t>No limit on length, but be reasonable</a:t>
            </a:r>
          </a:p>
          <a:p>
            <a:pPr lvl="1">
              <a:defRPr/>
            </a:pPr>
            <a:r>
              <a:rPr lang="en-US" dirty="0"/>
              <a:t>Case insensitive, but </a:t>
            </a:r>
            <a:r>
              <a:rPr lang="en-US" dirty="0" err="1"/>
              <a:t>CamelCase</a:t>
            </a:r>
            <a:r>
              <a:rPr lang="en-US" dirty="0"/>
              <a:t> is traditional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 Values (after the =)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92082-1D1D-4942-8AB5-9A52D2091B4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68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 </a:t>
            </a:r>
            <a:r>
              <a:rPr lang="en-US" dirty="0" err="1"/>
              <a:t>ClassAd</a:t>
            </a:r>
            <a:r>
              <a:rPr lang="en-US" dirty="0"/>
              <a:t> types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7A985B-440D-4908-B832-185C9A6E0F1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3413" y="820738"/>
          <a:ext cx="7491412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73">
                <a:tc>
                  <a:txBody>
                    <a:bodyPr/>
                    <a:lstStyle/>
                    <a:p>
                      <a:r>
                        <a:rPr lang="en-US" sz="3200" dirty="0"/>
                        <a:t>Type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Boolean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/>
                        <a:t>true, false</a:t>
                      </a:r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Integers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i="1" dirty="0"/>
                        <a:t>64 bit signed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Reals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/>
                        <a:t>64 bit IEEE 754</a:t>
                      </a:r>
                      <a:r>
                        <a:rPr lang="en-US" sz="3200" i="1" baseline="0" dirty="0"/>
                        <a:t> </a:t>
                      </a:r>
                      <a:r>
                        <a:rPr lang="en-US" sz="3200" i="1" dirty="0"/>
                        <a:t>Double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Strings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3200" i="1" dirty="0"/>
                        <a:t>quoted</a:t>
                      </a:r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en-US" sz="3200" i="1" dirty="0"/>
                        <a:t>Reference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Lookup another</a:t>
                      </a:r>
                      <a:r>
                        <a:rPr lang="en-US" sz="3200" baseline="0" dirty="0"/>
                        <a:t> attribute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3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4125913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Booleans can be</a:t>
            </a:r>
          </a:p>
          <a:p>
            <a:pPr lvl="1">
              <a:defRPr/>
            </a:pPr>
            <a:r>
              <a:rPr lang="en-US" dirty="0"/>
              <a:t>true</a:t>
            </a:r>
          </a:p>
          <a:p>
            <a:pPr lvl="1">
              <a:defRPr/>
            </a:pPr>
            <a:r>
              <a:rPr lang="en-US" dirty="0"/>
              <a:t>false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Case-insensitive </a:t>
            </a:r>
          </a:p>
          <a:p>
            <a:pPr lvl="1">
              <a:defRPr/>
            </a:pPr>
            <a:r>
              <a:rPr lang="en-US" dirty="0"/>
              <a:t>(True, TRUE)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Note – NO QUOTES</a:t>
            </a:r>
          </a:p>
          <a:p>
            <a:pPr marL="457200" lvl="1" indent="0">
              <a:buFont typeface="Marlett" pitchFamily="2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9CBC5-300C-497A-AD49-2FD456E3CA1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93241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64 bit</a:t>
            </a:r>
          </a:p>
          <a:p>
            <a:pPr lvl="1">
              <a:defRPr/>
            </a:pPr>
            <a:r>
              <a:rPr lang="en-US" sz="2000" dirty="0"/>
              <a:t>Even on 32 bit binaries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Always signed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Overflow -&gt; wrap quietly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Integers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91EC7-C470-455D-A71E-FC9F99BC8E7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281836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IEEE 64 bit</a:t>
            </a:r>
          </a:p>
          <a:p>
            <a:pPr lvl="1">
              <a:defRPr/>
            </a:pPr>
            <a:r>
              <a:rPr lang="en-US" sz="2000" dirty="0"/>
              <a:t>And all the oddities</a:t>
            </a:r>
          </a:p>
          <a:p>
            <a:pPr>
              <a:defRPr/>
            </a:pPr>
            <a:r>
              <a:rPr lang="en-US" sz="2400" dirty="0"/>
              <a:t>Scientific Notation</a:t>
            </a:r>
          </a:p>
          <a:p>
            <a:pPr lvl="1">
              <a:defRPr/>
            </a:pPr>
            <a:r>
              <a:rPr lang="en-US" sz="2000" dirty="0"/>
              <a:t>-5.6e-5</a:t>
            </a:r>
          </a:p>
          <a:p>
            <a:pPr>
              <a:defRPr/>
            </a:pPr>
            <a:r>
              <a:rPr lang="en-US" sz="2400" dirty="0"/>
              <a:t>Overflow -&gt; Infinity</a:t>
            </a:r>
          </a:p>
          <a:p>
            <a:pPr>
              <a:defRPr/>
            </a:pPr>
            <a:r>
              <a:rPr lang="en-US" sz="2400" dirty="0"/>
              <a:t>1e990 -&gt; real("INF")</a:t>
            </a:r>
          </a:p>
          <a:p>
            <a:pPr>
              <a:defRPr/>
            </a:pPr>
            <a:r>
              <a:rPr lang="en-US" sz="2400" dirty="0" err="1"/>
              <a:t>NaNs</a:t>
            </a:r>
            <a:r>
              <a:rPr lang="en-US" sz="2400" dirty="0"/>
              <a:t> -&gt; real("Nan")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Reals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63146-C82C-4EE9-B1D2-D7156FD3C9F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37210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Must be quoted with </a:t>
            </a:r>
            <a:r>
              <a:rPr lang="en-US" sz="2000" b="1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Escape with backslash: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 "foo\"bar"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No Other Escapes!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i="1" dirty="0">
                <a:cs typeface="Courier New" panose="02070309020205020404" pitchFamily="49" charset="0"/>
              </a:rPr>
              <a:t>Hard to get newlines in strings</a:t>
            </a: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Strings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02906-D908-478C-B54A-4D52CDAA113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102376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Like variable lookup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What is </a:t>
            </a:r>
            <a:r>
              <a:rPr lang="en-US" sz="2400" dirty="0" err="1">
                <a:cs typeface="Courier New" panose="02070309020205020404" pitchFamily="49" charset="0"/>
              </a:rPr>
              <a:t>RequestDisk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Lookup </a:t>
            </a:r>
            <a:r>
              <a:rPr lang="en-US" sz="2400" dirty="0" err="1">
                <a:cs typeface="Courier New" panose="02070309020205020404" pitchFamily="49" charset="0"/>
              </a:rPr>
              <a:t>DiskUsage</a:t>
            </a: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Return 100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References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CD9A5-16E1-419B-838C-46335529D05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4" name="Left Arrow 3"/>
          <p:cNvSpPr/>
          <p:nvPr/>
        </p:nvSpPr>
        <p:spPr>
          <a:xfrm rot="2189559">
            <a:off x="5166692" y="2929828"/>
            <a:ext cx="1824672" cy="569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Description</a:t>
            </a:r>
            <a:r>
              <a:rPr lang="en-US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describes </a:t>
            </a:r>
            <a:r>
              <a:rPr lang="en-US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Query language</a:t>
            </a:r>
            <a:r>
              <a:rPr lang="en-US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Given jobs &amp; machines, find matches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3 uses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420CE7-A16C-4CA7-8BCA-392A326D59C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4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Very Important to </a:t>
            </a:r>
            <a:r>
              <a:rPr lang="en-US" sz="2400" dirty="0" err="1"/>
              <a:t>Grok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Anything can be undefined</a:t>
            </a:r>
          </a:p>
          <a:p>
            <a:pPr>
              <a:defRPr/>
            </a:pPr>
            <a:r>
              <a:rPr lang="en-US" sz="2400" dirty="0"/>
              <a:t>Like null in SQL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Rarely explicit</a:t>
            </a:r>
          </a:p>
          <a:p>
            <a:pPr lvl="1">
              <a:defRPr/>
            </a:pPr>
            <a:r>
              <a:rPr lang="en-US" sz="2000" dirty="0" err="1">
                <a:cs typeface="Courier New" panose="02070309020205020404" pitchFamily="49" charset="0"/>
              </a:rPr>
              <a:t>ExitBySignal</a:t>
            </a:r>
            <a:r>
              <a:rPr lang="en-US" sz="2000" dirty="0">
                <a:cs typeface="Courier New" panose="02070309020205020404" pitchFamily="49" charset="0"/>
              </a:rPr>
              <a:t> -&gt; undefined</a:t>
            </a:r>
          </a:p>
          <a:p>
            <a:pPr>
              <a:defRPr/>
            </a:pPr>
            <a:r>
              <a:rPr lang="en-US" sz="2400" dirty="0" err="1">
                <a:cs typeface="Courier New" panose="02070309020205020404" pitchFamily="49" charset="0"/>
              </a:rPr>
              <a:t>MissingAttr</a:t>
            </a:r>
            <a:r>
              <a:rPr lang="en-US" sz="2400" dirty="0">
                <a:cs typeface="Courier New" panose="02070309020205020404" pitchFamily="49" charset="0"/>
              </a:rPr>
              <a:t> -&gt; undefined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Means “Don’t Know”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Could mean “missing”</a:t>
            </a: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Undefined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FD278-093F-4272-A515-66D809A120C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237057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4021138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Allows decisions when information missing</a:t>
            </a:r>
            <a:endParaRPr lang="en-US" sz="2000" dirty="0"/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Context determines trueness or falseness:</a:t>
            </a:r>
          </a:p>
          <a:p>
            <a:pPr marL="0" indent="0"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>
                <a:cs typeface="Courier New" panose="02070309020205020404" pitchFamily="49" charset="0"/>
              </a:rPr>
              <a:t>*Missing vs undefined*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cs typeface="Courier New" panose="02070309020205020404" pitchFamily="49" charset="0"/>
              </a:rPr>
              <a:t>	No difference!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Undefined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A7F20-5C46-44F6-A0D7-DDF4135FB7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7578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What does missing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i="1" dirty="0" err="1"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cs typeface="Courier New" panose="02070309020205020404" pitchFamily="49" charset="0"/>
              </a:rPr>
              <a:t> mean?</a:t>
            </a:r>
          </a:p>
          <a:p>
            <a:pPr marL="0" indent="0">
              <a:buFontTx/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Neither true nor false</a:t>
            </a:r>
          </a:p>
          <a:p>
            <a:pPr marL="0" indent="0">
              <a:buFontTx/>
              <a:buNone/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Job hasn’t exited (yet)?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Remote Site didn’t tell us?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???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Undefined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759F6-9042-4B6D-887C-2CB3A6CAEA8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316156656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887888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Expressions combine values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C/Java/Python-like:</a:t>
            </a:r>
          </a:p>
          <a:p>
            <a:pPr marL="0" indent="0">
              <a:buFontTx/>
              <a:buNone/>
              <a:defRPr/>
            </a:pPr>
            <a:endParaRPr lang="en-US" b="1" i="1" dirty="0"/>
          </a:p>
          <a:p>
            <a:pPr marL="0" indent="0">
              <a:buFontTx/>
              <a:buNone/>
              <a:defRPr/>
            </a:pPr>
            <a:r>
              <a:rPr lang="en-US" b="1" i="1" dirty="0"/>
              <a:t>Logical:</a:t>
            </a:r>
            <a:r>
              <a:rPr lang="en-US" i="1" dirty="0"/>
              <a:t> 				evaluate to </a:t>
            </a:r>
            <a:r>
              <a:rPr lang="en-US" i="1" dirty="0" err="1"/>
              <a:t>boolean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b="1" i="1" dirty="0"/>
              <a:t>Math</a:t>
            </a:r>
            <a:r>
              <a:rPr lang="en-US" i="1" dirty="0"/>
              <a:t>: +, -, /, *, &lt;&lt;, &gt;&gt;, % evaluate to number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Functions</a:t>
            </a:r>
            <a:r>
              <a:rPr lang="en-US" i="1" dirty="0"/>
              <a:t> (</a:t>
            </a:r>
            <a:r>
              <a:rPr lang="en-US" i="1" dirty="0" err="1"/>
              <a:t>builtins</a:t>
            </a:r>
            <a:r>
              <a:rPr lang="en-US" i="1" dirty="0"/>
              <a:t>)          depends on function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Expressions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8CF37-0DAA-4A87-9EAE-38F5351BECE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4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105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4AA22-052F-4853-AFCE-05161354E1C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644525"/>
          <a:ext cx="9144000" cy="449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&gt;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&gt;=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 or equal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&lt;=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 or equal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&amp;&amp;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And (short circuited)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||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Or (short circuited)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==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Equality Test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!=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Inequality</a:t>
                      </a:r>
                      <a:r>
                        <a:rPr lang="en-US" sz="2400" baseline="0" dirty="0"/>
                        <a:t> Test</a:t>
                      </a:r>
                      <a:endParaRPr lang="en-US" sz="2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IsASleepJob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EFB35B-1CC8-423B-8A92-B46C127135D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IsASleepJob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“sleep”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63382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UsesSomeDisk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C5ECD-9FE3-42AD-8471-E81559802CE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UsesSomeDisk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100</a:t>
            </a:r>
          </a:p>
        </p:txBody>
      </p:sp>
    </p:spTree>
    <p:extLst>
      <p:ext uri="{BB962C8B-B14F-4D97-AF65-F5344CB8AC3E}">
        <p14:creationId xmlns:p14="http://schemas.microsoft.com/office/powerpoint/2010/main" val="381065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true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undefined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8A081-41C6-4F9D-ACB4-FF07227ED76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420932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"sleep") &amp;&amp;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&amp;&amp;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35DA59-8821-46FC-B649-B8BFAD3DBA5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175423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2563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Math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28186-B649-4EC0-BFBB-694071C5B21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175" y="868363"/>
          <a:ext cx="84185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  <a:r>
                        <a:rPr lang="en-US" sz="2400" baseline="0" dirty="0"/>
                        <a:t> (or unary minus)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Modulus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Jobs</a:t>
            </a:r>
          </a:p>
          <a:p>
            <a:pPr>
              <a:defRPr/>
            </a:pPr>
            <a:r>
              <a:rPr lang="en-US" dirty="0"/>
              <a:t>Machines</a:t>
            </a:r>
          </a:p>
          <a:p>
            <a:pPr>
              <a:defRPr/>
            </a:pPr>
            <a:r>
              <a:rPr lang="en-US" dirty="0"/>
              <a:t>Users</a:t>
            </a:r>
          </a:p>
          <a:p>
            <a:pPr>
              <a:defRPr/>
            </a:pPr>
            <a:r>
              <a:rPr lang="en-US" dirty="0"/>
              <a:t>Accounting</a:t>
            </a:r>
          </a:p>
          <a:p>
            <a:pPr>
              <a:defRPr/>
            </a:pPr>
            <a:r>
              <a:rPr lang="en-US" dirty="0"/>
              <a:t>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</a:t>
            </a:r>
            <a:r>
              <a:rPr lang="en-US" i="1" dirty="0"/>
              <a:t>describe</a:t>
            </a:r>
            <a:r>
              <a:rPr lang="en-US" dirty="0"/>
              <a:t> all Entities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E55CB-D7D7-4268-843F-A45775FB07F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0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DiskInBytes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102400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Math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84EC1B-EC5D-4941-AFCC-15B112E03CB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DiskInBytes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							1024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79309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Need Single Number for sorting</a:t>
            </a:r>
          </a:p>
          <a:p>
            <a:pPr>
              <a:defRPr/>
            </a:pPr>
            <a:r>
              <a:rPr lang="en-US" dirty="0"/>
              <a:t>Have several sort criteria:</a:t>
            </a:r>
          </a:p>
          <a:p>
            <a:pPr lvl="1">
              <a:defRPr/>
            </a:pPr>
            <a:r>
              <a:rPr lang="en-US" dirty="0"/>
              <a:t>All jobs with small disk requests high </a:t>
            </a:r>
            <a:r>
              <a:rPr lang="en-US" dirty="0" err="1"/>
              <a:t>prio</a:t>
            </a:r>
            <a:endParaRPr lang="en-US" dirty="0"/>
          </a:p>
          <a:p>
            <a:pPr lvl="1">
              <a:defRPr/>
            </a:pPr>
            <a:r>
              <a:rPr lang="en-US" dirty="0"/>
              <a:t>Otherwise, sort by </a:t>
            </a:r>
            <a:r>
              <a:rPr lang="en-US" dirty="0" err="1"/>
              <a:t>ClusterId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Math + Logical for sorting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C8EC9-6B20-4C8D-B725-B0A697C7740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3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((</a:t>
            </a:r>
            <a:r>
              <a:rPr lang="en-US" dirty="0" err="1"/>
              <a:t>DiskUsage</a:t>
            </a:r>
            <a:r>
              <a:rPr lang="en-US" dirty="0"/>
              <a:t> &lt; 100) * 1000000) + </a:t>
            </a:r>
            <a:r>
              <a:rPr lang="en-US" dirty="0" err="1"/>
              <a:t>ClusterId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Booleans expand to integers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05906-2012-4E39-AC67-C1742582DBC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893888"/>
            <a:ext cx="4776787" cy="2687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534234">
            <a:off x="350838" y="2384425"/>
            <a:ext cx="86169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b="1" dirty="0">
                <a:latin typeface="+mn-lt"/>
              </a:rPr>
              <a:t>Common HTCondor paradigm!</a:t>
            </a:r>
          </a:p>
        </p:txBody>
      </p:sp>
    </p:spTree>
    <p:extLst>
      <p:ext uri="{BB962C8B-B14F-4D97-AF65-F5344CB8AC3E}">
        <p14:creationId xmlns:p14="http://schemas.microsoft.com/office/powerpoint/2010/main" val="6565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02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Bitwise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790C93-301A-4DEF-AB19-9B40E523601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175" y="868363"/>
          <a:ext cx="84185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|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or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&amp;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and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^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</a:t>
                      </a:r>
                      <a:r>
                        <a:rPr lang="en-US" sz="2400" dirty="0" err="1"/>
                        <a:t>xor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&gt;&gt;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shift right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&lt;&lt;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shift left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81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04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Classad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  <a:br>
              <a:rPr lang="en-US" dirty="0"/>
            </a:b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C11466-518C-49D6-B86F-7C6935A10E9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175" y="868363"/>
          <a:ext cx="84185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time()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Current time in seconds from epoch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substr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, offset, </a:t>
                      </a:r>
                      <a:r>
                        <a:rPr lang="en-US" sz="2400" dirty="0" err="1"/>
                        <a:t>len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Extract</a:t>
                      </a:r>
                      <a:r>
                        <a:rPr lang="en-US" sz="2400" baseline="0" dirty="0"/>
                        <a:t> substring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r>
                        <a:rPr lang="en-US" sz="2400" dirty="0"/>
                        <a:t>(pattern,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str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r>
                        <a:rPr lang="en-US" sz="2400" dirty="0"/>
                        <a:t> match (</a:t>
                      </a:r>
                      <a:r>
                        <a:rPr lang="en-US" sz="2400" dirty="0" err="1"/>
                        <a:t>pcre</a:t>
                      </a:r>
                      <a:r>
                        <a:rPr lang="en-US" sz="2400" dirty="0"/>
                        <a:t> based)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random(x)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Random number from 0 to x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IsUndefined</a:t>
                      </a:r>
                      <a:r>
                        <a:rPr lang="en-US" sz="2400" dirty="0"/>
                        <a:t>(expr)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expr is undefined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StringListMember</a:t>
                      </a:r>
                      <a:r>
                        <a:rPr lang="en-US" sz="2400" dirty="0"/>
                        <a:t>(s,</a:t>
                      </a:r>
                      <a:r>
                        <a:rPr lang="en-US" sz="2400" baseline="0" dirty="0"/>
                        <a:t>  l)</a:t>
                      </a:r>
                      <a:endParaRPr lang="en-US" sz="2400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  <a:r>
                        <a:rPr lang="en-US" sz="2400" baseline="0" dirty="0"/>
                        <a:t>s s in list l, where l like "a, b, c"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toUpper</a:t>
                      </a:r>
                      <a:r>
                        <a:rPr lang="en-US" sz="2400" dirty="0"/>
                        <a:t>(s)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Upper-case s</a:t>
                      </a:r>
                    </a:p>
                  </a:txBody>
                  <a:tcPr marL="91455" marR="914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0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+ 3600) &gt; time()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 </a:t>
            </a:r>
            <a:r>
              <a:rPr lang="en-US" sz="2000" dirty="0">
                <a:cs typeface="Courier New" panose="02070309020205020404" pitchFamily="49" charset="0"/>
              </a:rPr>
              <a:t>(maybe)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("^s",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IsUndefined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Functions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622A3-B0AD-419B-9B8A-B9DC961ACAF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65854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cs typeface="Courier New" panose="02070309020205020404" pitchFamily="49" charset="0"/>
              </a:rPr>
              <a:t>New in 8.9!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replace("[A-Z]",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"C")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"Cob Bob”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("[A-Z]",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"C")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"Cob Cob”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Replace Examples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32BD0-CCFD-4C43-AAAF-2906B6C218D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"names"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"Rob Bob"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2173243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Requirements = </a:t>
            </a:r>
            <a:r>
              <a:rPr lang="en-US" dirty="0" err="1"/>
              <a:t>WantGluster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Does </a:t>
            </a:r>
            <a:r>
              <a:rPr lang="en-US" dirty="0" err="1"/>
              <a:t>WantGluster</a:t>
            </a:r>
            <a:r>
              <a:rPr lang="en-US" dirty="0"/>
              <a:t> appear in </a:t>
            </a:r>
            <a:r>
              <a:rPr lang="en-US" dirty="0" err="1"/>
              <a:t>Reqs</a:t>
            </a:r>
            <a:r>
              <a:rPr lang="en-US" dirty="0"/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Req’mts</a:t>
            </a:r>
            <a:r>
              <a:rPr lang="en-US" dirty="0"/>
              <a:t> is </a:t>
            </a:r>
            <a:r>
              <a:rPr lang="en-US" i="1" dirty="0"/>
              <a:t>Expression</a:t>
            </a:r>
            <a:r>
              <a:rPr lang="en-US" dirty="0"/>
              <a:t>, not string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So </a:t>
            </a:r>
            <a:r>
              <a:rPr lang="en-US" dirty="0" err="1"/>
              <a:t>regexp</a:t>
            </a:r>
            <a:r>
              <a:rPr lang="en-US" dirty="0"/>
              <a:t>, etc. don’t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Eval</a:t>
            </a:r>
            <a:r>
              <a:rPr lang="en-US" dirty="0"/>
              <a:t>/</a:t>
            </a:r>
            <a:r>
              <a:rPr lang="en-US" dirty="0" err="1"/>
              <a:t>Unparse</a:t>
            </a:r>
            <a:r>
              <a:rPr lang="en-US" dirty="0"/>
              <a:t>: Jedi Level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47322-27AA-45D9-BA73-293F71722D8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2759"/>
          <a:stretch>
            <a:fillRect/>
          </a:stretch>
        </p:blipFill>
        <p:spPr bwMode="auto">
          <a:xfrm>
            <a:off x="7021513" y="692150"/>
            <a:ext cx="2344737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6661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Requirements = </a:t>
            </a:r>
            <a:r>
              <a:rPr lang="en-US" dirty="0" err="1"/>
              <a:t>WantGluster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 err="1"/>
              <a:t>Unparse</a:t>
            </a:r>
            <a:r>
              <a:rPr lang="en-US" dirty="0"/>
              <a:t>(Requirements) -&gt;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“</a:t>
            </a:r>
            <a:r>
              <a:rPr lang="en-US" dirty="0" err="1"/>
              <a:t>WantGluster</a:t>
            </a:r>
            <a:r>
              <a:rPr lang="en-US" dirty="0"/>
              <a:t>”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Unparse</a:t>
            </a:r>
            <a:r>
              <a:rPr lang="en-US" dirty="0"/>
              <a:t>: expr to string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9A610-CE8F-4852-A818-FCB9405FEC1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2759"/>
          <a:stretch>
            <a:fillRect/>
          </a:stretch>
        </p:blipFill>
        <p:spPr bwMode="auto">
          <a:xfrm>
            <a:off x="7021513" y="692150"/>
            <a:ext cx="2344737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69209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Expr ? </a:t>
            </a:r>
            <a:r>
              <a:rPr lang="en-US" dirty="0" err="1"/>
              <a:t>tExpr</a:t>
            </a:r>
            <a:r>
              <a:rPr lang="en-US" dirty="0"/>
              <a:t> : </a:t>
            </a:r>
            <a:r>
              <a:rPr lang="en-US" dirty="0" err="1"/>
              <a:t>fExpr</a:t>
            </a:r>
            <a:endParaRPr lang="en-US" dirty="0"/>
          </a:p>
          <a:p>
            <a:pPr lvl="1">
              <a:defRPr/>
            </a:pPr>
            <a:r>
              <a:rPr lang="en-US" dirty="0"/>
              <a:t>If expr </a:t>
            </a:r>
            <a:r>
              <a:rPr lang="en-US" dirty="0" err="1"/>
              <a:t>evals</a:t>
            </a:r>
            <a:r>
              <a:rPr lang="en-US" dirty="0"/>
              <a:t> to True, use </a:t>
            </a:r>
            <a:r>
              <a:rPr lang="en-US" dirty="0" err="1"/>
              <a:t>tExpr</a:t>
            </a:r>
            <a:r>
              <a:rPr lang="en-US" dirty="0"/>
              <a:t>, else </a:t>
            </a:r>
            <a:r>
              <a:rPr lang="en-US" dirty="0" err="1"/>
              <a:t>fExpr</a:t>
            </a:r>
            <a:endParaRPr lang="en-US" dirty="0"/>
          </a:p>
          <a:p>
            <a:pPr>
              <a:defRPr/>
            </a:pPr>
            <a:r>
              <a:rPr lang="en-US" dirty="0" err="1"/>
              <a:t>IfThenElse</a:t>
            </a:r>
            <a:r>
              <a:rPr lang="en-US" dirty="0"/>
              <a:t>(expr, </a:t>
            </a:r>
            <a:r>
              <a:rPr lang="en-US" dirty="0" err="1"/>
              <a:t>tExpr</a:t>
            </a:r>
            <a:r>
              <a:rPr lang="en-US" dirty="0"/>
              <a:t>, </a:t>
            </a:r>
            <a:r>
              <a:rPr lang="en-US" dirty="0" err="1"/>
              <a:t>fExpr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ditto</a:t>
            </a:r>
          </a:p>
          <a:p>
            <a:pPr>
              <a:defRPr/>
            </a:pPr>
            <a:r>
              <a:rPr lang="en-US" dirty="0"/>
              <a:t>(Expr ?: </a:t>
            </a:r>
            <a:r>
              <a:rPr lang="en-US" dirty="0" err="1"/>
              <a:t>UseThisIfExprWasUndefined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Flow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6D22D9-7F94-4259-9299-66C61B5B3CF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behind the scenes…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38353" y="1181528"/>
            <a:ext cx="1990691" cy="3050484"/>
            <a:chOff x="6347668" y="1181528"/>
            <a:chExt cx="1990691" cy="3050484"/>
          </a:xfrm>
        </p:grpSpPr>
        <p:sp>
          <p:nvSpPr>
            <p:cNvPr id="4" name="Can 3"/>
            <p:cNvSpPr/>
            <p:nvPr/>
          </p:nvSpPr>
          <p:spPr>
            <a:xfrm>
              <a:off x="6524090" y="1181528"/>
              <a:ext cx="1109609" cy="229113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47668" y="3585681"/>
              <a:ext cx="1462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Job Scheduler</a:t>
              </a:r>
            </a:p>
            <a:p>
              <a:pPr algn="ctr"/>
              <a:r>
                <a:rPr lang="en-US" dirty="0">
                  <a:latin typeface="Gill Sans MT" panose="020B0502020104020203" pitchFamily="34" charset="0"/>
                </a:rPr>
                <a:t>(schedd)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1881" y="2434975"/>
              <a:ext cx="1056478" cy="1150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Job1</a:t>
              </a:r>
            </a:p>
            <a:p>
              <a:r>
                <a:rPr lang="en-US" dirty="0"/>
                <a:t>Job2</a:t>
              </a:r>
            </a:p>
            <a:p>
              <a:r>
                <a:rPr lang="en-US" dirty="0"/>
                <a:t>Job3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514" y="1181259"/>
            <a:ext cx="19007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2233" y="1181528"/>
            <a:ext cx="4482542" cy="655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47327">
            <a:off x="2990625" y="1075765"/>
            <a:ext cx="34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“Send me all my jobs as </a:t>
            </a:r>
            <a:r>
              <a:rPr lang="en-US" dirty="0" err="1">
                <a:latin typeface="Gill Sans MT" panose="020B0502020104020203" pitchFamily="34" charset="0"/>
              </a:rPr>
              <a:t>classads</a:t>
            </a:r>
            <a:r>
              <a:rPr lang="en-US" dirty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32233" y="1550591"/>
            <a:ext cx="4482542" cy="110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90552">
            <a:off x="2476521" y="2192093"/>
            <a:ext cx="43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“Here’s </a:t>
            </a:r>
            <a:r>
              <a:rPr lang="en-US" dirty="0" err="1">
                <a:latin typeface="Gill Sans MT" panose="020B0502020104020203" pitchFamily="34" charset="0"/>
              </a:rPr>
              <a:t>classads</a:t>
            </a:r>
            <a:r>
              <a:rPr lang="en-US" dirty="0">
                <a:latin typeface="Gill Sans MT" panose="020B0502020104020203" pitchFamily="34" charset="0"/>
              </a:rPr>
              <a:t> for jobs 95, 96, 98 and 99”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3944" y="1550591"/>
            <a:ext cx="0" cy="1459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581" y="2328500"/>
            <a:ext cx="156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No options, so</a:t>
            </a:r>
          </a:p>
          <a:p>
            <a:r>
              <a:rPr lang="en-US" dirty="0">
                <a:latin typeface="Gill Sans MT" panose="020B0502020104020203" pitchFamily="34" charset="0"/>
              </a:rPr>
              <a:t>pretty-print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010329"/>
            <a:ext cx="6498575" cy="1508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   OWNER  SUBMITTED    RUN_TIME  ST PRI SIZE CMD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95   gthain 4/25 14:31   0+00:00:11 R  0    0.0 calculate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96   gthain 4/25 14:31   0+00:00:11 R  0    0.0 calculate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98   gthain 4/25 14:31   0+00:00:11 R  0    0.0 calculate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99   gthain 4/25 14:31   0+00:00:00 I  0    0.0 calculate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2" grpId="0"/>
      <p:bldP spid="26" grpId="0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Debug(</a:t>
            </a:r>
            <a:r>
              <a:rPr lang="en-US" dirty="0" err="1"/>
              <a:t>anyExpression</a:t>
            </a:r>
            <a:r>
              <a:rPr lang="en-US" dirty="0"/>
              <a:t>) -&gt; </a:t>
            </a:r>
            <a:r>
              <a:rPr lang="en-US" dirty="0" err="1"/>
              <a:t>anyExpression</a:t>
            </a:r>
            <a:endParaRPr lang="en-US" dirty="0"/>
          </a:p>
          <a:p>
            <a:pPr>
              <a:defRPr/>
            </a:pPr>
            <a:r>
              <a:rPr lang="en-US" dirty="0"/>
              <a:t>Thus Debug is a no-op</a:t>
            </a:r>
          </a:p>
          <a:p>
            <a:pPr>
              <a:defRPr/>
            </a:pPr>
            <a:r>
              <a:rPr lang="en-US" dirty="0"/>
              <a:t>Has a side effect:</a:t>
            </a:r>
          </a:p>
          <a:p>
            <a:pPr lvl="1">
              <a:defRPr/>
            </a:pPr>
            <a:r>
              <a:rPr lang="en-US" dirty="0" err="1"/>
              <a:t>DaemonLog</a:t>
            </a:r>
            <a:r>
              <a:rPr lang="en-US" dirty="0"/>
              <a:t> traces expression evaluation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Greg’s Favorite Function: Debug()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1D235-DFE2-4D1B-93AA-5BBAEC7DA29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97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38" y="2579688"/>
            <a:ext cx="8397875" cy="2027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WantGluster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UNDEFINED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409600 --&gt; 409600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[0.01001ms] Memory --&gt; 409600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[0.03791ms]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WantGluster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(1024 &gt; Memory) --&gt;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26E1D-947C-4EAD-93A9-4AD1D07E8C6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0" y="722313"/>
            <a:ext cx="9144000" cy="4619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Requirements = WantGluster &amp;&amp; (1024 &gt; Memory)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0" y="1495425"/>
            <a:ext cx="91440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Requirements = debug(WantGluster &amp;&amp; (1024 &gt; Memory))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187325" y="2051050"/>
            <a:ext cx="347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itchFamily="18" charset="0"/>
                <a:cs typeface="Arial" charset="0"/>
              </a:rPr>
              <a:t>Negotiator Log shows:</a:t>
            </a:r>
          </a:p>
        </p:txBody>
      </p:sp>
    </p:spTree>
    <p:extLst>
      <p:ext uri="{BB962C8B-B14F-4D97-AF65-F5344CB8AC3E}">
        <p14:creationId xmlns:p14="http://schemas.microsoft.com/office/powerpoint/2010/main" val="1757868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5512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2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Lists and Nesting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65AD-46A2-448D-BA3A-9CA121A5683D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a_pslot</a:t>
            </a:r>
            <a:endParaRPr lang="en-US" sz="2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2308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4}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5429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5512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"slot1"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childSlot.Cpus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"slot1"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 err="1"/>
              <a:t>ClassAd</a:t>
            </a:r>
            <a:r>
              <a:rPr lang="en-US" dirty="0"/>
              <a:t> (not used (yet!))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650F5-5F34-4D1B-A749-9025D40C946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475" y="1558925"/>
            <a:ext cx="5216525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a_pslot</a:t>
            </a:r>
            <a:endParaRPr lang="en-US" sz="2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475" y="1570038"/>
            <a:ext cx="5216525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Name = "slot1"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749692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condor_status</a:t>
            </a:r>
            <a:r>
              <a:rPr lang="en-US" dirty="0"/>
              <a:t> -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B9492-28CE-446D-92B1-8F9FEE5B467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38" y="1230313"/>
            <a:ext cx="4054475" cy="2554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Name = "slot1"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4}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0775" y="1174750"/>
            <a:ext cx="4083050" cy="3476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"Name":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"slot1”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1, 2, 3, 4 ],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3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158" name="Right Arrow 3"/>
          <p:cNvSpPr>
            <a:spLocks noChangeArrowheads="1"/>
          </p:cNvSpPr>
          <p:nvPr/>
        </p:nvSpPr>
        <p:spPr bwMode="auto">
          <a:xfrm>
            <a:off x="4232275" y="2309813"/>
            <a:ext cx="641350" cy="603250"/>
          </a:xfrm>
          <a:prstGeom prst="rightArrow">
            <a:avLst>
              <a:gd name="adj1" fmla="val 50000"/>
              <a:gd name="adj2" fmla="val 50032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74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be done with a .</a:t>
            </a:r>
            <a:r>
              <a:rPr lang="en-US" dirty="0" err="1"/>
              <a:t>dll</a:t>
            </a:r>
            <a:endParaRPr lang="en-US" dirty="0"/>
          </a:p>
          <a:p>
            <a:pPr>
              <a:defRPr/>
            </a:pPr>
            <a:r>
              <a:rPr lang="en-US" dirty="0"/>
              <a:t>Only in a dire emergency</a:t>
            </a:r>
          </a:p>
          <a:p>
            <a:pPr lvl="1">
              <a:defRPr/>
            </a:pPr>
            <a:r>
              <a:rPr lang="en-US" dirty="0"/>
              <a:t>Portability, </a:t>
            </a:r>
            <a:r>
              <a:rPr lang="en-US" dirty="0" err="1"/>
              <a:t>compatability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See manual for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Classad user-defined function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1FF1AC-F4B5-4751-80C8-AD49C867001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7771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" y="1017588"/>
            <a:ext cx="8687811" cy="31702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–limit 1</a:t>
            </a:r>
          </a:p>
          <a:p>
            <a:r>
              <a:rPr lang="en-US" dirty="0"/>
              <a:t>&lt;just one 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–limit 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“1+1”</a:t>
            </a:r>
          </a:p>
          <a:p>
            <a:pPr marL="0" indent="0">
              <a:buNone/>
            </a:pPr>
            <a:r>
              <a:rPr lang="en-US" dirty="0"/>
              <a:t>    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–limit 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foo”,”f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 </a:t>
            </a:r>
            <a:r>
              <a:rPr lang="en-US" dirty="0" err="1"/>
              <a:t>exprs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6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i="1" dirty="0"/>
              <a:t>Description</a:t>
            </a:r>
            <a:r>
              <a:rPr lang="en-US" sz="2800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	describes </a:t>
            </a:r>
            <a:r>
              <a:rPr lang="en-US" sz="2800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Query language</a:t>
            </a:r>
            <a:r>
              <a:rPr lang="en-US" sz="2800" b="1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	Given jobs &amp; machines, find matches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On to 2</a:t>
            </a:r>
            <a:r>
              <a:rPr lang="en-US" baseline="30000" dirty="0"/>
              <a:t>nd</a:t>
            </a:r>
            <a:r>
              <a:rPr lang="en-US" dirty="0"/>
              <a:t> use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AB458-3AC3-41E9-A1CE-EC1EEF3E880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70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Users can write </a:t>
            </a:r>
            <a:r>
              <a:rPr lang="en-US" i="1" dirty="0"/>
              <a:t>expressions</a:t>
            </a:r>
            <a:r>
              <a:rPr lang="en-US" dirty="0"/>
              <a:t> as </a:t>
            </a:r>
            <a:r>
              <a:rPr lang="en-US" i="1" dirty="0"/>
              <a:t>queries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</a:t>
            </a:r>
            <a:r>
              <a:rPr lang="en-US" i="1" dirty="0"/>
              <a:t>select</a:t>
            </a:r>
            <a:r>
              <a:rPr lang="en-US" dirty="0"/>
              <a:t> a subset of ads from a larger set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condor evaluates expression to </a:t>
            </a:r>
            <a:r>
              <a:rPr lang="en-US" i="1" dirty="0"/>
              <a:t>TRUE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Query language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F4716-D751-4DB9-8E78-4C3103F39BD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10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$ </a:t>
            </a:r>
            <a:r>
              <a:rPr lang="en-US" dirty="0" err="1"/>
              <a:t>condor_status</a:t>
            </a:r>
            <a:r>
              <a:rPr lang="en-US" dirty="0"/>
              <a:t> -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some classad 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$ </a:t>
            </a:r>
            <a:r>
              <a:rPr lang="en-US" dirty="0" err="1"/>
              <a:t>condor_q</a:t>
            </a:r>
            <a:r>
              <a:rPr lang="en-US" dirty="0"/>
              <a:t> -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some </a:t>
            </a:r>
            <a:r>
              <a:rPr lang="en-US" dirty="0" err="1"/>
              <a:t>classad</a:t>
            </a:r>
            <a:r>
              <a:rPr lang="en-US" dirty="0"/>
              <a:t> 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Query Language example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5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behind the scenes…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8353" y="3390337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Classad database</a:t>
            </a:r>
          </a:p>
          <a:p>
            <a:pPr algn="ctr"/>
            <a:r>
              <a:rPr lang="en-US" dirty="0">
                <a:latin typeface="Gill Sans MT" panose="020B0502020104020203" pitchFamily="34" charset="0"/>
              </a:rPr>
              <a:t>(collector)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4" y="1181259"/>
            <a:ext cx="22322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2233" y="1181528"/>
            <a:ext cx="4482542" cy="655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47327">
            <a:off x="2990625" y="1075765"/>
            <a:ext cx="34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“Send me all machines as </a:t>
            </a:r>
            <a:r>
              <a:rPr lang="en-US" dirty="0" err="1">
                <a:latin typeface="Gill Sans MT" panose="020B0502020104020203" pitchFamily="34" charset="0"/>
              </a:rPr>
              <a:t>classads</a:t>
            </a:r>
            <a:r>
              <a:rPr lang="en-US" dirty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32233" y="1550591"/>
            <a:ext cx="4482542" cy="110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90552">
            <a:off x="2476521" y="2192093"/>
            <a:ext cx="43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“Here’s machine slot </a:t>
            </a:r>
            <a:r>
              <a:rPr lang="en-US" dirty="0" err="1">
                <a:latin typeface="Gill Sans MT" panose="020B0502020104020203" pitchFamily="34" charset="0"/>
              </a:rPr>
              <a:t>classads</a:t>
            </a:r>
            <a:r>
              <a:rPr lang="en-US" dirty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3944" y="1550591"/>
            <a:ext cx="0" cy="1459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581" y="2328500"/>
            <a:ext cx="156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No options, so</a:t>
            </a:r>
          </a:p>
          <a:p>
            <a:r>
              <a:rPr lang="en-US" dirty="0">
                <a:latin typeface="Gill Sans MT" panose="020B0502020104020203" pitchFamily="34" charset="0"/>
              </a:rPr>
              <a:t>pretty-print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488311"/>
            <a:ext cx="6498575" cy="1661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Arch   State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Mem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ActvtyTime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s1@c  LINUX  X86_64 Claimed   Busy   2048  0+00:30:23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s2@c  LINUX  X86_64 Claimed   Busy   2048  0+00:30:23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s3@c  LINUX  X86_64 Claimed   Busy   2048  0+00:30:23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be 1"/>
          <p:cNvSpPr/>
          <p:nvPr/>
        </p:nvSpPr>
        <p:spPr>
          <a:xfrm>
            <a:off x="6814774" y="1170581"/>
            <a:ext cx="1300525" cy="22197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2" grpId="0"/>
      <p:bldP spid="26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19545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Classad expression in a submit file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704" y="1830821"/>
            <a:ext cx="7419686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gronkulate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has_avx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FloorNumber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4</a:t>
            </a:r>
          </a:p>
          <a:p>
            <a:pPr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2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2118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Classad expression in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832" y="2215285"/>
            <a:ext cx="7419686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/condor/execute</a:t>
            </a:r>
          </a:p>
          <a:p>
            <a:pPr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“foo”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PREEMPT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EnteredCurrentState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600</a:t>
            </a:r>
          </a:p>
          <a:p>
            <a:pPr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44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5AC57-CAE7-4825-AB0D-F307782795A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550" y="2122488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399333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C9F55-C363-4B6C-8707-04E9F312FB1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550" y="2122488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305276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B19F3-C556-4817-8070-5783AF01EA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550" y="1887615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157242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2000'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3B7F8-5CE3-43CC-A205-900D0856AE2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350" y="1793875"/>
            <a:ext cx="4313238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4243187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2000'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9FCEB-BDC4-47D9-A159-7B4CC5CD00F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350" y="1793875"/>
            <a:ext cx="4313238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117680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does the expression	</a:t>
            </a:r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"Some String" == undefined</a:t>
            </a:r>
          </a:p>
          <a:p>
            <a:pPr marL="457200" lvl="1" indent="0">
              <a:buFont typeface="Marlett" pitchFamily="2" charset="2"/>
              <a:buNone/>
              <a:defRPr/>
            </a:pPr>
            <a:endParaRPr lang="en-US" dirty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Or</a:t>
            </a:r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"Some String" == </a:t>
            </a:r>
            <a:r>
              <a:rPr lang="en-US" dirty="0" err="1"/>
              <a:t>MissingAttribute</a:t>
            </a:r>
            <a:endParaRPr lang="en-US" dirty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Evaluate to?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Strict Equality Operators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52014-877D-4A1C-9FAD-88024A3E8A1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17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"foo" == undefined -&gt; undefined</a:t>
            </a:r>
          </a:p>
          <a:p>
            <a:pPr>
              <a:defRPr/>
            </a:pPr>
            <a:r>
              <a:rPr lang="en-US" dirty="0"/>
              <a:t>"foo" !=  undefined -&gt; undefined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Sometimes you want</a:t>
            </a:r>
          </a:p>
          <a:p>
            <a:pPr>
              <a:defRPr/>
            </a:pPr>
            <a:r>
              <a:rPr lang="en-US" dirty="0"/>
              <a:t>"foo" != undefined to mean false.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04BBF-C091-4A05-943B-E2F9970121C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41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=?= and =!= are </a:t>
            </a:r>
            <a:r>
              <a:rPr lang="en-US" i="1" dirty="0"/>
              <a:t>Strict Equality</a:t>
            </a:r>
            <a:r>
              <a:rPr lang="en-US" dirty="0"/>
              <a:t> comparisons</a:t>
            </a:r>
          </a:p>
          <a:p>
            <a:pPr>
              <a:defRPr/>
            </a:pPr>
            <a:r>
              <a:rPr lang="en-US" dirty="0"/>
              <a:t> “exactly equal” or “exactly not equal”</a:t>
            </a:r>
          </a:p>
          <a:p>
            <a:pPr>
              <a:defRPr/>
            </a:pPr>
            <a:r>
              <a:rPr lang="en-US" dirty="0"/>
              <a:t>And NEVER return undefined:</a:t>
            </a:r>
          </a:p>
          <a:p>
            <a:pPr>
              <a:defRPr/>
            </a:pPr>
            <a:r>
              <a:rPr lang="en-US" dirty="0"/>
              <a:t>"Some String" =?= undefined -&gt; false</a:t>
            </a:r>
          </a:p>
          <a:p>
            <a:pPr>
              <a:defRPr/>
            </a:pPr>
            <a:r>
              <a:rPr lang="en-US" dirty="0"/>
              <a:t>"Some String" =!= undefined -&gt;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Strict Equality Operators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39C728-9386-4867-A2BF-1EB7D9E155B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8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addition to the usual stuff, add to the machine description classad the following site-specific information…”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times, explicitly…</a:t>
            </a:r>
          </a:p>
        </p:txBody>
      </p:sp>
    </p:spTree>
    <p:extLst>
      <p:ext uri="{BB962C8B-B14F-4D97-AF65-F5344CB8AC3E}">
        <p14:creationId xmlns:p14="http://schemas.microsoft.com/office/powerpoint/2010/main" val="4360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415DF9-5530-4157-900D-E1FEC5C5E8E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2726721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5678-5D05-4C3F-B39B-9D987768203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702912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04489-A82F-4240-9602-AD27E50F28A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025647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Undefined is just another value</a:t>
            </a:r>
          </a:p>
          <a:p>
            <a:pPr lvl="1">
              <a:defRPr/>
            </a:pPr>
            <a:r>
              <a:rPr lang="en-US" dirty="0"/>
              <a:t>Undefined == undefined  -&gt;  undefined</a:t>
            </a:r>
          </a:p>
          <a:p>
            <a:pPr lvl="1">
              <a:defRPr/>
            </a:pPr>
            <a:r>
              <a:rPr lang="en-US" dirty="0"/>
              <a:t>Undefined =?= undefined -&gt; 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Strict Equality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283CD-B899-44F4-9DDE-75A1C628219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77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 == is case </a:t>
            </a:r>
            <a:r>
              <a:rPr lang="en-US" b="1" dirty="0" err="1"/>
              <a:t>IN</a:t>
            </a:r>
            <a:r>
              <a:rPr lang="en-US" dirty="0" err="1"/>
              <a:t>sensitive</a:t>
            </a:r>
            <a:endParaRPr lang="en-US" dirty="0"/>
          </a:p>
          <a:p>
            <a:pPr>
              <a:defRPr/>
            </a:pPr>
            <a:r>
              <a:rPr lang="en-US" dirty="0"/>
              <a:t>String =?=, =!= is case sensitive (!)</a:t>
            </a:r>
          </a:p>
          <a:p>
            <a:pPr>
              <a:defRPr/>
            </a:pPr>
            <a:r>
              <a:rPr lang="en-US" dirty="0"/>
              <a:t>No conversion between types</a:t>
            </a:r>
          </a:p>
          <a:p>
            <a:pPr lvl="1">
              <a:defRPr/>
            </a:pPr>
            <a:r>
              <a:rPr lang="en-US" dirty="0"/>
              <a:t>42 == 42.0  -&gt;  true</a:t>
            </a:r>
          </a:p>
          <a:p>
            <a:pPr lvl="1">
              <a:defRPr/>
            </a:pPr>
            <a:r>
              <a:rPr lang="en-US" dirty="0"/>
              <a:t>42 =?= 42.0 -&gt; 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Strict Equality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3733C-DD1E-4618-8A7F-AA070C50A4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08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Description</a:t>
            </a:r>
            <a:r>
              <a:rPr lang="en-US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describes </a:t>
            </a:r>
            <a:r>
              <a:rPr lang="en-US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Query language</a:t>
            </a:r>
            <a:r>
              <a:rPr lang="en-US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	Given jobs &amp; machines, find matches</a:t>
            </a:r>
            <a:endParaRPr lang="en-US" b="1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3</a:t>
            </a:r>
            <a:r>
              <a:rPr lang="en-US" baseline="30000" dirty="0"/>
              <a:t>rd</a:t>
            </a:r>
            <a:r>
              <a:rPr lang="en-US" dirty="0"/>
              <a:t> use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F37B4-D6A8-4DD2-B882-4FEF5EBE6707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79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Requires </a:t>
            </a:r>
            <a:r>
              <a:rPr lang="en-US" i="1" dirty="0"/>
              <a:t>TWO ads, </a:t>
            </a:r>
            <a:r>
              <a:rPr lang="en-US" dirty="0"/>
              <a:t>returns</a:t>
            </a:r>
            <a:r>
              <a:rPr lang="en-US" i="1" dirty="0"/>
              <a:t> true </a:t>
            </a:r>
            <a:r>
              <a:rPr lang="en-US" dirty="0"/>
              <a:t>or </a:t>
            </a:r>
            <a:r>
              <a:rPr lang="en-US" i="1" dirty="0"/>
              <a:t>false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“In the context of ad1 and ad2”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With a selection expression in the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Requirements</a:t>
            </a:r>
            <a:r>
              <a:rPr lang="en-US" dirty="0"/>
              <a:t> value of both ads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Commonly used to match jobs and machines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Matchmaking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800B9-5D0F-4C08-8462-551D3D007A0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7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Evaluate Requirements of one, if true</a:t>
            </a:r>
          </a:p>
          <a:p>
            <a:pPr>
              <a:defRPr/>
            </a:pPr>
            <a:r>
              <a:rPr lang="en-US" dirty="0"/>
              <a:t>Evaluate Requirements of other.</a:t>
            </a:r>
          </a:p>
          <a:p>
            <a:pPr>
              <a:defRPr/>
            </a:pPr>
            <a:r>
              <a:rPr lang="en-US" dirty="0"/>
              <a:t>Note My and Target are relative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7175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For 2 ads to match, both</a:t>
            </a:r>
            <a:br>
              <a:rPr lang="en-US" dirty="0"/>
            </a:br>
            <a:r>
              <a:rPr lang="en-US" dirty="0"/>
              <a:t>Requirements -&gt; true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16B85E-5CD6-4269-B96D-85E68904646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2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FDECB-C914-432C-A5CB-D7688C29397D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371475"/>
            <a:ext cx="3810000" cy="4248150"/>
          </a:xfrm>
          <a:prstGeom prst="rect">
            <a:avLst/>
          </a:prstGeom>
          <a:ln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3600" dirty="0"/>
              <a:t> </a:t>
            </a:r>
            <a:r>
              <a:rPr lang="en-GB" altLang="en-US" sz="3600" u="sng" dirty="0"/>
              <a:t>Job Ad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400" b="1" dirty="0">
                <a:latin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Type  = "Job"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HasMatlabLicense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			=?= True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= "/bin/sleep"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"3600"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Owner = 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gthain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NumJobStarts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8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0713" y="377825"/>
            <a:ext cx="4343400" cy="4170363"/>
          </a:xfrm>
          <a:prstGeom prst="rect">
            <a:avLst/>
          </a:prstGeom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sz="3600" u="sng" dirty="0"/>
              <a:t>Slot Ad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Type = "Machine"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Cpus</a:t>
            </a:r>
            <a:r>
              <a:rPr lang="en-US" altLang="en-US" sz="2000" b="1" dirty="0">
                <a:latin typeface="Courier New" pitchFamily="49" charset="0"/>
              </a:rPr>
              <a:t>  = 40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Memory = 2048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(Owner == 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gthain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") 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TARGET.NumJobStarts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&lt;=  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MY.MaxTries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HasMatlabLicense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MaxTries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7041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4900612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Reference: lookup</a:t>
            </a:r>
          </a:p>
          <a:p>
            <a:pPr marL="0" indent="0">
              <a:buFontTx/>
              <a:buNone/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e.g. </a:t>
            </a:r>
            <a:r>
              <a:rPr lang="en-US" i="1" dirty="0" err="1"/>
              <a:t>SomeName</a:t>
            </a:r>
            <a:r>
              <a:rPr lang="en-US" i="1" dirty="0"/>
              <a:t> -&gt; "Foo"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C02D3-8F83-4275-B912-CD98FAB62B8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5538" y="925513"/>
            <a:ext cx="3938587" cy="354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17031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</a:t>
            </a:r>
            <a:r>
              <a:rPr lang="en-US" i="1" dirty="0"/>
              <a:t>Describe</a:t>
            </a:r>
            <a:r>
              <a:rPr lang="en-US" b="0" i="1" dirty="0"/>
              <a:t> </a:t>
            </a:r>
            <a:r>
              <a:rPr lang="en-US" dirty="0"/>
              <a:t>all entities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8EFEF-91F4-4BA5-AB42-633BAFC5CA1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0" y="0"/>
          <a:ext cx="9226550" cy="514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129">
                <a:tc>
                  <a:txBody>
                    <a:bodyPr/>
                    <a:lstStyle/>
                    <a:p>
                      <a:r>
                        <a:rPr lang="en-US" sz="2400" dirty="0"/>
                        <a:t>Entity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How to display full classad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Active Jobs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condor_q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Terminated</a:t>
                      </a:r>
                      <a:r>
                        <a:rPr lang="en-US" sz="2400" baseline="0" dirty="0"/>
                        <a:t> Jobs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condor_history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Machines (slots)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541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Finished jobs on machine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condor_history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 –file  $(</a:t>
                      </a:r>
                      <a:r>
                        <a:rPr lang="en-US" sz="2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condor_config_val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STARTD_HISTORY)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Active submitters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-submitter -l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Accounting</a:t>
                      </a:r>
                      <a:r>
                        <a:rPr lang="en-US" sz="2400" baseline="0" dirty="0"/>
                        <a:t> records</a:t>
                      </a:r>
                      <a:endParaRPr lang="en-US" sz="24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condor_userprio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Schedd service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–schedd -l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All services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–any -l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71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663" y="1017588"/>
            <a:ext cx="4900612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Reference: lookup</a:t>
            </a:r>
          </a:p>
          <a:p>
            <a:pPr marL="0" indent="0">
              <a:buFontTx/>
              <a:buNone/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e.g. </a:t>
            </a:r>
            <a:r>
              <a:rPr lang="en-US" i="1" dirty="0" err="1"/>
              <a:t>SomeName</a:t>
            </a:r>
            <a:r>
              <a:rPr lang="en-US" i="1" dirty="0"/>
              <a:t> -&gt; "Foo"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6D9AB-3F0D-47CA-8B5E-9AB0D35554D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5538" y="925513"/>
            <a:ext cx="3938587" cy="354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2369330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2F530-A03F-4D36-BF56-46BF6CD988E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03263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2865058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732C0-01E1-4554-BFD7-A15BF543B63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03263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4258738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Ads are checked in order</a:t>
            </a:r>
          </a:p>
          <a:p>
            <a:pPr>
              <a:defRPr/>
            </a:pPr>
            <a:r>
              <a:rPr lang="en-US" dirty="0"/>
              <a:t>Lookup first in the local ad</a:t>
            </a:r>
          </a:p>
          <a:p>
            <a:pPr>
              <a:defRPr/>
            </a:pPr>
            <a:r>
              <a:rPr lang="en-US" dirty="0"/>
              <a:t>Then the other 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998F0-0955-4F05-965D-F1631A7EBAD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31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Prefix reference with “My.” or “Target.”</a:t>
            </a:r>
          </a:p>
          <a:p>
            <a:pPr>
              <a:defRPr/>
            </a:pPr>
            <a:r>
              <a:rPr lang="en-US" dirty="0"/>
              <a:t>To force lookup in one side or the other</a:t>
            </a:r>
          </a:p>
          <a:p>
            <a:pPr>
              <a:defRPr/>
            </a:pPr>
            <a:r>
              <a:rPr lang="en-US" dirty="0"/>
              <a:t>Rarely used, but good idea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with My and Target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E8B4D-96A5-4C63-9BC5-4D140C1FA0B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08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OldName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5F713B-1DB7-43EF-B80A-35AB92AFF83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03263"/>
            <a:ext cx="4930775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778944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OldName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BAEB1-A8CF-4102-9F81-2BDD3F35FE7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03263"/>
            <a:ext cx="4930775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TARGET.Name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92185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53F67-88D9-42DC-9610-90CE2C30724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75" y="962025"/>
            <a:ext cx="372745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9075" y="962025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15602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BE0C-3402-4D55-9178-F210F906414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75" y="962025"/>
            <a:ext cx="372745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9075" y="962025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962576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66038" cy="2846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Questions?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Thank You!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EC123-BB4B-43C1-B3ED-C6803E0CB84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14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88" y="1017588"/>
            <a:ext cx="3328987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Set of </a:t>
            </a:r>
            <a:r>
              <a:rPr lang="en-US" i="1" dirty="0"/>
              <a:t>Attributes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Attribute</a:t>
            </a:r>
            <a:r>
              <a:rPr lang="en-US" dirty="0"/>
              <a:t>: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Key = Value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i="1" dirty="0"/>
              <a:t>Key</a:t>
            </a:r>
            <a:r>
              <a:rPr lang="en-US" dirty="0"/>
              <a:t> is a name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Value </a:t>
            </a:r>
            <a:r>
              <a:rPr lang="en-US" dirty="0"/>
              <a:t>has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as </a:t>
            </a:r>
            <a:r>
              <a:rPr lang="en-US" i="1" dirty="0"/>
              <a:t>Job</a:t>
            </a:r>
            <a:r>
              <a:rPr lang="en-US" dirty="0"/>
              <a:t> Description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EA8F8-76DC-4C86-93B4-3C7A4C15C48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1263" y="1558925"/>
            <a:ext cx="52292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51263" y="973138"/>
            <a:ext cx="52292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317840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88" y="1017588"/>
            <a:ext cx="3328987" cy="7286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Units by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as </a:t>
            </a:r>
            <a:r>
              <a:rPr lang="en-US" i="1" dirty="0"/>
              <a:t>Job</a:t>
            </a:r>
            <a:r>
              <a:rPr lang="en-US" dirty="0"/>
              <a:t> Description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C7053D-0A8D-437D-8250-2CB5DD988F7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1263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51263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04813" y="3082925"/>
            <a:ext cx="2732087" cy="81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Kilobytes</a:t>
            </a:r>
          </a:p>
        </p:txBody>
      </p:sp>
      <p:sp>
        <p:nvSpPr>
          <p:cNvPr id="7" name="Right Arrow 6"/>
          <p:cNvSpPr/>
          <p:nvPr/>
        </p:nvSpPr>
        <p:spPr bwMode="auto">
          <a:xfrm rot="20729336">
            <a:off x="3160713" y="2733675"/>
            <a:ext cx="2994025" cy="5746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82563" y="2112963"/>
            <a:ext cx="2732087" cy="81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Seconds</a:t>
            </a:r>
          </a:p>
        </p:txBody>
      </p:sp>
      <p:sp>
        <p:nvSpPr>
          <p:cNvPr id="10" name="Right Arrow 9"/>
          <p:cNvSpPr/>
          <p:nvPr/>
        </p:nvSpPr>
        <p:spPr bwMode="auto">
          <a:xfrm rot="856446">
            <a:off x="2924175" y="2795588"/>
            <a:ext cx="3949700" cy="5746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49641</TotalTime>
  <Words>3974</Words>
  <Application>Microsoft Office PowerPoint</Application>
  <PresentationFormat>On-screen Show (16:9)</PresentationFormat>
  <Paragraphs>1010</Paragraphs>
  <Slides>79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Arial Black</vt:lpstr>
      <vt:lpstr>Comic Sans MS</vt:lpstr>
      <vt:lpstr>Courier New</vt:lpstr>
      <vt:lpstr>Gill Sans MT</vt:lpstr>
      <vt:lpstr>Marlett</vt:lpstr>
      <vt:lpstr>Times New Roman</vt:lpstr>
      <vt:lpstr>Wingdings</vt:lpstr>
      <vt:lpstr>HTCondor-Presentation-Template</vt:lpstr>
      <vt:lpstr>Classad Tutorial</vt:lpstr>
      <vt:lpstr>Classads: 3 uses</vt:lpstr>
      <vt:lpstr>Classads describe all Entities</vt:lpstr>
      <vt:lpstr>Sometimes behind the scenes…</vt:lpstr>
      <vt:lpstr>Sometimes behind the scenes…</vt:lpstr>
      <vt:lpstr>Other times, explicitly…</vt:lpstr>
      <vt:lpstr>Classads Describe all entities</vt:lpstr>
      <vt:lpstr>Classads as Job Description</vt:lpstr>
      <vt:lpstr>Classads as Job Description</vt:lpstr>
      <vt:lpstr>Manual lists all* attributes</vt:lpstr>
      <vt:lpstr>PowerPoint Presentation</vt:lpstr>
      <vt:lpstr>Attribute Names (before the =)</vt:lpstr>
      <vt:lpstr>Attribute Values (after the =)</vt:lpstr>
      <vt:lpstr>Main ClassAd types</vt:lpstr>
      <vt:lpstr>Booleans</vt:lpstr>
      <vt:lpstr>ClassAd Integers</vt:lpstr>
      <vt:lpstr>ClassAd Reals</vt:lpstr>
      <vt:lpstr>ClassAd Strings</vt:lpstr>
      <vt:lpstr>ClassAd References</vt:lpstr>
      <vt:lpstr>Undefined</vt:lpstr>
      <vt:lpstr>More Undefined</vt:lpstr>
      <vt:lpstr>More Undefined</vt:lpstr>
      <vt:lpstr>ClassAd Expressions</vt:lpstr>
      <vt:lpstr>Logical Expressions </vt:lpstr>
      <vt:lpstr>Examples with Logicals</vt:lpstr>
      <vt:lpstr>Examples with Logicals</vt:lpstr>
      <vt:lpstr>Examples with Logicals</vt:lpstr>
      <vt:lpstr>Examples with Logicals</vt:lpstr>
      <vt:lpstr>Math Expressions </vt:lpstr>
      <vt:lpstr>Examples with Math</vt:lpstr>
      <vt:lpstr>Math + Logical for sorting</vt:lpstr>
      <vt:lpstr>Booleans expand to integers</vt:lpstr>
      <vt:lpstr>Bitwise Expressions </vt:lpstr>
      <vt:lpstr>Classad Builtin Functions </vt:lpstr>
      <vt:lpstr>Examples with Functions</vt:lpstr>
      <vt:lpstr>Replace Examples</vt:lpstr>
      <vt:lpstr>Eval/Unparse: Jedi Level</vt:lpstr>
      <vt:lpstr>Unparse: expr to string</vt:lpstr>
      <vt:lpstr>Control Flow</vt:lpstr>
      <vt:lpstr>Greg’s Favorite Function: Debug()</vt:lpstr>
      <vt:lpstr>PowerPoint Presentation</vt:lpstr>
      <vt:lpstr>ClassAd Lists and Nesting</vt:lpstr>
      <vt:lpstr>Nested ClassAd (not used (yet!))</vt:lpstr>
      <vt:lpstr>condor_status -json</vt:lpstr>
      <vt:lpstr>Classad user-defined function</vt:lpstr>
      <vt:lpstr>Testing and debugging exprs</vt:lpstr>
      <vt:lpstr>Classads: On to 2nd use</vt:lpstr>
      <vt:lpstr>Query language</vt:lpstr>
      <vt:lpstr>Query Language example</vt:lpstr>
      <vt:lpstr>Classad expression in a submit file</vt:lpstr>
      <vt:lpstr>Classad expression in a config file</vt:lpstr>
      <vt:lpstr>Example query</vt:lpstr>
      <vt:lpstr>Example query</vt:lpstr>
      <vt:lpstr>Example query</vt:lpstr>
      <vt:lpstr>Example query</vt:lpstr>
      <vt:lpstr>Example query</vt:lpstr>
      <vt:lpstr>Strict Equality Operators</vt:lpstr>
      <vt:lpstr>PowerPoint Presentation</vt:lpstr>
      <vt:lpstr>Strict Equality Operators</vt:lpstr>
      <vt:lpstr>Example Strict Equality</vt:lpstr>
      <vt:lpstr>Example Strict Equality</vt:lpstr>
      <vt:lpstr>Example Strict Equality</vt:lpstr>
      <vt:lpstr>More On Strict Equality</vt:lpstr>
      <vt:lpstr>More On Strict Equality</vt:lpstr>
      <vt:lpstr>Classads: 3rd use</vt:lpstr>
      <vt:lpstr>Matchmaking</vt:lpstr>
      <vt:lpstr>For 2 ads to match, both Requirements -&gt; true</vt:lpstr>
      <vt:lpstr>PowerPoint Presentation</vt:lpstr>
      <vt:lpstr>References when matching</vt:lpstr>
      <vt:lpstr>References when matching</vt:lpstr>
      <vt:lpstr>References when matching</vt:lpstr>
      <vt:lpstr>References when matching</vt:lpstr>
      <vt:lpstr>References when matching</vt:lpstr>
      <vt:lpstr>References with My and Target</vt:lpstr>
      <vt:lpstr>References when matching</vt:lpstr>
      <vt:lpstr>References when matching</vt:lpstr>
      <vt:lpstr>References when matching</vt:lpstr>
      <vt:lpstr>References when matching</vt:lpstr>
      <vt:lpstr>Questions?   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Greg Thain</cp:lastModifiedBy>
  <cp:revision>372</cp:revision>
  <dcterms:created xsi:type="dcterms:W3CDTF">2014-04-23T21:43:38Z</dcterms:created>
  <dcterms:modified xsi:type="dcterms:W3CDTF">2024-08-30T18:23:55Z</dcterms:modified>
</cp:coreProperties>
</file>