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92"/>
  </p:notesMasterIdLst>
  <p:sldIdLst>
    <p:sldId id="256" r:id="rId2"/>
    <p:sldId id="422" r:id="rId3"/>
    <p:sldId id="307" r:id="rId4"/>
    <p:sldId id="424" r:id="rId5"/>
    <p:sldId id="308" r:id="rId6"/>
    <p:sldId id="306" r:id="rId7"/>
    <p:sldId id="309" r:id="rId8"/>
    <p:sldId id="341" r:id="rId9"/>
    <p:sldId id="425" r:id="rId10"/>
    <p:sldId id="426" r:id="rId11"/>
    <p:sldId id="427" r:id="rId12"/>
    <p:sldId id="342" r:id="rId13"/>
    <p:sldId id="343" r:id="rId14"/>
    <p:sldId id="344" r:id="rId15"/>
    <p:sldId id="346" r:id="rId16"/>
    <p:sldId id="347" r:id="rId17"/>
    <p:sldId id="348" r:id="rId18"/>
    <p:sldId id="349" r:id="rId19"/>
    <p:sldId id="350" r:id="rId20"/>
    <p:sldId id="351" r:id="rId21"/>
    <p:sldId id="352" r:id="rId22"/>
    <p:sldId id="354" r:id="rId23"/>
    <p:sldId id="355" r:id="rId24"/>
    <p:sldId id="356" r:id="rId25"/>
    <p:sldId id="357" r:id="rId26"/>
    <p:sldId id="358" r:id="rId27"/>
    <p:sldId id="359" r:id="rId28"/>
    <p:sldId id="360" r:id="rId29"/>
    <p:sldId id="361" r:id="rId30"/>
    <p:sldId id="362" r:id="rId31"/>
    <p:sldId id="366" r:id="rId32"/>
    <p:sldId id="363" r:id="rId33"/>
    <p:sldId id="365" r:id="rId34"/>
    <p:sldId id="367" r:id="rId35"/>
    <p:sldId id="368" r:id="rId36"/>
    <p:sldId id="369" r:id="rId37"/>
    <p:sldId id="371" r:id="rId38"/>
    <p:sldId id="414" r:id="rId39"/>
    <p:sldId id="370" r:id="rId40"/>
    <p:sldId id="373" r:id="rId41"/>
    <p:sldId id="375" r:id="rId42"/>
    <p:sldId id="372" r:id="rId43"/>
    <p:sldId id="374" r:id="rId44"/>
    <p:sldId id="428" r:id="rId45"/>
    <p:sldId id="376" r:id="rId46"/>
    <p:sldId id="379" r:id="rId47"/>
    <p:sldId id="378" r:id="rId48"/>
    <p:sldId id="377" r:id="rId49"/>
    <p:sldId id="380" r:id="rId50"/>
    <p:sldId id="381" r:id="rId51"/>
    <p:sldId id="382" r:id="rId52"/>
    <p:sldId id="383" r:id="rId53"/>
    <p:sldId id="384" r:id="rId54"/>
    <p:sldId id="385" r:id="rId55"/>
    <p:sldId id="429" r:id="rId56"/>
    <p:sldId id="386" r:id="rId57"/>
    <p:sldId id="388" r:id="rId58"/>
    <p:sldId id="389" r:id="rId59"/>
    <p:sldId id="390" r:id="rId60"/>
    <p:sldId id="345" r:id="rId61"/>
    <p:sldId id="391" r:id="rId62"/>
    <p:sldId id="392" r:id="rId63"/>
    <p:sldId id="393" r:id="rId64"/>
    <p:sldId id="406" r:id="rId65"/>
    <p:sldId id="430" r:id="rId66"/>
    <p:sldId id="394" r:id="rId67"/>
    <p:sldId id="395" r:id="rId68"/>
    <p:sldId id="396" r:id="rId69"/>
    <p:sldId id="397" r:id="rId70"/>
    <p:sldId id="398" r:id="rId71"/>
    <p:sldId id="399" r:id="rId72"/>
    <p:sldId id="415" r:id="rId73"/>
    <p:sldId id="417" r:id="rId74"/>
    <p:sldId id="418" r:id="rId75"/>
    <p:sldId id="419" r:id="rId76"/>
    <p:sldId id="420" r:id="rId77"/>
    <p:sldId id="421" r:id="rId78"/>
    <p:sldId id="400" r:id="rId79"/>
    <p:sldId id="402" r:id="rId80"/>
    <p:sldId id="401" r:id="rId81"/>
    <p:sldId id="403" r:id="rId82"/>
    <p:sldId id="404" r:id="rId83"/>
    <p:sldId id="423" r:id="rId84"/>
    <p:sldId id="405" r:id="rId85"/>
    <p:sldId id="408" r:id="rId86"/>
    <p:sldId id="407" r:id="rId87"/>
    <p:sldId id="412" r:id="rId88"/>
    <p:sldId id="410" r:id="rId89"/>
    <p:sldId id="409" r:id="rId90"/>
    <p:sldId id="340" r:id="rId91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C60036"/>
    <a:srgbClr val="808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67" autoAdjust="0"/>
  </p:normalViewPr>
  <p:slideViewPr>
    <p:cSldViewPr snapToGrid="0">
      <p:cViewPr varScale="1">
        <p:scale>
          <a:sx n="113" d="100"/>
          <a:sy n="113" d="100"/>
        </p:scale>
        <p:origin x="29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-152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Slots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Alice</c:v>
                </c:pt>
                <c:pt idx="1">
                  <c:v>Bob</c:v>
                </c:pt>
                <c:pt idx="2">
                  <c:v>Charlie</c:v>
                </c:pt>
                <c:pt idx="3">
                  <c:v>Unclaimed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2</c:v>
                </c:pt>
                <c:pt idx="2">
                  <c:v>2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FA-4CC6-A448-F3990BD839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 Slots</a:t>
            </a:r>
            <a:r>
              <a:rPr lang="en-US" baseline="0" dirty="0"/>
              <a:t> in whole pool</a:t>
            </a:r>
            <a:endParaRPr lang="en-US" dirty="0"/>
          </a:p>
        </c:rich>
      </c:tx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Slots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Alice</c:v>
                </c:pt>
                <c:pt idx="1">
                  <c:v>Bob</c:v>
                </c:pt>
                <c:pt idx="2">
                  <c:v>Danny</c:v>
                </c:pt>
                <c:pt idx="3">
                  <c:v>Unclaimed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2</c:v>
                </c:pt>
                <c:pt idx="2">
                  <c:v>2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58-4236-B169-500A1A4A84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 800 Slots</a:t>
            </a:r>
            <a:r>
              <a:rPr lang="en-US" baseline="0" dirty="0"/>
              <a:t> in whole pool</a:t>
            </a:r>
            <a:endParaRPr lang="en-US" dirty="0"/>
          </a:p>
        </c:rich>
      </c:tx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Slots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Alice</c:v>
                </c:pt>
                <c:pt idx="1">
                  <c:v>Bob</c:v>
                </c:pt>
                <c:pt idx="2">
                  <c:v>Danny</c:v>
                </c:pt>
                <c:pt idx="3">
                  <c:v>Unclaimed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2</c:v>
                </c:pt>
                <c:pt idx="2">
                  <c:v>2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5B-4816-9ECB-F4B2A62A8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2000" dirty="0"/>
              <a:t>Group A:</a:t>
            </a:r>
          </a:p>
          <a:p>
            <a:pPr>
              <a:defRPr/>
            </a:pPr>
            <a:r>
              <a:rPr lang="en-US" sz="2000" dirty="0"/>
              <a:t>200 slots</a:t>
            </a:r>
          </a:p>
        </c:rich>
      </c:tx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Slots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Alice</c:v>
                </c:pt>
                <c:pt idx="1">
                  <c:v>Bob</c:v>
                </c:pt>
                <c:pt idx="2">
                  <c:v>Danny</c:v>
                </c:pt>
                <c:pt idx="3">
                  <c:v>Unclaimed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D6-4AB0-9B8D-52EDF271F4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54200478922233331"/>
          <c:y val="0.53879906653065213"/>
          <c:w val="0.42237753150785723"/>
          <c:h val="0.25199014360708577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2000" dirty="0"/>
              <a:t>Group B:</a:t>
            </a:r>
          </a:p>
          <a:p>
            <a:pPr>
              <a:defRPr/>
            </a:pPr>
            <a:r>
              <a:rPr lang="en-US" sz="2000" dirty="0"/>
              <a:t>100 slots</a:t>
            </a:r>
          </a:p>
        </c:rich>
      </c:tx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Slots</c:v>
                </c:pt>
              </c:strCache>
            </c:strRef>
          </c:tx>
          <c:spPr>
            <a:solidFill>
              <a:schemeClr val="accent2"/>
            </a:solidFill>
          </c:spPr>
          <c:cat>
            <c:strRef>
              <c:f>Sheet1!$A$2:$A$3</c:f>
              <c:strCache>
                <c:ptCount val="2"/>
                <c:pt idx="0">
                  <c:v>Bob</c:v>
                </c:pt>
                <c:pt idx="1">
                  <c:v>Unclaimed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90-43CC-BBD7-5DAC54AB8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54200478922233331"/>
          <c:y val="0.53879906653065213"/>
          <c:w val="0.42237753150785723"/>
          <c:h val="0.25199014360708577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2000" dirty="0"/>
              <a:t>Group C:</a:t>
            </a:r>
          </a:p>
          <a:p>
            <a:pPr>
              <a:defRPr/>
            </a:pPr>
            <a:r>
              <a:rPr lang="en-US" sz="2000" dirty="0"/>
              <a:t>500 slots</a:t>
            </a:r>
          </a:p>
        </c:rich>
      </c:tx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Slots</c:v>
                </c:pt>
              </c:strCache>
            </c:strRef>
          </c:tx>
          <c:spPr>
            <a:solidFill>
              <a:schemeClr val="accent2"/>
            </a:solidFill>
          </c:spPr>
          <c:dPt>
            <c:idx val="1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931F-48C0-99E5-F7B6D6B88335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3-931F-48C0-99E5-F7B6D6B88335}"/>
              </c:ext>
            </c:extLst>
          </c:dPt>
          <c:cat>
            <c:strRef>
              <c:f>Sheet1!$A$2:$A$4</c:f>
              <c:strCache>
                <c:ptCount val="3"/>
                <c:pt idx="0">
                  <c:v>Danny</c:v>
                </c:pt>
                <c:pt idx="1">
                  <c:v>Edgar</c:v>
                </c:pt>
                <c:pt idx="2">
                  <c:v>Fran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300</c:v>
                </c:pt>
                <c:pt idx="1">
                  <c:v>100</c:v>
                </c:pt>
                <c:pt idx="2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31F-48C0-99E5-F7B6D6B883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54200478922233331"/>
          <c:y val="0.53879906653065213"/>
          <c:w val="0.42237753150785723"/>
          <c:h val="0.40483296775821576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2000" dirty="0"/>
              <a:t>Group A:</a:t>
            </a:r>
          </a:p>
          <a:p>
            <a:pPr>
              <a:defRPr/>
            </a:pPr>
            <a:r>
              <a:rPr lang="en-US" sz="2000" dirty="0"/>
              <a:t>200 slots</a:t>
            </a:r>
          </a:p>
        </c:rich>
      </c:tx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Slots</c:v>
                </c:pt>
              </c:strCache>
            </c:strRef>
          </c:tx>
          <c:explosion val="20"/>
          <c:cat>
            <c:strRef>
              <c:f>Sheet1!$A$2:$A$5</c:f>
              <c:strCache>
                <c:ptCount val="4"/>
                <c:pt idx="0">
                  <c:v>Alice</c:v>
                </c:pt>
                <c:pt idx="1">
                  <c:v>Bob</c:v>
                </c:pt>
                <c:pt idx="2">
                  <c:v>Danny</c:v>
                </c:pt>
                <c:pt idx="3">
                  <c:v>Unclaimed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7D-4EBD-8748-170C931013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54200478922233331"/>
          <c:y val="0.53879906653065213"/>
          <c:w val="0.42237753150785723"/>
          <c:h val="0.25199014360708577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2000" dirty="0"/>
              <a:t>Group B:</a:t>
            </a:r>
          </a:p>
          <a:p>
            <a:pPr>
              <a:defRPr/>
            </a:pPr>
            <a:r>
              <a:rPr lang="en-US" sz="2000" dirty="0"/>
              <a:t>100 slots</a:t>
            </a:r>
          </a:p>
        </c:rich>
      </c:tx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Slots</c:v>
                </c:pt>
              </c:strCache>
            </c:strRef>
          </c:tx>
          <c:spPr>
            <a:solidFill>
              <a:schemeClr val="accent2"/>
            </a:solidFill>
          </c:spPr>
          <c:cat>
            <c:strRef>
              <c:f>Sheet1!$A$2:$A$3</c:f>
              <c:strCache>
                <c:ptCount val="2"/>
                <c:pt idx="0">
                  <c:v>Bob</c:v>
                </c:pt>
                <c:pt idx="1">
                  <c:v>Unclaimed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80-4476-9418-9AD9717836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54200478922233331"/>
          <c:y val="0.53879906653065213"/>
          <c:w val="0.42237753150785723"/>
          <c:h val="0.25199014360708577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2000" dirty="0"/>
              <a:t>Group C:</a:t>
            </a:r>
          </a:p>
          <a:p>
            <a:pPr>
              <a:defRPr/>
            </a:pPr>
            <a:r>
              <a:rPr lang="en-US" sz="2000" dirty="0"/>
              <a:t>500 slots</a:t>
            </a:r>
          </a:p>
        </c:rich>
      </c:tx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Slots</c:v>
                </c:pt>
              </c:strCache>
            </c:strRef>
          </c:tx>
          <c:spPr>
            <a:solidFill>
              <a:schemeClr val="accent2"/>
            </a:solidFill>
          </c:spPr>
          <c:dPt>
            <c:idx val="1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25A8-438F-A08F-8C52770BDAFF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3-25A8-438F-A08F-8C52770BDAFF}"/>
              </c:ext>
            </c:extLst>
          </c:dPt>
          <c:cat>
            <c:strRef>
              <c:f>Sheet1!$A$2:$A$4</c:f>
              <c:strCache>
                <c:ptCount val="3"/>
                <c:pt idx="0">
                  <c:v>Danny</c:v>
                </c:pt>
                <c:pt idx="1">
                  <c:v>Edgar</c:v>
                </c:pt>
                <c:pt idx="2">
                  <c:v>Fran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300</c:v>
                </c:pt>
                <c:pt idx="1">
                  <c:v>100</c:v>
                </c:pt>
                <c:pt idx="2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5A8-438F-A08F-8C52770BDA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54200478922233331"/>
          <c:y val="0.53879906653065213"/>
          <c:w val="0.42237753150785723"/>
          <c:h val="0.40483296775821576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0DDE668-1C34-46D8-8C87-45DBD7915F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476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term is missing here?</a:t>
            </a:r>
            <a:r>
              <a:rPr lang="en-US" baseline="0" dirty="0"/>
              <a:t> Negotiation knows nothing of “jobs”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DDE668-1C34-46D8-8C87-45DBD7915FB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45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Your</a:t>
            </a:r>
            <a:r>
              <a:rPr lang="en-US" baseline="0" dirty="0"/>
              <a:t> units are 4, not condor’s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DDE668-1C34-46D8-8C87-45DBD7915FB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23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CHTC_logo_color_ver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514" y="436960"/>
            <a:ext cx="2211387" cy="941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 descr="C:\Users\vmuser\Desktop\HTCondor_red_blk_nota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226" y="1494235"/>
            <a:ext cx="2708275" cy="479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64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332580"/>
            <a:ext cx="7772400" cy="182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78306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3505200" y="4869657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87B0B7-E75A-45E6-8334-DC3A57A259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60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3771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3771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3505200" y="4869657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EE83DE-4924-4CEB-B587-40D68EDCBA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42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72281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4160934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3505200" y="4869657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4BF044-77D7-4194-95AC-E462B665E7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79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25178"/>
            <a:ext cx="3810000" cy="28039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25178"/>
            <a:ext cx="3810000" cy="28039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67600" y="4686300"/>
            <a:ext cx="9906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DDFF8D-01C6-456E-8402-4011AB2E71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6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3505200" y="4869657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38208D-0250-4ED8-9CAC-6A438104E5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48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3505200" y="4869657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B16ACA-F66D-42EC-9687-31F200158F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34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3505200" y="4869657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02BB8D-2BA2-4A87-8345-E04FA754A0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7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21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3910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2263" y="1016794"/>
            <a:ext cx="8399462" cy="3170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9" r:id="rId2"/>
    <p:sldLayoutId id="2147483730" r:id="rId3"/>
    <p:sldLayoutId id="2147483739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40" r:id="rId1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C60036"/>
          </a:solidFill>
          <a:latin typeface="+mj-lt"/>
          <a:ea typeface="MS PGothic" pitchFamily="34" charset="-128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C60036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C60036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C60036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C60036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333CC"/>
          </a:solidFill>
          <a:latin typeface="Comic Sans MS" charset="0"/>
          <a:ea typeface="ＭＳ Ｐゴシック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333CC"/>
          </a:solidFill>
          <a:latin typeface="Comic Sans MS" charset="0"/>
          <a:ea typeface="ＭＳ Ｐゴシック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333CC"/>
          </a:solidFill>
          <a:latin typeface="Comic Sans MS" charset="0"/>
          <a:ea typeface="ＭＳ Ｐゴシック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333CC"/>
          </a:solidFill>
          <a:latin typeface="Comic Sans MS" charset="0"/>
          <a:ea typeface="ＭＳ Ｐゴシック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808000"/>
        </a:buClr>
        <a:buSzPct val="120000"/>
        <a:buChar char="›"/>
        <a:defRPr sz="32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Font typeface="Marlett" pitchFamily="2" charset="2"/>
        <a:buChar char="h"/>
        <a:defRPr sz="2800">
          <a:solidFill>
            <a:schemeClr val="tx1"/>
          </a:solidFill>
          <a:latin typeface="+mn-lt"/>
          <a:ea typeface="MS PGothic" pitchFamily="34" charset="-128"/>
          <a:cs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9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8637"/>
            <a:ext cx="7772400" cy="1961002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Negotiator Policy and Configuration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Greg Thain</a:t>
            </a:r>
          </a:p>
        </p:txBody>
      </p:sp>
    </p:spTree>
    <p:extLst>
      <p:ext uri="{BB962C8B-B14F-4D97-AF65-F5344CB8AC3E}">
        <p14:creationId xmlns:p14="http://schemas.microsoft.com/office/powerpoint/2010/main" val="1409769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Owner: 1 submitter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285507" y="1089194"/>
            <a:ext cx="4830190" cy="192585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pitchFamily="34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Executable = </a:t>
            </a:r>
            <a:r>
              <a:rPr lang="en-US" sz="2400" kern="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somejob</a:t>
            </a:r>
            <a:endParaRPr lang="en-US" sz="2400" kern="0" dirty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Universe = vanilla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1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…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queue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137828"/>
              </p:ext>
            </p:extLst>
          </p:nvPr>
        </p:nvGraphicFramePr>
        <p:xfrm>
          <a:off x="1734065" y="3441032"/>
          <a:ext cx="6779741" cy="1307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70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77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49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3526">
                <a:tc>
                  <a:txBody>
                    <a:bodyPr/>
                    <a:lstStyle/>
                    <a:p>
                      <a:r>
                        <a:rPr lang="en-US" dirty="0"/>
                        <a:t>Submit</a:t>
                      </a:r>
                      <a:r>
                        <a:rPr lang="en-US" baseline="0" dirty="0"/>
                        <a:t> UID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“Owner”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“Submitter”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526">
                <a:tc>
                  <a:txBody>
                    <a:bodyPr/>
                    <a:lstStyle/>
                    <a:p>
                      <a:r>
                        <a:rPr lang="en-US" dirty="0"/>
                        <a:t>gthain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gthain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gthain@UID_DOMAIN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5729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Owner: 2 submitters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285507" y="1089194"/>
            <a:ext cx="4830190" cy="192585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pitchFamily="34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Executable = </a:t>
            </a:r>
            <a:r>
              <a:rPr lang="en-US" sz="2400" kern="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somejob</a:t>
            </a:r>
            <a:endParaRPr lang="en-US" sz="2400" kern="0" dirty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Universe = vanilla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1" kern="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nice_user</a:t>
            </a:r>
            <a:r>
              <a:rPr lang="en-US" sz="2400" b="1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= true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queue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166043"/>
              </p:ext>
            </p:extLst>
          </p:nvPr>
        </p:nvGraphicFramePr>
        <p:xfrm>
          <a:off x="1734065" y="3441032"/>
          <a:ext cx="7051588" cy="1307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1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4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45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3526">
                <a:tc>
                  <a:txBody>
                    <a:bodyPr/>
                    <a:lstStyle/>
                    <a:p>
                      <a:r>
                        <a:rPr lang="en-US" dirty="0"/>
                        <a:t>Submit</a:t>
                      </a:r>
                      <a:r>
                        <a:rPr lang="en-US" baseline="0" dirty="0"/>
                        <a:t> UID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“Owner”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“Submitter”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526">
                <a:tc>
                  <a:txBody>
                    <a:bodyPr/>
                    <a:lstStyle/>
                    <a:p>
                      <a:r>
                        <a:rPr lang="en-US" dirty="0"/>
                        <a:t>gthain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gthain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nice-user.gthain@UID_DOMAIN</a:t>
                      </a:r>
                      <a:endParaRPr lang="en-US" b="1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9708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9665" y="681128"/>
            <a:ext cx="6425778" cy="74255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Assign the </a:t>
            </a:r>
            <a:r>
              <a:rPr lang="en-US" i="1" dirty="0"/>
              <a:t>slots</a:t>
            </a:r>
            <a:r>
              <a:rPr lang="en-US" dirty="0"/>
              <a:t> of the whole pool </a:t>
            </a:r>
            <a:r>
              <a:rPr lang="en-US" i="1" dirty="0"/>
              <a:t>	</a:t>
            </a:r>
            <a:endParaRPr lang="en-US" dirty="0"/>
          </a:p>
          <a:p>
            <a:pPr marL="0" indent="0">
              <a:buNone/>
            </a:pPr>
            <a:endParaRPr lang="en-US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Negotiation Mission</a:t>
            </a:r>
          </a:p>
        </p:txBody>
      </p:sp>
      <p:pic>
        <p:nvPicPr>
          <p:cNvPr id="5" name="Picture 2" descr="https://3.bp.blogspot.com/-dyZQUx3khFI/VNahvdTY6uI/AAAAAAAADeI/SSxj9mZku2o/s1600/wisconsin_capitol_tour-017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57" t="32636" r="24297" b="29840"/>
          <a:stretch/>
        </p:blipFill>
        <p:spPr bwMode="auto">
          <a:xfrm>
            <a:off x="1504709" y="1921397"/>
            <a:ext cx="5490575" cy="3222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663515" y="1321285"/>
            <a:ext cx="2149133" cy="742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pitchFamily="34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/>
              <a:t>   to </a:t>
            </a:r>
            <a:r>
              <a:rPr lang="en-US" i="1" kern="0" dirty="0"/>
              <a:t>users</a:t>
            </a:r>
          </a:p>
        </p:txBody>
      </p:sp>
      <p:sp>
        <p:nvSpPr>
          <p:cNvPr id="7" name="Content Placeholder 1"/>
          <p:cNvSpPr txBox="1">
            <a:spLocks/>
          </p:cNvSpPr>
          <p:nvPr/>
        </p:nvSpPr>
        <p:spPr bwMode="auto">
          <a:xfrm>
            <a:off x="2280213" y="1321284"/>
            <a:ext cx="6690167" cy="742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pitchFamily="34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/>
              <a:t>   based on some </a:t>
            </a:r>
            <a:r>
              <a:rPr lang="en-US" i="1" kern="0" dirty="0"/>
              <a:t>policy </a:t>
            </a:r>
            <a:r>
              <a:rPr lang="en-US" kern="0" dirty="0"/>
              <a:t>that’s ‘fair’ </a:t>
            </a:r>
            <a:endParaRPr lang="en-US" i="1" kern="0" dirty="0"/>
          </a:p>
        </p:txBody>
      </p:sp>
    </p:spTree>
    <p:extLst>
      <p:ext uri="{BB962C8B-B14F-4D97-AF65-F5344CB8AC3E}">
        <p14:creationId xmlns:p14="http://schemas.microsoft.com/office/powerpoint/2010/main" val="370023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the slots in the pool</a:t>
            </a:r>
          </a:p>
          <a:p>
            <a:r>
              <a:rPr lang="en-US" dirty="0"/>
              <a:t>All the submitters in the pool</a:t>
            </a:r>
          </a:p>
          <a:p>
            <a:r>
              <a:rPr lang="en-US" dirty="0"/>
              <a:t>All the submitters’ priorities and quotas</a:t>
            </a:r>
          </a:p>
          <a:p>
            <a:r>
              <a:rPr lang="en-US" dirty="0"/>
              <a:t>One request per submitter at a time</a:t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Negotiator Inputs</a:t>
            </a:r>
          </a:p>
        </p:txBody>
      </p:sp>
    </p:spTree>
    <p:extLst>
      <p:ext uri="{BB962C8B-B14F-4D97-AF65-F5344CB8AC3E}">
        <p14:creationId xmlns:p14="http://schemas.microsoft.com/office/powerpoint/2010/main" val="362494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7322" y="1016794"/>
            <a:ext cx="8843058" cy="31706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Periodically tries to:</a:t>
            </a:r>
          </a:p>
          <a:p>
            <a:pPr marL="0" indent="0" algn="ctr">
              <a:buNone/>
            </a:pPr>
            <a:r>
              <a:rPr lang="en-US" b="1" i="1" dirty="0"/>
              <a:t>Rebalance </a:t>
            </a:r>
            <a:r>
              <a:rPr lang="en-US" i="1" dirty="0"/>
              <a:t>% of slots assigned to users</a:t>
            </a:r>
          </a:p>
          <a:p>
            <a:pPr marL="0" indent="0" algn="ctr">
              <a:buNone/>
            </a:pPr>
            <a:r>
              <a:rPr lang="en-US" i="1" dirty="0"/>
              <a:t>Via preemption, if enabled</a:t>
            </a:r>
          </a:p>
          <a:p>
            <a:pPr marL="0" indent="0" algn="ctr">
              <a:buNone/>
            </a:pPr>
            <a:r>
              <a:rPr lang="en-US" i="1" dirty="0"/>
              <a:t>Via assigning empty slots if not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Negotiator is always a little out of date</a:t>
            </a:r>
            <a:r>
              <a:rPr lang="en-US" dirty="0"/>
              <a:t>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Negotiator Works</a:t>
            </a:r>
          </a:p>
        </p:txBody>
      </p:sp>
    </p:spTree>
    <p:extLst>
      <p:ext uri="{BB962C8B-B14F-4D97-AF65-F5344CB8AC3E}">
        <p14:creationId xmlns:p14="http://schemas.microsoft.com/office/powerpoint/2010/main" val="2679883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Simplest Negotiator (+ schedd) policy</a:t>
            </a:r>
          </a:p>
          <a:p>
            <a:endParaRPr lang="en-US" dirty="0"/>
          </a:p>
          <a:p>
            <a:r>
              <a:rPr lang="en-US" dirty="0"/>
              <a:t>Useful for pool wide, across user limits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Limits</a:t>
            </a:r>
          </a:p>
        </p:txBody>
      </p:sp>
    </p:spTree>
    <p:extLst>
      <p:ext uri="{BB962C8B-B14F-4D97-AF65-F5344CB8AC3E}">
        <p14:creationId xmlns:p14="http://schemas.microsoft.com/office/powerpoint/2010/main" val="1049178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&gt; 100 running NFS jobs crash my server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License server only allows X concurrent uses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Only want 10 database jobs running at once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Concurrency Limits:</a:t>
            </a:r>
          </a:p>
        </p:txBody>
      </p:sp>
    </p:spTree>
    <p:extLst>
      <p:ext uri="{BB962C8B-B14F-4D97-AF65-F5344CB8AC3E}">
        <p14:creationId xmlns:p14="http://schemas.microsoft.com/office/powerpoint/2010/main" val="429578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607103"/>
            <a:ext cx="7523543" cy="31706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add to negotiator </a:t>
            </a:r>
            <a:r>
              <a:rPr lang="en-US" dirty="0" err="1"/>
              <a:t>config</a:t>
            </a:r>
            <a:r>
              <a:rPr lang="en-US" dirty="0"/>
              <a:t> file (</a:t>
            </a:r>
            <a:r>
              <a:rPr lang="en-US" dirty="0" err="1"/>
              <a:t>condor_reconfig</a:t>
            </a:r>
            <a:r>
              <a:rPr lang="en-US" dirty="0"/>
              <a:t> needed):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578735"/>
            <a:ext cx="9144000" cy="685800"/>
          </a:xfrm>
        </p:spPr>
        <p:txBody>
          <a:bodyPr/>
          <a:lstStyle/>
          <a:p>
            <a:r>
              <a:rPr lang="en-US" dirty="0"/>
              <a:t>Concurrency Limits:</a:t>
            </a:r>
            <a:br>
              <a:rPr lang="en-US" dirty="0"/>
            </a:br>
            <a:r>
              <a:rPr lang="en-US" dirty="0"/>
              <a:t>How to Configure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762518" y="2766349"/>
            <a:ext cx="5328185" cy="218038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NFS_LIMIT = 100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DB_LIMIT = 42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LICENSE_LIMIT = 5</a:t>
            </a:r>
            <a:endParaRPr kumimoji="0" 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597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77792"/>
            <a:ext cx="9144000" cy="685800"/>
          </a:xfrm>
        </p:spPr>
        <p:txBody>
          <a:bodyPr/>
          <a:lstStyle/>
          <a:p>
            <a:r>
              <a:rPr lang="en-US" dirty="0"/>
              <a:t>Concurrency Limits:</a:t>
            </a:r>
            <a:br>
              <a:rPr lang="en-US" dirty="0"/>
            </a:br>
            <a:r>
              <a:rPr lang="en-US" dirty="0"/>
              <a:t>How to use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2263" y="1329311"/>
            <a:ext cx="8399462" cy="74255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Add to job ad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 bwMode="auto">
          <a:xfrm>
            <a:off x="866273" y="2131086"/>
            <a:ext cx="7571671" cy="211994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pitchFamily="34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Executable = somejob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Universe = vanilla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1" ker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…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3600" b="1" ker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ConcurrencyLimits = NFS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queue</a:t>
            </a:r>
            <a:endParaRPr lang="en-US" sz="2400" kern="0" dirty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928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77792"/>
            <a:ext cx="9144000" cy="685800"/>
          </a:xfrm>
        </p:spPr>
        <p:txBody>
          <a:bodyPr/>
          <a:lstStyle/>
          <a:p>
            <a:r>
              <a:rPr lang="en-US" dirty="0"/>
              <a:t>Concurrency Limits:</a:t>
            </a:r>
            <a:br>
              <a:rPr lang="en-US" dirty="0"/>
            </a:br>
            <a:r>
              <a:rPr lang="en-US" dirty="0"/>
              <a:t>How to use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2263" y="1329311"/>
            <a:ext cx="8399462" cy="74255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OR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 bwMode="auto">
          <a:xfrm>
            <a:off x="866273" y="2131086"/>
            <a:ext cx="7571671" cy="211994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pitchFamily="34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Executable = </a:t>
            </a:r>
            <a:r>
              <a:rPr lang="en-US" sz="2400" kern="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somejob</a:t>
            </a:r>
            <a:endParaRPr lang="en-US" sz="2400" kern="0" dirty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Universe = vanilla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1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…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3600" b="1" kern="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ConcurrencyLimits</a:t>
            </a:r>
            <a:r>
              <a:rPr lang="en-US" sz="3600" b="1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= NFS:4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queue</a:t>
            </a:r>
          </a:p>
        </p:txBody>
      </p:sp>
    </p:spTree>
    <p:extLst>
      <p:ext uri="{BB962C8B-B14F-4D97-AF65-F5344CB8AC3E}">
        <p14:creationId xmlns:p14="http://schemas.microsoft.com/office/powerpoint/2010/main" val="3633111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Fairness in HTCondor</a:t>
            </a:r>
            <a:br>
              <a:rPr lang="en-US" dirty="0"/>
            </a:br>
            <a:r>
              <a:rPr lang="en-US" dirty="0"/>
              <a:t>and how to avoid 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335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77792"/>
            <a:ext cx="9144000" cy="685800"/>
          </a:xfrm>
        </p:spPr>
        <p:txBody>
          <a:bodyPr/>
          <a:lstStyle/>
          <a:p>
            <a:r>
              <a:rPr lang="en-US" dirty="0"/>
              <a:t>Concurrency Limits:</a:t>
            </a:r>
            <a:br>
              <a:rPr lang="en-US" dirty="0"/>
            </a:br>
            <a:r>
              <a:rPr lang="en-US" dirty="0"/>
              <a:t>How to use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2263" y="1329311"/>
            <a:ext cx="8399462" cy="74255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Add to job ad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 bwMode="auto">
          <a:xfrm>
            <a:off x="866273" y="2131086"/>
            <a:ext cx="7571671" cy="211994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pitchFamily="34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Executable = </a:t>
            </a:r>
            <a:r>
              <a:rPr lang="en-US" sz="2400" kern="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somejob</a:t>
            </a:r>
            <a:endParaRPr lang="en-US" sz="2400" kern="0" dirty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Universe = vanilla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1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…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3600" b="1" kern="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ConcurrencyLimits</a:t>
            </a:r>
            <a:r>
              <a:rPr lang="en-US" sz="3600" b="1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= NFS,DB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queue</a:t>
            </a:r>
          </a:p>
        </p:txBody>
      </p:sp>
    </p:spTree>
    <p:extLst>
      <p:ext uri="{BB962C8B-B14F-4D97-AF65-F5344CB8AC3E}">
        <p14:creationId xmlns:p14="http://schemas.microsoft.com/office/powerpoint/2010/main" val="3633111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Concurrency limits very “strong”</a:t>
            </a:r>
          </a:p>
          <a:p>
            <a:endParaRPr lang="en-US" dirty="0"/>
          </a:p>
          <a:p>
            <a:r>
              <a:rPr lang="en-US" dirty="0"/>
              <a:t>Can throw off other balancing algorithms</a:t>
            </a:r>
          </a:p>
          <a:p>
            <a:endParaRPr lang="en-US" dirty="0"/>
          </a:p>
          <a:p>
            <a:r>
              <a:rPr lang="en-US" dirty="0"/>
              <a:t>No “fair share” of limits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of the picture</a:t>
            </a:r>
          </a:p>
        </p:txBody>
      </p:sp>
    </p:spTree>
    <p:extLst>
      <p:ext uri="{BB962C8B-B14F-4D97-AF65-F5344CB8AC3E}">
        <p14:creationId xmlns:p14="http://schemas.microsoft.com/office/powerpoint/2010/main" val="1954719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9114" y="993645"/>
            <a:ext cx="8636542" cy="317063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Get all slots in the pool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Get all </a:t>
            </a:r>
            <a:r>
              <a:rPr lang="en-US" strike="sngStrike" dirty="0"/>
              <a:t>jobs</a:t>
            </a:r>
            <a:r>
              <a:rPr lang="en-US" dirty="0"/>
              <a:t> submitters in pool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 # of slots submitters should get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 priority order, hand out slots to submitters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as needed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Loop of Negotiation Cycle</a:t>
            </a:r>
          </a:p>
        </p:txBody>
      </p:sp>
    </p:spTree>
    <p:extLst>
      <p:ext uri="{BB962C8B-B14F-4D97-AF65-F5344CB8AC3E}">
        <p14:creationId xmlns:p14="http://schemas.microsoft.com/office/powerpoint/2010/main" val="17882761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2262" y="1016794"/>
            <a:ext cx="8821737" cy="317063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Get all slots in the pool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Get all </a:t>
            </a:r>
            <a:r>
              <a:rPr lang="en-US" strike="sngStrike" dirty="0"/>
              <a:t>jobs</a:t>
            </a:r>
            <a:r>
              <a:rPr lang="en-US" dirty="0"/>
              <a:t> submitters in pool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 # of slots submitters should get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 priority order, hand out slots to submitters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as needed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Negotiator as Shell Script</a:t>
            </a:r>
          </a:p>
        </p:txBody>
      </p:sp>
    </p:spTree>
    <p:extLst>
      <p:ext uri="{BB962C8B-B14F-4D97-AF65-F5344CB8AC3E}">
        <p14:creationId xmlns:p14="http://schemas.microsoft.com/office/powerpoint/2010/main" val="2782823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1: Get all slots in pool</a:t>
            </a:r>
          </a:p>
        </p:txBody>
      </p:sp>
    </p:spTree>
    <p:extLst>
      <p:ext uri="{BB962C8B-B14F-4D97-AF65-F5344CB8AC3E}">
        <p14:creationId xmlns:p14="http://schemas.microsoft.com/office/powerpoint/2010/main" val="10786696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1: Get all slots in pool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183366" y="1355583"/>
            <a:ext cx="7571671" cy="61211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pitchFamily="34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$ </a:t>
            </a:r>
            <a:r>
              <a:rPr lang="en-US" sz="2400" kern="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condor_status</a:t>
            </a:r>
            <a:endParaRPr lang="en-US" sz="2400" kern="0" dirty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7859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1: Get ‘all’ slots in pool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183366" y="1355583"/>
            <a:ext cx="8648118" cy="61211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pitchFamily="34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NEGOTIATOR_SLOT_CONSTRAINT = some </a:t>
            </a:r>
            <a:r>
              <a:rPr lang="en-US" sz="2400" kern="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classad</a:t>
            </a:r>
            <a:r>
              <a:rPr lang="en-US" sz="24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expr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32022" y="2151113"/>
            <a:ext cx="8399462" cy="299238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NEGOTIATOR_SLOT_CONSTRAINT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Defaults to true: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Defines what subset of pool to use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For </a:t>
            </a:r>
            <a:r>
              <a:rPr lang="en-US" dirty="0" err="1">
                <a:cs typeface="Courier New" panose="02070309020205020404" pitchFamily="49" charset="0"/>
              </a:rPr>
              <a:t>sharding</a:t>
            </a:r>
            <a:r>
              <a:rPr lang="en-US" dirty="0">
                <a:cs typeface="Courier New" panose="02070309020205020404" pitchFamily="49" charset="0"/>
              </a:rPr>
              <a:t>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4252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1: Get all slots in pool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183365" y="1049526"/>
            <a:ext cx="8256607" cy="61211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pitchFamily="34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$ </a:t>
            </a:r>
            <a:r>
              <a:rPr lang="en-US" sz="2400" kern="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condor_status</a:t>
            </a:r>
            <a:r>
              <a:rPr lang="en-US" sz="24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–</a:t>
            </a:r>
            <a:r>
              <a:rPr lang="en-US" sz="2400" kern="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af</a:t>
            </a:r>
            <a:r>
              <a:rPr lang="en-US" sz="24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Name State </a:t>
            </a:r>
            <a:r>
              <a:rPr lang="en-US" sz="2400" kern="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RemoteOwner</a:t>
            </a:r>
            <a:endParaRPr lang="en-US" sz="2400" kern="0" dirty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868301" y="2028844"/>
            <a:ext cx="7571671" cy="298733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pitchFamily="34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slot1@... Claimed Alice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slot2@... Claimed Alice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slot3@... Claimed Alice	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slot4@... Unclaimed undefined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slot5@... Claimed Bob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slot6@... Claimed Bob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slot7@... Claimed Charlie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slot8@... Claimed Charlie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endParaRPr lang="en-US" sz="2400" kern="0" dirty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endParaRPr lang="en-US" sz="2400" kern="0" dirty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4598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1: Get all slots in pool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183365" y="1049526"/>
            <a:ext cx="7571671" cy="61211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pitchFamily="34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$ </a:t>
            </a:r>
            <a:r>
              <a:rPr lang="en-US" sz="2400" kern="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condor_status</a:t>
            </a:r>
            <a:r>
              <a:rPr lang="en-US" sz="24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–</a:t>
            </a:r>
            <a:r>
              <a:rPr lang="en-US" sz="2400" kern="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af</a:t>
            </a:r>
            <a:r>
              <a:rPr lang="en-US" sz="24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Name </a:t>
            </a:r>
            <a:r>
              <a:rPr lang="en-US" sz="2400" kern="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RemoteOwner</a:t>
            </a:r>
            <a:endParaRPr lang="en-US" sz="2400" kern="0" dirty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012347853"/>
              </p:ext>
            </p:extLst>
          </p:nvPr>
        </p:nvGraphicFramePr>
        <p:xfrm>
          <a:off x="4301923" y="1909822"/>
          <a:ext cx="4541135" cy="28357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343323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2: Get all submitters in pool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183366" y="1355583"/>
            <a:ext cx="7571671" cy="61211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pitchFamily="34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$ </a:t>
            </a:r>
            <a:r>
              <a:rPr lang="en-US" sz="2400" kern="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condor_status</a:t>
            </a:r>
            <a:r>
              <a:rPr lang="en-US" sz="24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-submitters</a:t>
            </a:r>
          </a:p>
        </p:txBody>
      </p:sp>
    </p:spTree>
    <p:extLst>
      <p:ext uri="{BB962C8B-B14F-4D97-AF65-F5344CB8AC3E}">
        <p14:creationId xmlns:p14="http://schemas.microsoft.com/office/powerpoint/2010/main" val="3797242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role of negotiator</a:t>
            </a:r>
          </a:p>
          <a:p>
            <a:r>
              <a:rPr lang="en-US" dirty="0"/>
              <a:t>Learn how priorities work</a:t>
            </a:r>
          </a:p>
          <a:p>
            <a:r>
              <a:rPr lang="en-US" dirty="0"/>
              <a:t>Learn how quotas work</a:t>
            </a:r>
          </a:p>
          <a:p>
            <a:endParaRPr lang="en-US" dirty="0"/>
          </a:p>
          <a:p>
            <a:r>
              <a:rPr lang="en-US" dirty="0"/>
              <a:t>Encourage thought about possible policies!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9950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2: Get all submitters in pool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183366" y="1355583"/>
            <a:ext cx="7571671" cy="61211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pitchFamily="34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$ </a:t>
            </a:r>
            <a:r>
              <a:rPr lang="en-US" sz="2400" kern="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condor_status</a:t>
            </a:r>
            <a:r>
              <a:rPr lang="en-US" sz="24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-submitters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1192393" y="2572855"/>
            <a:ext cx="7571671" cy="217276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pitchFamily="34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Name    Machine </a:t>
            </a:r>
            <a:r>
              <a:rPr lang="en-US" sz="2400" kern="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RunningJobs</a:t>
            </a:r>
            <a:r>
              <a:rPr lang="en-US" sz="24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</a:t>
            </a:r>
            <a:r>
              <a:rPr lang="en-US" sz="2400" kern="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IdleJobs</a:t>
            </a:r>
            <a:endParaRPr lang="en-US" sz="2400" kern="0" dirty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Alice   submit1 4             4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Bob     submit1 2           100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Charlie submit1 2             0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Danny   submit1 0            50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endParaRPr lang="en-US" sz="2400" kern="0" dirty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2837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2: Get all submitters in pool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183366" y="1355583"/>
            <a:ext cx="7571671" cy="61211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pitchFamily="34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$ </a:t>
            </a:r>
            <a:r>
              <a:rPr lang="en-US" sz="2400" kern="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condor_status</a:t>
            </a:r>
            <a:r>
              <a:rPr lang="en-US" sz="24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-submitters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1192393" y="2572855"/>
            <a:ext cx="7571671" cy="217276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pitchFamily="34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Name    Machine </a:t>
            </a:r>
            <a:r>
              <a:rPr lang="en-US" sz="2400" kern="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RunningJobs</a:t>
            </a:r>
            <a:r>
              <a:rPr lang="en-US" sz="24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</a:t>
            </a:r>
            <a:r>
              <a:rPr lang="en-US" sz="2400" kern="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IdleJobs</a:t>
            </a:r>
            <a:endParaRPr lang="en-US" sz="2400" kern="0" dirty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Alice   submit1 4             4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Bob     submit1 2           100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Charlie submit1 2             0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Danny   submit1 0            50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endParaRPr lang="en-US" sz="2400" kern="0" dirty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 flipV="1">
            <a:off x="563302" y="3889094"/>
            <a:ext cx="8580698" cy="3472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405037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Tricky</a:t>
            </a:r>
          </a:p>
          <a:p>
            <a:r>
              <a:rPr lang="en-US" dirty="0"/>
              <a:t>Based on historical usage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3: Compute per-user “share”</a:t>
            </a:r>
          </a:p>
        </p:txBody>
      </p:sp>
    </p:spTree>
    <p:extLst>
      <p:ext uri="{BB962C8B-B14F-4D97-AF65-F5344CB8AC3E}">
        <p14:creationId xmlns:p14="http://schemas.microsoft.com/office/powerpoint/2010/main" val="8983885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3a: Get historical usage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183366" y="1355583"/>
            <a:ext cx="7571671" cy="48479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pitchFamily="34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$ </a:t>
            </a:r>
            <a:r>
              <a:rPr lang="en-US" sz="2400" kern="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condor_userprio</a:t>
            </a:r>
            <a:r>
              <a:rPr lang="en-US" sz="24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-all</a:t>
            </a:r>
          </a:p>
        </p:txBody>
      </p:sp>
    </p:spTree>
    <p:extLst>
      <p:ext uri="{BB962C8B-B14F-4D97-AF65-F5344CB8AC3E}">
        <p14:creationId xmlns:p14="http://schemas.microsoft.com/office/powerpoint/2010/main" val="8496765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3a: Get historical usage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183366" y="1355583"/>
            <a:ext cx="7571671" cy="48479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pitchFamily="34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$ </a:t>
            </a:r>
            <a:r>
              <a:rPr lang="en-US" sz="2400" kern="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condor_userprio</a:t>
            </a:r>
            <a:r>
              <a:rPr lang="en-US" sz="24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-all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486137" y="2572855"/>
            <a:ext cx="8277927" cy="232399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pitchFamily="34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UserName</a:t>
            </a:r>
            <a:r>
              <a:rPr lang="en-US" sz="24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Effective Real     Priority  Res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        Priority </a:t>
            </a:r>
            <a:r>
              <a:rPr lang="en-US" sz="2400" kern="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Priority</a:t>
            </a:r>
            <a:r>
              <a:rPr lang="en-US" sz="24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  Factor  in use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Alice      3100      3.1      1000     4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Bob        4200      4.2      1000     2           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Charlie    1500      1.5      1000     2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Danny      8200      8.2      1000     0</a:t>
            </a:r>
          </a:p>
        </p:txBody>
      </p:sp>
    </p:spTree>
    <p:extLst>
      <p:ext uri="{BB962C8B-B14F-4D97-AF65-F5344CB8AC3E}">
        <p14:creationId xmlns:p14="http://schemas.microsoft.com/office/powerpoint/2010/main" val="4568829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3a: Get historical usage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486137" y="2572855"/>
            <a:ext cx="8277927" cy="232399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pitchFamily="34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UserName</a:t>
            </a:r>
            <a:r>
              <a:rPr lang="en-US" sz="24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Effective Real     Priority  Res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        Priority </a:t>
            </a:r>
            <a:r>
              <a:rPr lang="en-US" sz="2400" kern="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Priority</a:t>
            </a:r>
            <a:r>
              <a:rPr lang="en-US" sz="24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  Factor  in use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Alice      3100      3.1      1000     4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Bob        4200      4.2      1000     2           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Charlie    1500      1.5      1000     2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Danny      8200      8.2      1000    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249913" y="1174024"/>
                <a:ext cx="7037696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𝐸𝑓𝑓𝑒𝑐𝑡𝑖𝑣𝑒𝑃𝑟𝑖𝑜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𝑅𝑒𝑎𝑙𝑃𝑟𝑖𝑜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X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𝑃𝑟𝑖𝑜𝐹𝑎𝑐𝑡𝑜𝑟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913" y="1174024"/>
                <a:ext cx="7037696" cy="95410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74796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3620" y="1016794"/>
            <a:ext cx="8819909" cy="31706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Real Priority is smoothed historical usage</a:t>
            </a:r>
          </a:p>
          <a:p>
            <a:pPr marL="0" indent="0">
              <a:buNone/>
            </a:pPr>
            <a:r>
              <a:rPr lang="en-US" dirty="0"/>
              <a:t>Smoothed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PRIORITY_HALFLIFE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PRIORITY_HALFLIFE </a:t>
            </a:r>
            <a:r>
              <a:rPr lang="en-US" dirty="0">
                <a:cs typeface="Courier New" panose="02070309020205020404" pitchFamily="49" charset="0"/>
              </a:rPr>
              <a:t>defaults  86400s (24h)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is Real Priority?</a:t>
            </a:r>
          </a:p>
        </p:txBody>
      </p:sp>
    </p:spTree>
    <p:extLst>
      <p:ext uri="{BB962C8B-B14F-4D97-AF65-F5344CB8AC3E}">
        <p14:creationId xmlns:p14="http://schemas.microsoft.com/office/powerpoint/2010/main" val="38119363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Use vs Real Priority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21" y="604054"/>
            <a:ext cx="7826656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1901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4620" y="951884"/>
            <a:ext cx="8399462" cy="59208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PRIORITY_HALFLIFE = 1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PRIORITY_HALFLIFE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50" y="1655181"/>
            <a:ext cx="7016429" cy="315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0889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3a: Get historical usage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183366" y="1355583"/>
            <a:ext cx="7571671" cy="48479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pitchFamily="34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$ </a:t>
            </a:r>
            <a:r>
              <a:rPr lang="en-US" sz="2400" kern="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condor_userprio</a:t>
            </a:r>
            <a:r>
              <a:rPr lang="en-US" sz="24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-all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486137" y="2572855"/>
            <a:ext cx="8277927" cy="232399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pitchFamily="34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UserName</a:t>
            </a:r>
            <a:r>
              <a:rPr lang="en-US" sz="24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Effective Real     Priority  Res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        Priority </a:t>
            </a:r>
            <a:r>
              <a:rPr lang="en-US" sz="2400" kern="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Priority</a:t>
            </a:r>
            <a:r>
              <a:rPr lang="en-US" sz="24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  Factor  in use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Alice      3100      3.1      1000     4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Bob        4200      4.2      1000     2           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Charlie    1500      1.5      1000     2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Danny      8200      8.2      1000     0</a:t>
            </a:r>
          </a:p>
        </p:txBody>
      </p:sp>
    </p:spTree>
    <p:extLst>
      <p:ext uri="{BB962C8B-B14F-4D97-AF65-F5344CB8AC3E}">
        <p14:creationId xmlns:p14="http://schemas.microsoft.com/office/powerpoint/2010/main" val="3049444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Have a user get 2x slots of another</a:t>
            </a:r>
          </a:p>
          <a:p>
            <a:pPr marL="0" indent="0">
              <a:buNone/>
            </a:pPr>
            <a:r>
              <a:rPr lang="en-US" dirty="0"/>
              <a:t>Have an upper limit on # slots of a group</a:t>
            </a:r>
          </a:p>
          <a:p>
            <a:pPr marL="0" indent="0">
              <a:buNone/>
            </a:pPr>
            <a:r>
              <a:rPr lang="en-US"/>
              <a:t>Guarantee </a:t>
            </a:r>
            <a:r>
              <a:rPr lang="en-US" dirty="0"/>
              <a:t>every job gets one hour runtime</a:t>
            </a:r>
          </a:p>
          <a:p>
            <a:pPr marL="0" indent="0">
              <a:buNone/>
            </a:pPr>
            <a:r>
              <a:rPr lang="en-US" dirty="0"/>
              <a:t>Put a limit on licensed jobs in the pool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this talk, you should know..</a:t>
            </a:r>
          </a:p>
        </p:txBody>
      </p:sp>
    </p:spTree>
    <p:extLst>
      <p:ext uri="{BB962C8B-B14F-4D97-AF65-F5344CB8AC3E}">
        <p14:creationId xmlns:p14="http://schemas.microsoft.com/office/powerpoint/2010/main" val="11742554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Effective Priority is the </a:t>
            </a:r>
            <a:r>
              <a:rPr lang="en-US" sz="2800" i="1" dirty="0"/>
              <a:t>ratio</a:t>
            </a:r>
            <a:r>
              <a:rPr lang="en-US" sz="2800" dirty="0"/>
              <a:t> of the pool</a:t>
            </a:r>
          </a:p>
          <a:p>
            <a:pPr marL="457200" lvl="1" indent="0">
              <a:buNone/>
            </a:pPr>
            <a:r>
              <a:rPr lang="en-US" dirty="0"/>
              <a:t>	that the negotiator tries to allot to </a:t>
            </a:r>
            <a:r>
              <a:rPr lang="en-US" i="1" dirty="0"/>
              <a:t>submitters</a:t>
            </a:r>
          </a:p>
          <a:p>
            <a:pPr marL="457200" lvl="1" indent="0">
              <a:buNone/>
            </a:pPr>
            <a:endParaRPr lang="en-US" i="1" dirty="0"/>
          </a:p>
          <a:p>
            <a:pPr marL="457200" lvl="1" indent="0">
              <a:buNone/>
            </a:pPr>
            <a:r>
              <a:rPr lang="en-US" dirty="0"/>
              <a:t>Lower is better, 0.5 is the best real priority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 priority:</a:t>
            </a:r>
          </a:p>
        </p:txBody>
      </p:sp>
    </p:spTree>
    <p:extLst>
      <p:ext uri="{BB962C8B-B14F-4D97-AF65-F5344CB8AC3E}">
        <p14:creationId xmlns:p14="http://schemas.microsoft.com/office/powerpoint/2010/main" val="33121082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16689" y="2483929"/>
            <a:ext cx="8399462" cy="2080837"/>
          </a:xfr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pitchFamily="34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Alice deserves 2x Bob &amp; Charlie</a:t>
            </a:r>
          </a:p>
          <a:p>
            <a:pPr marL="0" indent="0">
              <a:buNone/>
            </a:pPr>
            <a:r>
              <a:rPr lang="en-US" dirty="0"/>
              <a:t>Alice:     4   </a:t>
            </a:r>
          </a:p>
          <a:p>
            <a:pPr marL="0" indent="0">
              <a:buNone/>
            </a:pPr>
            <a:r>
              <a:rPr lang="en-US" dirty="0"/>
              <a:t>Bob:      2  </a:t>
            </a:r>
          </a:p>
          <a:p>
            <a:pPr marL="0" indent="0">
              <a:buNone/>
            </a:pPr>
            <a:r>
              <a:rPr lang="en-US" dirty="0"/>
              <a:t>Charlie: 2                  (Assuming 8 total slots) 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3"/>
          <p:cNvSpPr txBox="1">
            <a:spLocks/>
          </p:cNvSpPr>
          <p:nvPr/>
        </p:nvSpPr>
        <p:spPr bwMode="auto">
          <a:xfrm>
            <a:off x="416689" y="0"/>
            <a:ext cx="8277927" cy="232399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pitchFamily="34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UserName</a:t>
            </a:r>
            <a:r>
              <a:rPr lang="en-US" sz="24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Effective Real     Priority  Res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        Priority </a:t>
            </a:r>
            <a:r>
              <a:rPr lang="en-US" sz="2400" kern="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Priority</a:t>
            </a:r>
            <a:r>
              <a:rPr lang="en-US" sz="24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  Factor  in use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Alice      1000      1.0      1000     4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Bob        2000      2.0      1000     2           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Charlie    2000      2.0      1000     2</a:t>
            </a:r>
          </a:p>
        </p:txBody>
      </p:sp>
    </p:spTree>
    <p:extLst>
      <p:ext uri="{BB962C8B-B14F-4D97-AF65-F5344CB8AC3E}">
        <p14:creationId xmlns:p14="http://schemas.microsoft.com/office/powerpoint/2010/main" val="40852550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is Priority Factor?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983561" y="1261638"/>
                <a:ext cx="7037696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𝐸𝑓𝑓𝑒𝑐𝑡𝑖𝑣𝑒𝑃𝑟𝑖𝑜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𝑅𝑒𝑎𝑙𝑃𝑟𝑖𝑜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X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𝑃𝑟𝑖𝑜𝐹𝑎𝑐𝑡𝑜𝑟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561" y="1261638"/>
                <a:ext cx="7037696" cy="95410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3"/>
          <p:cNvSpPr txBox="1">
            <a:spLocks noGrp="1"/>
          </p:cNvSpPr>
          <p:nvPr>
            <p:ph idx="1"/>
          </p:nvPr>
        </p:nvSpPr>
        <p:spPr>
          <a:xfrm>
            <a:off x="416689" y="2483929"/>
            <a:ext cx="8399462" cy="2080837"/>
          </a:xfr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pitchFamily="34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Priority factor lets admin say</a:t>
            </a:r>
            <a:br>
              <a:rPr lang="en-US" dirty="0"/>
            </a:br>
            <a:r>
              <a:rPr lang="en-US" dirty="0"/>
              <a:t>If equal usage, User A gets 1/nth User B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 bwMode="auto">
          <a:xfrm>
            <a:off x="270848" y="4051140"/>
            <a:ext cx="8277927" cy="72920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pitchFamily="34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$ </a:t>
            </a:r>
            <a:r>
              <a:rPr lang="en-US" sz="2400" kern="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condor_userprio</a:t>
            </a:r>
            <a:r>
              <a:rPr lang="en-US" sz="24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–</a:t>
            </a:r>
            <a:r>
              <a:rPr lang="en-US" sz="2400" kern="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setfactor</a:t>
            </a:r>
            <a:r>
              <a:rPr lang="en-US" sz="24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</a:t>
            </a:r>
            <a:r>
              <a:rPr lang="en-US" sz="2400" kern="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alice</a:t>
            </a:r>
            <a:r>
              <a:rPr lang="en-US" sz="24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5000</a:t>
            </a:r>
          </a:p>
        </p:txBody>
      </p:sp>
      <p:sp>
        <p:nvSpPr>
          <p:cNvPr id="8" name="Content Placeholder 3"/>
          <p:cNvSpPr txBox="1">
            <a:spLocks/>
          </p:cNvSpPr>
          <p:nvPr/>
        </p:nvSpPr>
        <p:spPr bwMode="auto">
          <a:xfrm>
            <a:off x="416689" y="0"/>
            <a:ext cx="8277927" cy="232399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pitchFamily="34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UserName</a:t>
            </a:r>
            <a:r>
              <a:rPr lang="en-US" sz="24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Effective Real     Priority  Res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        Priority </a:t>
            </a:r>
            <a:r>
              <a:rPr lang="en-US" sz="2400" kern="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Priority</a:t>
            </a:r>
            <a:r>
              <a:rPr lang="en-US" sz="24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  Factor  in use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Alice      1000      1.0      1000     4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Bob        2000      2.0      1000     2           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Charlie    2000      2.0      1000     2</a:t>
            </a:r>
          </a:p>
        </p:txBody>
      </p:sp>
    </p:spTree>
    <p:extLst>
      <p:ext uri="{BB962C8B-B14F-4D97-AF65-F5344CB8AC3E}">
        <p14:creationId xmlns:p14="http://schemas.microsoft.com/office/powerpoint/2010/main" val="2253862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different </a:t>
            </a:r>
            <a:r>
              <a:rPr lang="en-US" dirty="0" err="1"/>
              <a:t>PrioFactors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51" y="870272"/>
            <a:ext cx="8197046" cy="427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6246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2263" y="2619632"/>
            <a:ext cx="8399462" cy="232307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Gives Alice 2x Bob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i="1" dirty="0"/>
              <a:t>When both have jobs</a:t>
            </a:r>
          </a:p>
          <a:p>
            <a:pPr marL="0" indent="0">
              <a:buNone/>
            </a:pPr>
            <a:r>
              <a:rPr lang="en-US" dirty="0"/>
              <a:t>Either Alice or Bob can use whole pool when other is gone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Factor pop quiz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270848" y="1036091"/>
            <a:ext cx="8277927" cy="72920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pitchFamily="34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$ </a:t>
            </a:r>
            <a:r>
              <a:rPr lang="en-US" sz="2400" kern="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condor_userprio</a:t>
            </a:r>
            <a:r>
              <a:rPr lang="en-US" sz="24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–</a:t>
            </a:r>
            <a:r>
              <a:rPr lang="en-US" sz="2400" kern="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setfactor</a:t>
            </a:r>
            <a:r>
              <a:rPr lang="en-US" sz="24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</a:t>
            </a:r>
            <a:r>
              <a:rPr lang="en-US" sz="2400" kern="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alice</a:t>
            </a:r>
            <a:r>
              <a:rPr lang="en-US" sz="24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500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$ </a:t>
            </a:r>
            <a:r>
              <a:rPr lang="en-US" sz="2400" kern="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condor_userprio</a:t>
            </a:r>
            <a:r>
              <a:rPr lang="en-US" sz="24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–</a:t>
            </a:r>
            <a:r>
              <a:rPr lang="en-US" sz="2400" kern="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setfactor</a:t>
            </a:r>
            <a:r>
              <a:rPr lang="en-US" sz="24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bob   1000</a:t>
            </a:r>
          </a:p>
        </p:txBody>
      </p:sp>
    </p:spTree>
    <p:extLst>
      <p:ext uri="{BB962C8B-B14F-4D97-AF65-F5344CB8AC3E}">
        <p14:creationId xmlns:p14="http://schemas.microsoft.com/office/powerpoint/2010/main" val="18050382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Whew!  Back to negotiation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 bwMode="auto">
          <a:xfrm>
            <a:off x="252816" y="1132541"/>
            <a:ext cx="8636542" cy="3170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pitchFamily="34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kern="0" dirty="0"/>
              <a:t>Get all slots in the pool</a:t>
            </a:r>
          </a:p>
          <a:p>
            <a:pPr marL="514350" indent="-514350">
              <a:buFont typeface="+mj-lt"/>
              <a:buAutoNum type="arabicPeriod"/>
            </a:pPr>
            <a:r>
              <a:rPr lang="en-US" kern="0" dirty="0"/>
              <a:t>Get all </a:t>
            </a:r>
            <a:r>
              <a:rPr lang="en-US" strike="sngStrike" kern="0" dirty="0"/>
              <a:t>jobs</a:t>
            </a:r>
            <a:r>
              <a:rPr lang="en-US" kern="0" dirty="0"/>
              <a:t> submitters in pool</a:t>
            </a:r>
          </a:p>
          <a:p>
            <a:pPr marL="514350" indent="-514350">
              <a:buFont typeface="+mj-lt"/>
              <a:buAutoNum type="arabicPeriod"/>
            </a:pPr>
            <a:r>
              <a:rPr lang="en-US" kern="0" dirty="0"/>
              <a:t>Compute # of slots submitters should get</a:t>
            </a:r>
          </a:p>
          <a:p>
            <a:pPr marL="514350" indent="-514350">
              <a:buFont typeface="+mj-lt"/>
              <a:buAutoNum type="arabicPeriod"/>
            </a:pPr>
            <a:r>
              <a:rPr lang="en-US" kern="0" dirty="0"/>
              <a:t>In priority order, hand out slots to submitters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kern="0" dirty="0"/>
              <a:t>Repeat as needed</a:t>
            </a: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3991294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allocation from before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3532"/>
              </p:ext>
            </p:extLst>
          </p:nvPr>
        </p:nvGraphicFramePr>
        <p:xfrm>
          <a:off x="277792" y="1639345"/>
          <a:ext cx="479898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9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79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3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Effective</a:t>
                      </a:r>
                    </a:p>
                    <a:p>
                      <a:pPr algn="ctr"/>
                      <a:r>
                        <a:rPr lang="en-US" sz="2400" baseline="0" dirty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1,000.00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2,000.00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Charlie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2,000.00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176041" y="4386805"/>
            <a:ext cx="6007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Assume 8 total slots (claimed or not)</a:t>
            </a:r>
          </a:p>
        </p:txBody>
      </p:sp>
    </p:spTree>
    <p:extLst>
      <p:ext uri="{BB962C8B-B14F-4D97-AF65-F5344CB8AC3E}">
        <p14:creationId xmlns:p14="http://schemas.microsoft.com/office/powerpoint/2010/main" val="5460652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 at current usage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486315"/>
              </p:ext>
            </p:extLst>
          </p:nvPr>
        </p:nvGraphicFramePr>
        <p:xfrm>
          <a:off x="277792" y="1639345"/>
          <a:ext cx="668212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9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79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3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3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Effective</a:t>
                      </a:r>
                    </a:p>
                    <a:p>
                      <a:pPr algn="ctr"/>
                      <a:r>
                        <a:rPr lang="en-US" sz="2400" baseline="0" dirty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Goal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Current</a:t>
                      </a:r>
                    </a:p>
                    <a:p>
                      <a:pPr algn="ctr"/>
                      <a:r>
                        <a:rPr lang="en-US" sz="2400" baseline="0" dirty="0"/>
                        <a:t>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1,000.00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2,000.00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Charlie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2,000.00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60652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 the goal and reality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265267"/>
              </p:ext>
            </p:extLst>
          </p:nvPr>
        </p:nvGraphicFramePr>
        <p:xfrm>
          <a:off x="277792" y="1639345"/>
          <a:ext cx="856526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9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79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3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3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83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Effective</a:t>
                      </a:r>
                    </a:p>
                    <a:p>
                      <a:pPr algn="ctr"/>
                      <a:r>
                        <a:rPr lang="en-US" sz="2400" baseline="0" dirty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Goal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Current</a:t>
                      </a:r>
                    </a:p>
                    <a:p>
                      <a:pPr algn="ctr"/>
                      <a:r>
                        <a:rPr lang="en-US" sz="2400" baseline="0" dirty="0"/>
                        <a:t>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Difference</a:t>
                      </a:r>
                    </a:p>
                    <a:p>
                      <a:pPr algn="ctr"/>
                      <a:r>
                        <a:rPr lang="en-US" sz="2400" baseline="0" dirty="0"/>
                        <a:t>(“Limit”)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1,000.00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2,000.00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Charlie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2,000.00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87189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“Submitter Limit” per user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225055"/>
              </p:ext>
            </p:extLst>
          </p:nvPr>
        </p:nvGraphicFramePr>
        <p:xfrm>
          <a:off x="277792" y="1639345"/>
          <a:ext cx="856526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9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79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3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3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83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Effective</a:t>
                      </a:r>
                    </a:p>
                    <a:p>
                      <a:pPr algn="ctr"/>
                      <a:r>
                        <a:rPr lang="en-US" sz="2400" baseline="0" dirty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Goal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Current</a:t>
                      </a:r>
                    </a:p>
                    <a:p>
                      <a:pPr algn="ctr"/>
                      <a:r>
                        <a:rPr lang="en-US" sz="2400" baseline="0" dirty="0"/>
                        <a:t>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0" dirty="0"/>
                        <a:t>Difference</a:t>
                      </a:r>
                    </a:p>
                    <a:p>
                      <a:pPr algn="ctr"/>
                      <a:r>
                        <a:rPr lang="en-US" sz="2400" b="1" baseline="0" dirty="0"/>
                        <a:t>(“Limit”)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1,000.00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2,000.00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Charlie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2,000.00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6065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8344"/>
            <a:ext cx="9144000" cy="685800"/>
          </a:xfrm>
        </p:spPr>
        <p:txBody>
          <a:bodyPr/>
          <a:lstStyle/>
          <a:p>
            <a:r>
              <a:rPr lang="en-US" dirty="0"/>
              <a:t>Overview of condor</a:t>
            </a:r>
            <a:br>
              <a:rPr lang="en-US" dirty="0"/>
            </a:br>
            <a:r>
              <a:rPr lang="en-US" dirty="0"/>
              <a:t>3 sides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511" y="3128489"/>
            <a:ext cx="1377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</a:t>
            </a:r>
          </a:p>
        </p:txBody>
      </p:sp>
      <p:sp>
        <p:nvSpPr>
          <p:cNvPr id="6" name="Vertical Scroll 5"/>
          <p:cNvSpPr/>
          <p:nvPr/>
        </p:nvSpPr>
        <p:spPr bwMode="auto">
          <a:xfrm>
            <a:off x="1192193" y="2181728"/>
            <a:ext cx="451412" cy="694481"/>
          </a:xfrm>
          <a:prstGeom prst="verticalScroll">
            <a:avLst/>
          </a:prstGeom>
          <a:solidFill>
            <a:srgbClr val="FF99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826" y="1063171"/>
            <a:ext cx="595357" cy="1027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226" y="1215571"/>
            <a:ext cx="595357" cy="1027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626" y="1367971"/>
            <a:ext cx="595357" cy="1027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026" y="1520371"/>
            <a:ext cx="595357" cy="1027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2426" y="1672771"/>
            <a:ext cx="595357" cy="1027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826" y="1825171"/>
            <a:ext cx="595357" cy="1027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770026" y="2886932"/>
            <a:ext cx="1377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Execute</a:t>
            </a:r>
          </a:p>
        </p:txBody>
      </p:sp>
      <p:pic>
        <p:nvPicPr>
          <p:cNvPr id="3074" name="Picture 2" descr="C:\Users\gthain\AppData\Local\Microsoft\Windows\INetCache\IE\UX4WY9Z7\Server2_by_mimooh.svg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29" y="1210021"/>
            <a:ext cx="1158551" cy="163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518701" y="4193999"/>
            <a:ext cx="19445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Central Manager</a:t>
            </a:r>
          </a:p>
        </p:txBody>
      </p:sp>
      <p:pic>
        <p:nvPicPr>
          <p:cNvPr id="3075" name="Picture 3" descr="C:\Users\gthain\AppData\Local\Microsoft\Windows\INetCache\IE\AX77XF3R\stoplight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049" y="2804777"/>
            <a:ext cx="1033462" cy="142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/>
          <p:cNvCxnSpPr/>
          <p:nvPr/>
        </p:nvCxnSpPr>
        <p:spPr bwMode="auto">
          <a:xfrm>
            <a:off x="1643605" y="2804777"/>
            <a:ext cx="1977900" cy="1051599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/>
          <p:nvPr/>
        </p:nvCxnSpPr>
        <p:spPr bwMode="auto">
          <a:xfrm flipV="1">
            <a:off x="4822511" y="2600110"/>
            <a:ext cx="2795115" cy="1256266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1703763" y="2083070"/>
            <a:ext cx="5609063" cy="7573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881167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2263" y="1306161"/>
            <a:ext cx="8399462" cy="31706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Effective User Priority order,</a:t>
            </a:r>
          </a:p>
          <a:p>
            <a:pPr marL="0" indent="0">
              <a:buNone/>
            </a:pPr>
            <a:r>
              <a:rPr lang="en-US" dirty="0"/>
              <a:t>Find a schedd for that user, get the request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89367"/>
            <a:ext cx="9144000" cy="685800"/>
          </a:xfrm>
        </p:spPr>
        <p:txBody>
          <a:bodyPr/>
          <a:lstStyle/>
          <a:p>
            <a:r>
              <a:rPr lang="en-US" dirty="0"/>
              <a:t>Limits determined, matchmaking starts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322627"/>
              </p:ext>
            </p:extLst>
          </p:nvPr>
        </p:nvGraphicFramePr>
        <p:xfrm>
          <a:off x="0" y="2948940"/>
          <a:ext cx="479898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9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79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3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Effective</a:t>
                      </a:r>
                    </a:p>
                    <a:p>
                      <a:pPr algn="ctr"/>
                      <a:r>
                        <a:rPr lang="en-US" sz="2400" baseline="0" dirty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0" dirty="0"/>
                        <a:t>Difference</a:t>
                      </a:r>
                    </a:p>
                    <a:p>
                      <a:pPr algn="ctr"/>
                      <a:r>
                        <a:rPr lang="en-US" sz="2400" b="1" baseline="0" dirty="0"/>
                        <a:t>(“Limit”)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1,000.00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2,000.00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Charlie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2,000.00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84526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“Requests”, not “jobs”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 bwMode="auto">
          <a:xfrm>
            <a:off x="322263" y="1016794"/>
            <a:ext cx="8399462" cy="16338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pitchFamily="34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$ </a:t>
            </a:r>
            <a:r>
              <a:rPr lang="en-US" sz="2400" kern="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condor_q</a:t>
            </a:r>
            <a:r>
              <a:rPr lang="en-US" sz="24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–</a:t>
            </a:r>
            <a:r>
              <a:rPr lang="en-US" sz="2400" kern="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autocluster</a:t>
            </a:r>
            <a:r>
              <a:rPr lang="en-US" sz="24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Alice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Id     Count </a:t>
            </a:r>
            <a:r>
              <a:rPr lang="en-US" sz="24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Cpus</a:t>
            </a:r>
            <a:r>
              <a:rPr lang="en-US" sz="24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Memory Requirements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20701     10     1   2000  </a:t>
            </a:r>
            <a:r>
              <a:rPr lang="en-US" sz="2400" kern="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OpSys</a:t>
            </a:r>
            <a:r>
              <a:rPr lang="en-US" sz="24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== “Linux”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20702     20     2   1000  </a:t>
            </a:r>
            <a:r>
              <a:rPr lang="en-US" sz="24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OpSys</a:t>
            </a:r>
            <a:r>
              <a:rPr lang="en-US" sz="24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== “Windows”</a:t>
            </a:r>
            <a:endParaRPr lang="en-US" sz="2400" kern="0" dirty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1943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 </a:t>
            </a:r>
            <a:r>
              <a:rPr lang="en-US" i="1" dirty="0"/>
              <a:t>all</a:t>
            </a:r>
            <a:r>
              <a:rPr lang="en-US" dirty="0"/>
              <a:t> machines to requests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 bwMode="auto">
          <a:xfrm>
            <a:off x="322263" y="1016795"/>
            <a:ext cx="8399462" cy="91617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pitchFamily="34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Id     Count </a:t>
            </a:r>
            <a:r>
              <a:rPr lang="en-US" sz="24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Cpus</a:t>
            </a:r>
            <a:r>
              <a:rPr lang="en-US" sz="24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Memory Requirements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20701     10     1   2000  </a:t>
            </a:r>
            <a:r>
              <a:rPr lang="en-US" sz="2400" kern="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OpSys</a:t>
            </a:r>
            <a:r>
              <a:rPr lang="en-US" sz="24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== “Linux”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532436" y="2500131"/>
            <a:ext cx="7907536" cy="22151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pitchFamily="34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slot1@... Linux   X86_64 Idle    2048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None/>
            </a:pPr>
            <a:r>
              <a:rPr lang="en-US" sz="24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slot2@... Linux   X86_64 Idle    2048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None/>
            </a:pPr>
            <a:r>
              <a:rPr lang="en-US" sz="24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slot1@... Linux   X86_64 Idle    1024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None/>
            </a:pPr>
            <a:r>
              <a:rPr lang="en-US" sz="24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slot2@... Linux   X86_64 Claimed 2048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None/>
            </a:pPr>
            <a:r>
              <a:rPr lang="en-US" sz="24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slot1@... WINDOWS X86_64 Claimed 1024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endParaRPr lang="en-US" sz="2400" kern="0" dirty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endParaRPr lang="en-US" sz="2400" kern="0" dirty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endParaRPr lang="en-US" sz="2400" kern="0" dirty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 flipV="1">
            <a:off x="220933" y="3437681"/>
            <a:ext cx="8530542" cy="69448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 flipV="1">
            <a:off x="220933" y="4168815"/>
            <a:ext cx="8530542" cy="69448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8332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By 3 keys, in order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NEGOTIATOR_PRE_JOB_RANK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NEGOTIATOR_POST_JOB_RANK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 All matches</a:t>
            </a:r>
          </a:p>
        </p:txBody>
      </p:sp>
    </p:spTree>
    <p:extLst>
      <p:ext uri="{BB962C8B-B14F-4D97-AF65-F5344CB8AC3E}">
        <p14:creationId xmlns:p14="http://schemas.microsoft.com/office/powerpoint/2010/main" val="9178352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2263" y="1016794"/>
            <a:ext cx="8399462" cy="404134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NEGOTIATOR_PRE_JOB_RANK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cs typeface="Courier New" panose="02070309020205020404" pitchFamily="49" charset="0"/>
              </a:rPr>
              <a:t>Strongest, goes first over job RANK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cs typeface="Courier New" panose="02070309020205020404" pitchFamily="49" charset="0"/>
              </a:rPr>
              <a:t>Allows User some say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NEGOTIATOR_POST_JOB_RANK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cs typeface="Courier New" panose="02070309020205020404" pitchFamily="49" charset="0"/>
              </a:rPr>
              <a:t>Fallback default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Three?</a:t>
            </a:r>
          </a:p>
        </p:txBody>
      </p:sp>
    </p:spTree>
    <p:extLst>
      <p:ext uri="{BB962C8B-B14F-4D97-AF65-F5344CB8AC3E}">
        <p14:creationId xmlns:p14="http://schemas.microsoft.com/office/powerpoint/2010/main" val="17830779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2263" y="1016794"/>
            <a:ext cx="8399462" cy="1442201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Policy:</a:t>
            </a:r>
          </a:p>
          <a:p>
            <a:pPr marL="0" indent="0">
              <a:buNone/>
            </a:pPr>
            <a:r>
              <a:rPr lang="en-US" i="1" dirty="0"/>
              <a:t>	“I want all my fast machines filled first”</a:t>
            </a:r>
          </a:p>
          <a:p>
            <a:pPr marL="0" indent="0">
              <a:buNone/>
            </a:pPr>
            <a:endParaRPr lang="en-US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PRE_JOB_RANK use case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408760" y="2709670"/>
            <a:ext cx="8399462" cy="70079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pitchFamily="34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NEGOTIATOR_PRE_JOB_RANK = </a:t>
            </a:r>
            <a:r>
              <a:rPr lang="en-US" sz="2400" kern="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mips</a:t>
            </a:r>
            <a:endParaRPr lang="en-US" sz="2400" kern="0" dirty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9107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9838" y="3204409"/>
            <a:ext cx="8399462" cy="31706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Up to the limit specified earlier</a:t>
            </a:r>
          </a:p>
          <a:p>
            <a:pPr marL="0" indent="0">
              <a:buNone/>
            </a:pPr>
            <a:r>
              <a:rPr lang="en-US" dirty="0"/>
              <a:t>If below limit, ask for next job request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Finally, give matches away!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532436" y="1392578"/>
            <a:ext cx="7907536" cy="143164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pitchFamily="34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slot1@... Linux   X86_64 Unclaimed 2048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None/>
            </a:pPr>
            <a:r>
              <a:rPr lang="en-US" sz="24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slot2@... Linux   X86_64 Unclaimed 2048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None/>
            </a:pPr>
            <a:r>
              <a:rPr lang="en-US" sz="24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slot1@... Linux   X86_64 Claimed   2048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endParaRPr lang="en-US" sz="2400" kern="0" dirty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endParaRPr lang="en-US" sz="2400" kern="0" dirty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endParaRPr lang="en-US" sz="2400" kern="0" dirty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98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89367"/>
            <a:ext cx="9144000" cy="685800"/>
          </a:xfrm>
        </p:spPr>
        <p:txBody>
          <a:bodyPr/>
          <a:lstStyle/>
          <a:p>
            <a:r>
              <a:rPr lang="en-US" dirty="0"/>
              <a:t>Done with Alice, on to Bob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782879"/>
              </p:ext>
            </p:extLst>
          </p:nvPr>
        </p:nvGraphicFramePr>
        <p:xfrm>
          <a:off x="1888958" y="1830003"/>
          <a:ext cx="479898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9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79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3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Effective</a:t>
                      </a:r>
                    </a:p>
                    <a:p>
                      <a:pPr algn="ctr"/>
                      <a:r>
                        <a:rPr lang="en-US" sz="2400" baseline="0" dirty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0" dirty="0"/>
                        <a:t>Difference</a:t>
                      </a:r>
                    </a:p>
                    <a:p>
                      <a:pPr algn="ctr"/>
                      <a:r>
                        <a:rPr lang="en-US" sz="2400" b="1" baseline="0" dirty="0"/>
                        <a:t>(“Limit”)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1,000.00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2,000.00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Charlie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2,000.00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52663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Assumed every job matches every slot</a:t>
            </a:r>
          </a:p>
          <a:p>
            <a:pPr marL="457200" lvl="1" indent="0">
              <a:buNone/>
            </a:pPr>
            <a:r>
              <a:rPr lang="en-US" dirty="0"/>
              <a:t>And infinite supply of jobs!</a:t>
            </a:r>
          </a:p>
          <a:p>
            <a:endParaRPr lang="en-US" dirty="0"/>
          </a:p>
          <a:p>
            <a:r>
              <a:rPr lang="en-US" dirty="0"/>
              <a:t>… But what if they don’t match?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There will be leftovers – then what?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But, it isn’t that simple…</a:t>
            </a:r>
          </a:p>
        </p:txBody>
      </p:sp>
    </p:spTree>
    <p:extLst>
      <p:ext uri="{BB962C8B-B14F-4D97-AF65-F5344CB8AC3E}">
        <p14:creationId xmlns:p14="http://schemas.microsoft.com/office/powerpoint/2010/main" val="12872470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whole cycle repeats with leftover slots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Again in same order…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Lather, rinse, repeat</a:t>
            </a:r>
          </a:p>
        </p:txBody>
      </p:sp>
    </p:spTree>
    <p:extLst>
      <p:ext uri="{BB962C8B-B14F-4D97-AF65-F5344CB8AC3E}">
        <p14:creationId xmlns:p14="http://schemas.microsoft.com/office/powerpoint/2010/main" val="3121553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5747" y="1005219"/>
            <a:ext cx="8605978" cy="3170635"/>
          </a:xfrm>
        </p:spPr>
        <p:txBody>
          <a:bodyPr/>
          <a:lstStyle/>
          <a:p>
            <a:r>
              <a:rPr lang="en-US" dirty="0"/>
              <a:t>Near sighted</a:t>
            </a:r>
          </a:p>
          <a:p>
            <a:r>
              <a:rPr lang="en-US" dirty="0"/>
              <a:t>3 inputs only:</a:t>
            </a:r>
          </a:p>
          <a:p>
            <a:pPr lvl="1"/>
            <a:r>
              <a:rPr lang="en-US" dirty="0"/>
              <a:t>Machine</a:t>
            </a:r>
          </a:p>
          <a:p>
            <a:pPr lvl="1"/>
            <a:r>
              <a:rPr lang="en-US" dirty="0"/>
              <a:t>Running Job</a:t>
            </a:r>
          </a:p>
          <a:p>
            <a:pPr lvl="1"/>
            <a:r>
              <a:rPr lang="en-US" dirty="0"/>
              <a:t>Candidate Running Job</a:t>
            </a:r>
          </a:p>
          <a:p>
            <a:r>
              <a:rPr lang="en-US" dirty="0"/>
              <a:t>Knows nothing about the rest of the system!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Startd Mission Statement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851" y="796249"/>
            <a:ext cx="1582654" cy="2731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  <a14:imgEffect>
                      <a14:sharpenSoften amount="3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6196" r="22405"/>
          <a:stretch/>
        </p:blipFill>
        <p:spPr bwMode="auto">
          <a:xfrm>
            <a:off x="2975085" y="1493134"/>
            <a:ext cx="3214314" cy="1719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 descr="C:\Users\gthain\AppData\Local\Microsoft\Windows\INetCache\IE\K107BPMI\glasses_request_by_rildraw-d4a5op6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14255">
            <a:off x="5888184" y="1401870"/>
            <a:ext cx="3110736" cy="152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693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Preemption:  Yes or no?</a:t>
            </a:r>
          </a:p>
          <a:p>
            <a:endParaRPr lang="en-US" dirty="0"/>
          </a:p>
          <a:p>
            <a:r>
              <a:rPr lang="en-US" dirty="0"/>
              <a:t>Tradeoff: fairness vs. throughput</a:t>
            </a:r>
          </a:p>
          <a:p>
            <a:endParaRPr lang="en-US" dirty="0"/>
          </a:p>
          <a:p>
            <a:r>
              <a:rPr lang="en-US" dirty="0"/>
              <a:t>(default: no preemption)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policy question</a:t>
            </a:r>
          </a:p>
        </p:txBody>
      </p:sp>
    </p:spTree>
    <p:extLst>
      <p:ext uri="{BB962C8B-B14F-4D97-AF65-F5344CB8AC3E}">
        <p14:creationId xmlns:p14="http://schemas.microsoft.com/office/powerpoint/2010/main" val="182620596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PREEMPTION_REQUIREMENTS = false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Evaluated with slot &amp; request ad.  If true,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Claimed slot is considered matched, and 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Subject to matching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Preemption: disabled by default</a:t>
            </a:r>
          </a:p>
        </p:txBody>
      </p:sp>
    </p:spTree>
    <p:extLst>
      <p:ext uri="{BB962C8B-B14F-4D97-AF65-F5344CB8AC3E}">
        <p14:creationId xmlns:p14="http://schemas.microsoft.com/office/powerpoint/2010/main" val="265553980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PREEMPTION_REQUIREMENTS=\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RemoteUserPrio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SubmitterPrio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* 1.2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PREEMPTION_REQs</a:t>
            </a:r>
          </a:p>
        </p:txBody>
      </p:sp>
    </p:spTree>
    <p:extLst>
      <p:ext uri="{BB962C8B-B14F-4D97-AF65-F5344CB8AC3E}">
        <p14:creationId xmlns:p14="http://schemas.microsoft.com/office/powerpoint/2010/main" val="134506027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Sorts matched preempting claims</a:t>
            </a:r>
          </a:p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PREEMPTION_RANK = -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TotalJobRunTime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PREEMPTION_RANK</a:t>
            </a:r>
          </a:p>
        </p:txBody>
      </p:sp>
    </p:spTree>
    <p:extLst>
      <p:ext uri="{BB962C8B-B14F-4D97-AF65-F5344CB8AC3E}">
        <p14:creationId xmlns:p14="http://schemas.microsoft.com/office/powerpoint/2010/main" val="377813318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used to guarantee minimum time</a:t>
            </a:r>
          </a:p>
          <a:p>
            <a:r>
              <a:rPr lang="en-US" dirty="0"/>
              <a:t>E.g. if claimed, give an hour runtime, no matter what:</a:t>
            </a:r>
          </a:p>
          <a:p>
            <a:endParaRPr lang="en-US" dirty="0"/>
          </a:p>
          <a:p>
            <a:r>
              <a:rPr lang="en-US" dirty="0" err="1"/>
              <a:t>MaxJobRetirementTime</a:t>
            </a:r>
            <a:r>
              <a:rPr lang="en-US" dirty="0"/>
              <a:t> = 3600</a:t>
            </a:r>
          </a:p>
          <a:p>
            <a:r>
              <a:rPr lang="en-US" dirty="0"/>
              <a:t>Can also be an expression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MaxJobRetirementTime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51459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Want jobs with big </a:t>
            </a:r>
            <a:r>
              <a:rPr lang="en-US" dirty="0" err="1"/>
              <a:t>RequestCpus</a:t>
            </a:r>
            <a:r>
              <a:rPr lang="en-US" dirty="0"/>
              <a:t> to go 1</a:t>
            </a:r>
            <a:r>
              <a:rPr lang="en-US" baseline="30000" dirty="0"/>
              <a:t>st</a:t>
            </a:r>
            <a:r>
              <a:rPr lang="en-US" dirty="0"/>
              <a:t>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Time!</a:t>
            </a:r>
          </a:p>
        </p:txBody>
      </p:sp>
    </p:spTree>
    <p:extLst>
      <p:ext uri="{BB962C8B-B14F-4D97-AF65-F5344CB8AC3E}">
        <p14:creationId xmlns:p14="http://schemas.microsoft.com/office/powerpoint/2010/main" val="369818253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Now, on to Groups.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Whew!</a:t>
            </a:r>
          </a:p>
        </p:txBody>
      </p:sp>
    </p:spTree>
    <p:extLst>
      <p:ext uri="{BB962C8B-B14F-4D97-AF65-F5344CB8AC3E}">
        <p14:creationId xmlns:p14="http://schemas.microsoft.com/office/powerpoint/2010/main" val="43140982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2263" y="1016794"/>
            <a:ext cx="8399462" cy="3694102"/>
          </a:xfrm>
        </p:spPr>
        <p:txBody>
          <a:bodyPr/>
          <a:lstStyle/>
          <a:p>
            <a:r>
              <a:rPr lang="en-US" dirty="0" err="1"/>
              <a:t>AccountingGroup</a:t>
            </a:r>
            <a:r>
              <a:rPr lang="en-US" dirty="0"/>
              <a:t> as alias</a:t>
            </a:r>
          </a:p>
          <a:p>
            <a:r>
              <a:rPr lang="en-US" dirty="0" err="1"/>
              <a:t>Accounting_Group_User</a:t>
            </a:r>
            <a:r>
              <a:rPr lang="en-US" dirty="0"/>
              <a:t> = Ishmael</a:t>
            </a:r>
          </a:p>
          <a:p>
            <a:r>
              <a:rPr lang="en-US" dirty="0"/>
              <a:t>“</a:t>
            </a:r>
            <a:r>
              <a:rPr lang="en-US" b="1" dirty="0"/>
              <a:t>Call me Ishmael”</a:t>
            </a:r>
            <a:endParaRPr lang="en-US" dirty="0"/>
          </a:p>
          <a:p>
            <a:r>
              <a:rPr lang="en-US" dirty="0"/>
              <a:t>With no dots, and no other configuration</a:t>
            </a:r>
          </a:p>
          <a:p>
            <a:r>
              <a:rPr lang="en-US" dirty="0"/>
              <a:t>Means alias: Maps “user” to “submitter”</a:t>
            </a:r>
          </a:p>
          <a:p>
            <a:r>
              <a:rPr lang="en-US" dirty="0"/>
              <a:t>Complete trust in user job ad (or </a:t>
            </a:r>
            <a:r>
              <a:rPr lang="en-US" dirty="0" err="1"/>
              <a:t>xform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Viz</a:t>
            </a:r>
            <a:r>
              <a:rPr lang="en-US" dirty="0"/>
              <a:t>-a-vis SUBMIT_REQUIREMENTs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</a:t>
            </a:r>
            <a:r>
              <a:rPr lang="en-US" dirty="0" err="1"/>
              <a:t>AccountingGroup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72808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415001"/>
              </p:ext>
            </p:extLst>
          </p:nvPr>
        </p:nvGraphicFramePr>
        <p:xfrm>
          <a:off x="160112" y="1650725"/>
          <a:ext cx="5361009" cy="2583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8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6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59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99629"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Submitter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Effective</a:t>
                      </a:r>
                    </a:p>
                    <a:p>
                      <a:pPr algn="ctr"/>
                      <a:r>
                        <a:rPr lang="en-US" sz="2400" baseline="0" dirty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Accounting</a:t>
                      </a:r>
                    </a:p>
                    <a:p>
                      <a:pPr algn="ctr"/>
                      <a:r>
                        <a:rPr lang="en-US" sz="2400" baseline="0" dirty="0"/>
                        <a:t>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396"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1,000.00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“Alice”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396"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2,000.00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“Alice”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396"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Charlie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2,000.00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ight Brace 4"/>
          <p:cNvSpPr/>
          <p:nvPr/>
        </p:nvSpPr>
        <p:spPr bwMode="auto">
          <a:xfrm>
            <a:off x="5521122" y="2780404"/>
            <a:ext cx="856525" cy="972273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01785" y="2789486"/>
            <a:ext cx="31483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Merged to one </a:t>
            </a:r>
          </a:p>
          <a:p>
            <a:r>
              <a:rPr lang="en-US" dirty="0"/>
              <a:t>submitter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93134" y="4317357"/>
            <a:ext cx="6782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fair share between old Alice and old Bob!</a:t>
            </a:r>
          </a:p>
        </p:txBody>
      </p:sp>
    </p:spTree>
    <p:extLst>
      <p:ext uri="{BB962C8B-B14F-4D97-AF65-F5344CB8AC3E}">
        <p14:creationId xmlns:p14="http://schemas.microsoft.com/office/powerpoint/2010/main" val="217467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Only way to get “quotas” for users or groups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Accounting Groups With Quota</a:t>
            </a:r>
          </a:p>
        </p:txBody>
      </p:sp>
    </p:spTree>
    <p:extLst>
      <p:ext uri="{BB962C8B-B14F-4D97-AF65-F5344CB8AC3E}">
        <p14:creationId xmlns:p14="http://schemas.microsoft.com/office/powerpoint/2010/main" val="3054248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2263" y="1016794"/>
            <a:ext cx="8399462" cy="37404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Run </a:t>
            </a:r>
            <a:r>
              <a:rPr lang="en-US" i="1" dirty="0"/>
              <a:t>jobs </a:t>
            </a:r>
            <a:r>
              <a:rPr lang="en-US" dirty="0"/>
              <a:t>on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slots</a:t>
            </a:r>
            <a:r>
              <a:rPr lang="en-US" dirty="0"/>
              <a:t> the negotiator </a:t>
            </a:r>
          </a:p>
          <a:p>
            <a:pPr marL="0" indent="0">
              <a:buNone/>
            </a:pPr>
            <a:r>
              <a:rPr lang="en-US" dirty="0"/>
              <a:t>	has assigned to </a:t>
            </a:r>
            <a:r>
              <a:rPr lang="en-US" i="1" dirty="0"/>
              <a:t>submitters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Inputs:</a:t>
            </a:r>
          </a:p>
          <a:p>
            <a:pPr marL="0" indent="0">
              <a:buNone/>
            </a:pPr>
            <a:r>
              <a:rPr lang="en-US" dirty="0"/>
              <a:t>	All the jobs in that schedd</a:t>
            </a:r>
          </a:p>
          <a:p>
            <a:pPr marL="0" indent="0">
              <a:buNone/>
            </a:pPr>
            <a:r>
              <a:rPr lang="en-US" dirty="0"/>
              <a:t>	All the slots given to it by the negotiator</a:t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Schedd mission</a:t>
            </a:r>
          </a:p>
        </p:txBody>
      </p:sp>
    </p:spTree>
    <p:extLst>
      <p:ext uri="{BB962C8B-B14F-4D97-AF65-F5344CB8AC3E}">
        <p14:creationId xmlns:p14="http://schemas.microsoft.com/office/powerpoint/2010/main" val="162528055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05200" y="4788099"/>
            <a:ext cx="2133600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82D5FC8-1FEF-46F2-B72D-B3E0D441EDCB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0" r="25748"/>
          <a:stretch/>
        </p:blipFill>
        <p:spPr bwMode="auto">
          <a:xfrm>
            <a:off x="877306" y="166254"/>
            <a:ext cx="6500239" cy="4187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 bwMode="auto">
          <a:xfrm flipH="1">
            <a:off x="2234045" y="2130136"/>
            <a:ext cx="3595255" cy="1756064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Oval 7"/>
          <p:cNvSpPr/>
          <p:nvPr/>
        </p:nvSpPr>
        <p:spPr bwMode="auto">
          <a:xfrm>
            <a:off x="5829300" y="1340427"/>
            <a:ext cx="2524991" cy="1415761"/>
          </a:xfrm>
          <a:prstGeom prst="ellips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rPr>
              <a:t>Maximum</a:t>
            </a:r>
          </a:p>
        </p:txBody>
      </p:sp>
    </p:spTree>
    <p:extLst>
      <p:ext uri="{BB962C8B-B14F-4D97-AF65-F5344CB8AC3E}">
        <p14:creationId xmlns:p14="http://schemas.microsoft.com/office/powerpoint/2010/main" val="2296407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05200" y="4788099"/>
            <a:ext cx="2133600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82D5FC8-1FEF-46F2-B72D-B3E0D441EDCB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7" r="31388"/>
          <a:stretch/>
        </p:blipFill>
        <p:spPr bwMode="auto">
          <a:xfrm>
            <a:off x="1040247" y="172278"/>
            <a:ext cx="5996657" cy="4412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 bwMode="auto">
          <a:xfrm flipH="1">
            <a:off x="2234045" y="2130136"/>
            <a:ext cx="3595255" cy="1756064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Oval 6"/>
          <p:cNvSpPr/>
          <p:nvPr/>
        </p:nvSpPr>
        <p:spPr bwMode="auto">
          <a:xfrm>
            <a:off x="5829300" y="1340427"/>
            <a:ext cx="2524991" cy="1415761"/>
          </a:xfrm>
          <a:prstGeom prst="ellips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rPr>
              <a:t>Minimum</a:t>
            </a:r>
          </a:p>
        </p:txBody>
      </p:sp>
    </p:spTree>
    <p:extLst>
      <p:ext uri="{BB962C8B-B14F-4D97-AF65-F5344CB8AC3E}">
        <p14:creationId xmlns:p14="http://schemas.microsoft.com/office/powerpoint/2010/main" val="507688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Quotas: Big Picture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47427"/>
            <a:ext cx="4868722" cy="1411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4674" y="2024207"/>
            <a:ext cx="4499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w/o quotas: Assign submitters</a:t>
            </a:r>
          </a:p>
        </p:txBody>
      </p:sp>
    </p:spTree>
    <p:extLst>
      <p:ext uri="{BB962C8B-B14F-4D97-AF65-F5344CB8AC3E}">
        <p14:creationId xmlns:p14="http://schemas.microsoft.com/office/powerpoint/2010/main" val="95827283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Quotas: Big Picture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1752525"/>
              </p:ext>
            </p:extLst>
          </p:nvPr>
        </p:nvGraphicFramePr>
        <p:xfrm>
          <a:off x="5104435" y="2547427"/>
          <a:ext cx="4039565" cy="21506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47427"/>
            <a:ext cx="4868722" cy="1411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66953" y="1772809"/>
            <a:ext cx="2780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the whole pool</a:t>
            </a:r>
          </a:p>
        </p:txBody>
      </p:sp>
    </p:spTree>
    <p:extLst>
      <p:ext uri="{BB962C8B-B14F-4D97-AF65-F5344CB8AC3E}">
        <p14:creationId xmlns:p14="http://schemas.microsoft.com/office/powerpoint/2010/main" val="425545952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Submitters opt into Groups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27104" y="2515466"/>
            <a:ext cx="1431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 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87519" y="1873982"/>
            <a:ext cx="1431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 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85590" y="3122731"/>
            <a:ext cx="1431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 C</a:t>
            </a:r>
          </a:p>
        </p:txBody>
      </p:sp>
      <p:sp>
        <p:nvSpPr>
          <p:cNvPr id="12" name="Content Placeholder 3"/>
          <p:cNvSpPr txBox="1">
            <a:spLocks noGrp="1"/>
          </p:cNvSpPr>
          <p:nvPr>
            <p:ph idx="1"/>
          </p:nvPr>
        </p:nvSpPr>
        <p:spPr bwMode="auto">
          <a:xfrm>
            <a:off x="-53165" y="1576465"/>
            <a:ext cx="7403089" cy="209652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pitchFamily="34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Name		Machine	</a:t>
            </a:r>
            <a:r>
              <a:rPr lang="en-US" sz="2400" kern="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RunningJobs</a:t>
            </a:r>
            <a:r>
              <a:rPr lang="en-US" sz="24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sz="24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Idle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Alice		submit1	4			   4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Bob		submit1	2			 100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Charlie	submit1	2			   0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Danny		submit1	0			  50</a:t>
            </a:r>
          </a:p>
        </p:txBody>
      </p:sp>
      <p:sp>
        <p:nvSpPr>
          <p:cNvPr id="10" name="Right Brace 9"/>
          <p:cNvSpPr/>
          <p:nvPr/>
        </p:nvSpPr>
        <p:spPr bwMode="auto">
          <a:xfrm>
            <a:off x="7351853" y="1901225"/>
            <a:ext cx="475251" cy="451413"/>
          </a:xfrm>
          <a:prstGeom prst="rightBrace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7" name="Right Brace 6"/>
          <p:cNvSpPr/>
          <p:nvPr/>
        </p:nvSpPr>
        <p:spPr bwMode="auto">
          <a:xfrm>
            <a:off x="7349924" y="2397202"/>
            <a:ext cx="574876" cy="827921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4" name="Right Brace 13"/>
          <p:cNvSpPr/>
          <p:nvPr/>
        </p:nvSpPr>
        <p:spPr bwMode="auto">
          <a:xfrm>
            <a:off x="7351853" y="3194538"/>
            <a:ext cx="572947" cy="451413"/>
          </a:xfrm>
          <a:prstGeom prst="rightBrac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048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5" grpId="0"/>
      <p:bldP spid="10" grpId="0" animBg="1"/>
      <p:bldP spid="7" grpId="0" animBg="1"/>
      <p:bldP spid="14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1st: Each group gets a “Quota”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111521"/>
              </p:ext>
            </p:extLst>
          </p:nvPr>
        </p:nvGraphicFramePr>
        <p:xfrm>
          <a:off x="1072587" y="3491295"/>
          <a:ext cx="321004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Quota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 slots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 slots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/>
                        <a:t>500 slots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953965" y="3993266"/>
            <a:ext cx="3676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(How? We’ll get to that)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17" y="832380"/>
            <a:ext cx="8435372" cy="236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815442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47240"/>
            <a:ext cx="9144000" cy="685800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: Make virtual sub-pool per group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79694"/>
              </p:ext>
            </p:extLst>
          </p:nvPr>
        </p:nvGraphicFramePr>
        <p:xfrm>
          <a:off x="216061" y="1847690"/>
          <a:ext cx="241139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Quota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 slots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 slots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/>
                        <a:t>500 slots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2552097"/>
              </p:ext>
            </p:extLst>
          </p:nvPr>
        </p:nvGraphicFramePr>
        <p:xfrm>
          <a:off x="3680750" y="1678328"/>
          <a:ext cx="5081285" cy="30672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2941900" y="1388962"/>
            <a:ext cx="5416951" cy="3754538"/>
            <a:chOff x="2941900" y="1388962"/>
            <a:chExt cx="5416951" cy="3754538"/>
          </a:xfrm>
        </p:grpSpPr>
        <p:graphicFrame>
          <p:nvGraphicFramePr>
            <p:cNvPr id="6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949474481"/>
                </p:ext>
              </p:extLst>
            </p:nvPr>
          </p:nvGraphicFramePr>
          <p:xfrm>
            <a:off x="2941900" y="1493134"/>
            <a:ext cx="2139387" cy="146998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8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856462479"/>
                </p:ext>
              </p:extLst>
            </p:nvPr>
          </p:nvGraphicFramePr>
          <p:xfrm>
            <a:off x="6219464" y="1388962"/>
            <a:ext cx="2139387" cy="153219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10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36372628"/>
                </p:ext>
              </p:extLst>
            </p:nvPr>
          </p:nvGraphicFramePr>
          <p:xfrm>
            <a:off x="4126375" y="2567650"/>
            <a:ext cx="3165675" cy="25758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623140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47240"/>
            <a:ext cx="9144000" cy="685800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: Do fair share with each sub-pool in group turn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8731"/>
              </p:ext>
            </p:extLst>
          </p:nvPr>
        </p:nvGraphicFramePr>
        <p:xfrm>
          <a:off x="216061" y="1847690"/>
          <a:ext cx="241139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Quota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 slots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 slots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/>
                        <a:t>500 slots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577545"/>
              </p:ext>
            </p:extLst>
          </p:nvPr>
        </p:nvGraphicFramePr>
        <p:xfrm>
          <a:off x="4436779" y="1269171"/>
          <a:ext cx="2139387" cy="1469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976504"/>
              </p:ext>
            </p:extLst>
          </p:nvPr>
        </p:nvGraphicFramePr>
        <p:xfrm>
          <a:off x="5353423" y="1374013"/>
          <a:ext cx="2139387" cy="15784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5480425"/>
              </p:ext>
            </p:extLst>
          </p:nvPr>
        </p:nvGraphicFramePr>
        <p:xfrm>
          <a:off x="4722232" y="1455276"/>
          <a:ext cx="3165675" cy="2575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9" name="Straight Arrow Connector 8"/>
          <p:cNvCxnSpPr/>
          <p:nvPr/>
        </p:nvCxnSpPr>
        <p:spPr bwMode="auto">
          <a:xfrm flipV="1">
            <a:off x="2592729" y="1816274"/>
            <a:ext cx="2342526" cy="579686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2592729" y="2395960"/>
            <a:ext cx="2968827" cy="34724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2592729" y="3161821"/>
            <a:ext cx="2467786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7" name="TextBox 26"/>
          <p:cNvSpPr txBox="1"/>
          <p:nvPr/>
        </p:nvSpPr>
        <p:spPr>
          <a:xfrm>
            <a:off x="463463" y="3796083"/>
            <a:ext cx="79164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Groups with &gt; 1 submitter get fair share with </a:t>
            </a:r>
            <a:r>
              <a:rPr lang="en-US" dirty="0" err="1">
                <a:latin typeface="+mn-lt"/>
              </a:rPr>
              <a:t>prios</a:t>
            </a:r>
            <a:r>
              <a:rPr lang="en-US" dirty="0">
                <a:latin typeface="+mn-lt"/>
              </a:rPr>
              <a:t> as usual, but total size of the pool is the quota size</a:t>
            </a:r>
          </a:p>
        </p:txBody>
      </p:sp>
    </p:spTree>
    <p:extLst>
      <p:ext uri="{BB962C8B-B14F-4D97-AF65-F5344CB8AC3E}">
        <p14:creationId xmlns:p14="http://schemas.microsoft.com/office/powerpoint/2010/main" val="13765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6" grpId="1">
        <p:bldAsOne/>
      </p:bldGraphic>
      <p:bldGraphic spid="8" grpId="0">
        <p:bldAsOne/>
      </p:bldGraphic>
      <p:bldGraphic spid="8" grpId="1">
        <p:bldAsOne/>
      </p:bldGraphic>
      <p:bldGraphic spid="10" grpId="0">
        <p:bldAsOne/>
      </p:bldGraphic>
      <p:bldP spid="27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be predefined in </a:t>
            </a:r>
            <a:r>
              <a:rPr lang="en-US" dirty="0" err="1"/>
              <a:t>config</a:t>
            </a:r>
            <a:r>
              <a:rPr lang="en-US" dirty="0"/>
              <a:t> file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GROUP_NAMES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GROUP_QUOTA_GROUP_A = 10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GROUP_QUOTA_GROUP_B = 20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Slot weight is the unit – default </a:t>
            </a:r>
            <a:r>
              <a:rPr lang="en-US" dirty="0" err="1"/>
              <a:t>cpus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Accounting Groups with quotas</a:t>
            </a:r>
          </a:p>
        </p:txBody>
      </p:sp>
    </p:spTree>
    <p:extLst>
      <p:ext uri="{BB962C8B-B14F-4D97-AF65-F5344CB8AC3E}">
        <p14:creationId xmlns:p14="http://schemas.microsoft.com/office/powerpoint/2010/main" val="300660168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also be a percentage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GROUP_NAMES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GROUP_QUOTA_DYNAMIC_GROUP_A = 0.3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GROUP_QUOTA_DYNAMIC_GROUP_B = 0.4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If sum != 1.00 (= 100 %), scaled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Or, with Dynamic quotas</a:t>
            </a:r>
          </a:p>
        </p:txBody>
      </p:sp>
    </p:spTree>
    <p:extLst>
      <p:ext uri="{BB962C8B-B14F-4D97-AF65-F5344CB8AC3E}">
        <p14:creationId xmlns:p14="http://schemas.microsoft.com/office/powerpoint/2010/main" val="4043898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016794"/>
            <a:ext cx="8924081" cy="31706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Schedd Can:</a:t>
            </a:r>
          </a:p>
          <a:p>
            <a:pPr marL="0" indent="0">
              <a:buNone/>
            </a:pPr>
            <a:r>
              <a:rPr lang="en-US" dirty="0"/>
              <a:t>	Re-use a slot for &gt; 1 job (in succession)</a:t>
            </a:r>
          </a:p>
          <a:p>
            <a:pPr marL="0" indent="0">
              <a:buNone/>
            </a:pPr>
            <a:r>
              <a:rPr lang="en-US" dirty="0"/>
              <a:t>	Pick which job for a user goes first</a:t>
            </a:r>
          </a:p>
          <a:p>
            <a:pPr marL="0" indent="0">
              <a:buNone/>
            </a:pPr>
            <a:r>
              <a:rPr lang="en-US" dirty="0"/>
              <a:t>Schedd cannot:</a:t>
            </a:r>
          </a:p>
          <a:p>
            <a:pPr marL="0" indent="0">
              <a:buNone/>
            </a:pPr>
            <a:r>
              <a:rPr lang="en-US" dirty="0"/>
              <a:t>	Reassign slots from one submitter to other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Schedd mission</a:t>
            </a:r>
          </a:p>
        </p:txBody>
      </p:sp>
    </p:spTree>
    <p:extLst>
      <p:ext uri="{BB962C8B-B14F-4D97-AF65-F5344CB8AC3E}">
        <p14:creationId xmlns:p14="http://schemas.microsoft.com/office/powerpoint/2010/main" val="362101467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2263" y="924198"/>
            <a:ext cx="8399462" cy="88145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Accounting_Group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But you retain identity within your group.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jobs opt in (again)</a:t>
            </a:r>
          </a:p>
        </p:txBody>
      </p:sp>
    </p:spTree>
    <p:extLst>
      <p:ext uri="{BB962C8B-B14F-4D97-AF65-F5344CB8AC3E}">
        <p14:creationId xmlns:p14="http://schemas.microsoft.com/office/powerpoint/2010/main" val="383438103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Reruns the whole cycle as before</a:t>
            </a:r>
          </a:p>
          <a:p>
            <a:pPr lvl="1"/>
            <a:r>
              <a:rPr lang="en-US" dirty="0"/>
              <a:t>But with pool size constrained to quota</a:t>
            </a:r>
          </a:p>
          <a:p>
            <a:pPr lvl="1"/>
            <a:r>
              <a:rPr lang="en-US" dirty="0"/>
              <a:t>And fair share, between users in group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AcctGroups</a:t>
            </a:r>
            <a:r>
              <a:rPr lang="en-US" dirty="0"/>
              <a:t> w/quota </a:t>
            </a:r>
          </a:p>
        </p:txBody>
      </p:sp>
    </p:spTree>
    <p:extLst>
      <p:ext uri="{BB962C8B-B14F-4D97-AF65-F5344CB8AC3E}">
        <p14:creationId xmlns:p14="http://schemas.microsoft.com/office/powerpoint/2010/main" val="405518087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default, in </a:t>
            </a:r>
            <a:r>
              <a:rPr lang="en-US" b="1" dirty="0"/>
              <a:t>starvation</a:t>
            </a:r>
            <a:r>
              <a:rPr lang="en-US" dirty="0"/>
              <a:t> order</a:t>
            </a:r>
          </a:p>
          <a:p>
            <a:r>
              <a:rPr lang="en-US" dirty="0"/>
              <a:t>Creates overprovisioning trick for strict </a:t>
            </a:r>
            <a:r>
              <a:rPr lang="en-US" dirty="0" err="1"/>
              <a:t>fifo</a:t>
            </a:r>
            <a:r>
              <a:rPr lang="en-US" dirty="0"/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GROUP_QUOTA_HIPRIO = 100000000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Means this group always most starving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GROUP_SORT_EXPR </a:t>
            </a:r>
            <a:r>
              <a:rPr lang="en-US" dirty="0">
                <a:cs typeface="Courier New" panose="02070309020205020404" pitchFamily="49" charset="0"/>
              </a:rPr>
              <a:t>overrides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of groups?</a:t>
            </a:r>
          </a:p>
        </p:txBody>
      </p:sp>
    </p:spTree>
    <p:extLst>
      <p:ext uri="{BB962C8B-B14F-4D97-AF65-F5344CB8AC3E}">
        <p14:creationId xmlns:p14="http://schemas.microsoft.com/office/powerpoint/2010/main" val="156013653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Group’s demand &lt; quota </a:t>
            </a:r>
          </a:p>
          <a:p>
            <a:endParaRPr lang="en-US" dirty="0"/>
          </a:p>
          <a:p>
            <a:r>
              <a:rPr lang="en-US" dirty="0"/>
              <a:t>Slots left idle</a:t>
            </a:r>
          </a:p>
          <a:p>
            <a:endParaRPr lang="en-US" dirty="0"/>
          </a:p>
          <a:p>
            <a:r>
              <a:rPr lang="en-US" dirty="0"/>
              <a:t>Can we go over quota in this case?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Quotas can leave slots idle</a:t>
            </a:r>
          </a:p>
        </p:txBody>
      </p:sp>
    </p:spTree>
    <p:extLst>
      <p:ext uri="{BB962C8B-B14F-4D97-AF65-F5344CB8AC3E}">
        <p14:creationId xmlns:p14="http://schemas.microsoft.com/office/powerpoint/2010/main" val="176613187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One way is: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GROUP_AUTO_REGROUP = true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After all groups go, one last round with no groups, every user outside of their group.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over quota, slots available</a:t>
            </a:r>
          </a:p>
        </p:txBody>
      </p:sp>
    </p:spTree>
    <p:extLst>
      <p:ext uri="{BB962C8B-B14F-4D97-AF65-F5344CB8AC3E}">
        <p14:creationId xmlns:p14="http://schemas.microsoft.com/office/powerpoint/2010/main" val="416309759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“Surplus”</a:t>
            </a:r>
          </a:p>
          <a:p>
            <a:r>
              <a:rPr lang="en-US" dirty="0"/>
              <a:t>Assumes a hierarchy of groups: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GROUP_NAMES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group_root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group_root.a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group_root.b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group_root.c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GROUP_QUOTA_GROUP_root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60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GROUP_QUOTA_GROUP_root.a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10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GROUP_QUOTA_GROUP_root.b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20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GROUP_QUOTA_GROUP_root.b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30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GROUP_ACCEPT_SURPLUS = true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way </a:t>
            </a:r>
            <a:r>
              <a:rPr lang="en-US"/>
              <a:t>to over quota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32642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2678113" y="1103349"/>
            <a:ext cx="1314450" cy="5429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root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405115" y="2691360"/>
            <a:ext cx="1712836" cy="91560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Group A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4773852" y="2694255"/>
            <a:ext cx="1910528" cy="91560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Group C</a:t>
            </a:r>
          </a:p>
        </p:txBody>
      </p:sp>
      <p:cxnSp>
        <p:nvCxnSpPr>
          <p:cNvPr id="10" name="Straight Arrow Connector 21"/>
          <p:cNvCxnSpPr>
            <a:cxnSpLocks noChangeShapeType="1"/>
            <a:stCxn id="5" idx="2"/>
            <a:endCxn id="6" idx="0"/>
          </p:cNvCxnSpPr>
          <p:nvPr/>
        </p:nvCxnSpPr>
        <p:spPr bwMode="auto">
          <a:xfrm flipH="1">
            <a:off x="1261533" y="1646274"/>
            <a:ext cx="2073805" cy="104508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1" name="Straight Arrow Connector 23"/>
          <p:cNvCxnSpPr>
            <a:cxnSpLocks noChangeShapeType="1"/>
            <a:stCxn id="5" idx="2"/>
            <a:endCxn id="7" idx="0"/>
          </p:cNvCxnSpPr>
          <p:nvPr/>
        </p:nvCxnSpPr>
        <p:spPr bwMode="auto">
          <a:xfrm>
            <a:off x="3335338" y="1646274"/>
            <a:ext cx="2393778" cy="104798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2" name="TextBox 28"/>
          <p:cNvSpPr txBox="1">
            <a:spLocks noChangeArrowheads="1"/>
          </p:cNvSpPr>
          <p:nvPr/>
        </p:nvSpPr>
        <p:spPr bwMode="auto">
          <a:xfrm>
            <a:off x="4125914" y="918683"/>
            <a:ext cx="415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 dirty="0">
                <a:cs typeface="Arial" charset="0"/>
              </a:rPr>
              <a:t>60</a:t>
            </a:r>
          </a:p>
        </p:txBody>
      </p:sp>
      <p:sp>
        <p:nvSpPr>
          <p:cNvPr id="13" name="TextBox 29"/>
          <p:cNvSpPr txBox="1">
            <a:spLocks noChangeArrowheads="1"/>
          </p:cNvSpPr>
          <p:nvPr/>
        </p:nvSpPr>
        <p:spPr bwMode="auto">
          <a:xfrm>
            <a:off x="301916" y="2311302"/>
            <a:ext cx="415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 dirty="0">
                <a:cs typeface="Arial" charset="0"/>
              </a:rPr>
              <a:t>10</a:t>
            </a:r>
          </a:p>
        </p:txBody>
      </p:sp>
      <p:sp>
        <p:nvSpPr>
          <p:cNvPr id="14" name="TextBox 30"/>
          <p:cNvSpPr txBox="1">
            <a:spLocks noChangeArrowheads="1"/>
          </p:cNvSpPr>
          <p:nvPr/>
        </p:nvSpPr>
        <p:spPr bwMode="auto">
          <a:xfrm>
            <a:off x="4773852" y="2336848"/>
            <a:ext cx="415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 dirty="0">
                <a:cs typeface="Arial" charset="0"/>
              </a:rPr>
              <a:t>30</a:t>
            </a:r>
          </a:p>
        </p:txBody>
      </p:sp>
      <p:sp>
        <p:nvSpPr>
          <p:cNvPr id="15" name="Rounded Rectangle 14"/>
          <p:cNvSpPr/>
          <p:nvPr/>
        </p:nvSpPr>
        <p:spPr bwMode="auto">
          <a:xfrm>
            <a:off x="2437287" y="2694255"/>
            <a:ext cx="1896376" cy="93465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Group B</a:t>
            </a:r>
          </a:p>
        </p:txBody>
      </p:sp>
      <p:cxnSp>
        <p:nvCxnSpPr>
          <p:cNvPr id="16" name="Straight Arrow Connector 39"/>
          <p:cNvCxnSpPr>
            <a:cxnSpLocks noChangeShapeType="1"/>
            <a:stCxn id="5" idx="2"/>
            <a:endCxn id="15" idx="0"/>
          </p:cNvCxnSpPr>
          <p:nvPr/>
        </p:nvCxnSpPr>
        <p:spPr bwMode="auto">
          <a:xfrm>
            <a:off x="3335338" y="1646274"/>
            <a:ext cx="50137" cy="104798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7" name="TextBox 40"/>
          <p:cNvSpPr txBox="1">
            <a:spLocks noChangeArrowheads="1"/>
          </p:cNvSpPr>
          <p:nvPr/>
        </p:nvSpPr>
        <p:spPr bwMode="auto">
          <a:xfrm>
            <a:off x="2402829" y="2311302"/>
            <a:ext cx="415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 dirty="0">
                <a:cs typeface="Arial" charset="0"/>
              </a:rPr>
              <a:t>20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224760" y="1646274"/>
            <a:ext cx="4919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accept_surplus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0" y="3789449"/>
            <a:ext cx="21221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 slots of demand at A</a:t>
            </a:r>
          </a:p>
        </p:txBody>
      </p:sp>
      <p:cxnSp>
        <p:nvCxnSpPr>
          <p:cNvPr id="30" name="Straight Arrow Connector 29"/>
          <p:cNvCxnSpPr/>
          <p:nvPr/>
        </p:nvCxnSpPr>
        <p:spPr bwMode="auto">
          <a:xfrm>
            <a:off x="1627109" y="4198127"/>
            <a:ext cx="1191218" cy="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1" name="TextBox 30"/>
          <p:cNvSpPr txBox="1"/>
          <p:nvPr/>
        </p:nvSpPr>
        <p:spPr>
          <a:xfrm>
            <a:off x="2831499" y="3825018"/>
            <a:ext cx="27865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 quota slots moved to B &amp; C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29116" y="3859742"/>
            <a:ext cx="2395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Proportional to B &amp; C quota</a:t>
            </a:r>
          </a:p>
        </p:txBody>
      </p:sp>
    </p:spTree>
    <p:extLst>
      <p:ext uri="{BB962C8B-B14F-4D97-AF65-F5344CB8AC3E}">
        <p14:creationId xmlns:p14="http://schemas.microsoft.com/office/powerpoint/2010/main" val="38208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1" grpId="0"/>
      <p:bldP spid="35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2678113" y="1103349"/>
            <a:ext cx="1314450" cy="5429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root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405115" y="2691360"/>
            <a:ext cx="1712836" cy="91560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Group A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4773852" y="2694255"/>
            <a:ext cx="1910528" cy="91560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Group C</a:t>
            </a:r>
          </a:p>
        </p:txBody>
      </p:sp>
      <p:cxnSp>
        <p:nvCxnSpPr>
          <p:cNvPr id="10" name="Straight Arrow Connector 21"/>
          <p:cNvCxnSpPr>
            <a:cxnSpLocks noChangeShapeType="1"/>
            <a:stCxn id="5" idx="2"/>
            <a:endCxn id="6" idx="0"/>
          </p:cNvCxnSpPr>
          <p:nvPr/>
        </p:nvCxnSpPr>
        <p:spPr bwMode="auto">
          <a:xfrm flipH="1">
            <a:off x="1261533" y="1646274"/>
            <a:ext cx="2073805" cy="104508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1" name="Straight Arrow Connector 23"/>
          <p:cNvCxnSpPr>
            <a:cxnSpLocks noChangeShapeType="1"/>
            <a:stCxn id="5" idx="2"/>
            <a:endCxn id="7" idx="0"/>
          </p:cNvCxnSpPr>
          <p:nvPr/>
        </p:nvCxnSpPr>
        <p:spPr bwMode="auto">
          <a:xfrm>
            <a:off x="3335338" y="1646274"/>
            <a:ext cx="2393778" cy="104798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2" name="TextBox 28"/>
          <p:cNvSpPr txBox="1">
            <a:spLocks noChangeArrowheads="1"/>
          </p:cNvSpPr>
          <p:nvPr/>
        </p:nvSpPr>
        <p:spPr bwMode="auto">
          <a:xfrm>
            <a:off x="4125914" y="918683"/>
            <a:ext cx="415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 dirty="0">
                <a:cs typeface="Arial" charset="0"/>
              </a:rPr>
              <a:t>60</a:t>
            </a:r>
          </a:p>
        </p:txBody>
      </p:sp>
      <p:sp>
        <p:nvSpPr>
          <p:cNvPr id="13" name="TextBox 29"/>
          <p:cNvSpPr txBox="1">
            <a:spLocks noChangeArrowheads="1"/>
          </p:cNvSpPr>
          <p:nvPr/>
        </p:nvSpPr>
        <p:spPr bwMode="auto">
          <a:xfrm>
            <a:off x="301916" y="2311302"/>
            <a:ext cx="5886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 strike="sngStrike" dirty="0">
                <a:cs typeface="Arial" charset="0"/>
              </a:rPr>
              <a:t>10</a:t>
            </a:r>
            <a:r>
              <a:rPr lang="en-US" altLang="en-US" sz="1800" dirty="0">
                <a:cs typeface="Arial" charset="0"/>
              </a:rPr>
              <a:t> 3</a:t>
            </a:r>
          </a:p>
        </p:txBody>
      </p:sp>
      <p:sp>
        <p:nvSpPr>
          <p:cNvPr id="14" name="TextBox 30"/>
          <p:cNvSpPr txBox="1">
            <a:spLocks noChangeArrowheads="1"/>
          </p:cNvSpPr>
          <p:nvPr/>
        </p:nvSpPr>
        <p:spPr bwMode="auto">
          <a:xfrm>
            <a:off x="4773852" y="2336848"/>
            <a:ext cx="7040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 strike="sngStrike" dirty="0">
                <a:cs typeface="Arial" charset="0"/>
              </a:rPr>
              <a:t>30</a:t>
            </a:r>
            <a:r>
              <a:rPr lang="en-US" altLang="en-US" sz="1800" dirty="0">
                <a:cs typeface="Arial" charset="0"/>
              </a:rPr>
              <a:t> 34</a:t>
            </a:r>
          </a:p>
        </p:txBody>
      </p:sp>
      <p:sp>
        <p:nvSpPr>
          <p:cNvPr id="15" name="Rounded Rectangle 14"/>
          <p:cNvSpPr/>
          <p:nvPr/>
        </p:nvSpPr>
        <p:spPr bwMode="auto">
          <a:xfrm>
            <a:off x="2437287" y="2694255"/>
            <a:ext cx="1896376" cy="93465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Group B</a:t>
            </a:r>
          </a:p>
        </p:txBody>
      </p:sp>
      <p:cxnSp>
        <p:nvCxnSpPr>
          <p:cNvPr id="16" name="Straight Arrow Connector 39"/>
          <p:cNvCxnSpPr>
            <a:cxnSpLocks noChangeShapeType="1"/>
            <a:stCxn id="5" idx="2"/>
            <a:endCxn id="15" idx="0"/>
          </p:cNvCxnSpPr>
          <p:nvPr/>
        </p:nvCxnSpPr>
        <p:spPr bwMode="auto">
          <a:xfrm>
            <a:off x="3335338" y="1646274"/>
            <a:ext cx="50137" cy="104798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7" name="TextBox 40"/>
          <p:cNvSpPr txBox="1">
            <a:spLocks noChangeArrowheads="1"/>
          </p:cNvSpPr>
          <p:nvPr/>
        </p:nvSpPr>
        <p:spPr bwMode="auto">
          <a:xfrm>
            <a:off x="2402829" y="2311302"/>
            <a:ext cx="7040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 strike="sngStrike" dirty="0">
                <a:cs typeface="Arial" charset="0"/>
              </a:rPr>
              <a:t>20</a:t>
            </a:r>
            <a:r>
              <a:rPr lang="en-US" altLang="en-US" sz="1800" dirty="0">
                <a:cs typeface="Arial" charset="0"/>
              </a:rPr>
              <a:t> 23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224760" y="1646274"/>
            <a:ext cx="4919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accept_surplus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</p:txBody>
      </p:sp>
    </p:spTree>
    <p:extLst>
      <p:ext uri="{BB962C8B-B14F-4D97-AF65-F5344CB8AC3E}">
        <p14:creationId xmlns:p14="http://schemas.microsoft.com/office/powerpoint/2010/main" val="122131450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Quotas don’t know about matching</a:t>
            </a:r>
          </a:p>
          <a:p>
            <a:r>
              <a:rPr lang="en-US" dirty="0"/>
              <a:t>Assuming everything matches everything</a:t>
            </a:r>
          </a:p>
          <a:p>
            <a:r>
              <a:rPr lang="en-US" dirty="0"/>
              <a:t>Surprises with partitionable slots</a:t>
            </a:r>
          </a:p>
          <a:p>
            <a:r>
              <a:rPr lang="en-US" dirty="0"/>
              <a:t>Managing groups not easy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Gotchas with quotas</a:t>
            </a:r>
          </a:p>
        </p:txBody>
      </p:sp>
    </p:spTree>
    <p:extLst>
      <p:ext uri="{BB962C8B-B14F-4D97-AF65-F5344CB8AC3E}">
        <p14:creationId xmlns:p14="http://schemas.microsoft.com/office/powerpoint/2010/main" val="249261803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Negotiator is very powerful, often ignored</a:t>
            </a:r>
          </a:p>
          <a:p>
            <a:r>
              <a:rPr lang="en-US" dirty="0"/>
              <a:t>Lots of opportunity to tune system</a:t>
            </a:r>
          </a:p>
          <a:p>
            <a:r>
              <a:rPr lang="en-US" dirty="0"/>
              <a:t>Many ways to peek under the hood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summary</a:t>
            </a:r>
          </a:p>
        </p:txBody>
      </p:sp>
    </p:spTree>
    <p:extLst>
      <p:ext uri="{BB962C8B-B14F-4D97-AF65-F5344CB8AC3E}">
        <p14:creationId xmlns:p14="http://schemas.microsoft.com/office/powerpoint/2010/main" val="3772925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016794"/>
            <a:ext cx="8882743" cy="4126706"/>
          </a:xfrm>
        </p:spPr>
        <p:txBody>
          <a:bodyPr/>
          <a:lstStyle/>
          <a:p>
            <a:r>
              <a:rPr lang="en-US" dirty="0"/>
              <a:t>Submitters:  what are they?</a:t>
            </a:r>
          </a:p>
          <a:p>
            <a:endParaRPr lang="en-US" dirty="0"/>
          </a:p>
          <a:p>
            <a:r>
              <a:rPr lang="en-US" dirty="0"/>
              <a:t>User: an OS construct</a:t>
            </a:r>
          </a:p>
          <a:p>
            <a:endParaRPr lang="en-US" dirty="0"/>
          </a:p>
          <a:p>
            <a:r>
              <a:rPr lang="en-US" dirty="0"/>
              <a:t>Submitter: Negotiator construct</a:t>
            </a:r>
          </a:p>
          <a:p>
            <a:pPr lvl="1"/>
            <a:r>
              <a:rPr lang="en-US" dirty="0" err="1"/>
              <a:t>condor_userprio</a:t>
            </a:r>
            <a:r>
              <a:rPr lang="en-US" dirty="0"/>
              <a:t> output</a:t>
            </a:r>
          </a:p>
          <a:p>
            <a:pPr lvl="1"/>
            <a:r>
              <a:rPr lang="en-US" dirty="0"/>
              <a:t> </a:t>
            </a:r>
            <a:r>
              <a:rPr lang="en-US" b="1" i="1" dirty="0"/>
              <a:t>submitters </a:t>
            </a:r>
            <a:r>
              <a:rPr lang="en-US" dirty="0"/>
              <a:t>used in accounting and </a:t>
            </a:r>
            <a:r>
              <a:rPr lang="en-US" dirty="0" err="1"/>
              <a:t>schedudling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Submitter vs User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67417" y="1828800"/>
            <a:ext cx="4015946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root:x:0:0:root:/root:/bin/bash</a:t>
            </a:r>
          </a:p>
          <a:p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daemon:x:1:1:daemon:/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sbin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sbin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nologin</a:t>
            </a:r>
            <a:endParaRPr lang="en-US" sz="1200" dirty="0">
              <a:solidFill>
                <a:schemeClr val="accent5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bin:x:2:2:bin:/bin:/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sbin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nologin</a:t>
            </a:r>
            <a:endParaRPr lang="en-US" sz="1200" dirty="0">
              <a:solidFill>
                <a:schemeClr val="accent5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sys:x:3:3:sys:/dev:/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sbin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nologin</a:t>
            </a:r>
            <a:endParaRPr lang="en-US" sz="1200" dirty="0">
              <a:solidFill>
                <a:schemeClr val="accent5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sync:x:4:65534:sync:/bin:/bin/sync</a:t>
            </a:r>
          </a:p>
        </p:txBody>
      </p:sp>
    </p:spTree>
    <p:extLst>
      <p:ext uri="{BB962C8B-B14F-4D97-AF65-F5344CB8AC3E}">
        <p14:creationId xmlns:p14="http://schemas.microsoft.com/office/powerpoint/2010/main" val="274588166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  <a:p>
            <a:r>
              <a:rPr lang="en-US" dirty="0"/>
              <a:t>Talk to us</a:t>
            </a:r>
          </a:p>
          <a:p>
            <a:r>
              <a:rPr lang="en-US" dirty="0" err="1"/>
              <a:t>htcondor</a:t>
            </a:r>
            <a:r>
              <a:rPr lang="en-US" dirty="0"/>
              <a:t>-users</a:t>
            </a:r>
          </a:p>
          <a:p>
            <a:r>
              <a:rPr lang="en-US"/>
              <a:t>manual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330574"/>
      </p:ext>
    </p:extLst>
  </p:cSld>
  <p:clrMapOvr>
    <a:masterClrMapping/>
  </p:clrMapOvr>
</p:sld>
</file>

<file path=ppt/theme/theme1.xml><?xml version="1.0" encoding="utf-8"?>
<a:theme xmlns:a="http://schemas.openxmlformats.org/drawingml/2006/main" name="HTCondor-Presentation-Template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3_Condor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ndorNew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ondorNew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ndorNew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ndorN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ndorN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ndorN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HTCondor-Presentation-Template</Template>
  <TotalTime>42560</TotalTime>
  <Words>2618</Words>
  <Application>Microsoft Office PowerPoint</Application>
  <PresentationFormat>On-screen Show (16:9)</PresentationFormat>
  <Paragraphs>622</Paragraphs>
  <Slides>90</Slides>
  <Notes>2</Notes>
  <HiddenSlides>6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8" baseType="lpstr">
      <vt:lpstr>Arial</vt:lpstr>
      <vt:lpstr>Arial Black</vt:lpstr>
      <vt:lpstr>Cambria Math</vt:lpstr>
      <vt:lpstr>Comic Sans MS</vt:lpstr>
      <vt:lpstr>Courier New</vt:lpstr>
      <vt:lpstr>Marlett</vt:lpstr>
      <vt:lpstr>Times New Roman</vt:lpstr>
      <vt:lpstr>HTCondor-Presentation-Template</vt:lpstr>
      <vt:lpstr>Negotiator Policy and Configuration</vt:lpstr>
      <vt:lpstr>Fairness in HTCondor and how to avoid it</vt:lpstr>
      <vt:lpstr>Agenda</vt:lpstr>
      <vt:lpstr>After this talk, you should know..</vt:lpstr>
      <vt:lpstr>Overview of condor 3 sides</vt:lpstr>
      <vt:lpstr>Startd Mission Statement</vt:lpstr>
      <vt:lpstr>Schedd mission</vt:lpstr>
      <vt:lpstr>Schedd mission</vt:lpstr>
      <vt:lpstr>Submitter vs User</vt:lpstr>
      <vt:lpstr>1 Owner: 1 submitter</vt:lpstr>
      <vt:lpstr>1 Owner: 2 submitters</vt:lpstr>
      <vt:lpstr>Negotiation Mission</vt:lpstr>
      <vt:lpstr>Negotiator Inputs</vt:lpstr>
      <vt:lpstr>How the Negotiator Works</vt:lpstr>
      <vt:lpstr>Concurrency Limits</vt:lpstr>
      <vt:lpstr>Useful Concurrency Limits:</vt:lpstr>
      <vt:lpstr>Concurrency Limits: How to Configure</vt:lpstr>
      <vt:lpstr>Concurrency Limits: How to use</vt:lpstr>
      <vt:lpstr>Concurrency Limits: How to use</vt:lpstr>
      <vt:lpstr>Concurrency Limits: How to use</vt:lpstr>
      <vt:lpstr>Part of the picture</vt:lpstr>
      <vt:lpstr>Main Loop of Negotiation Cycle</vt:lpstr>
      <vt:lpstr>The Negotiator as Shell Script</vt:lpstr>
      <vt:lpstr>1: Get all slots in pool</vt:lpstr>
      <vt:lpstr>1: Get all slots in pool</vt:lpstr>
      <vt:lpstr>1: Get ‘all’ slots in pool</vt:lpstr>
      <vt:lpstr>1: Get all slots in pool</vt:lpstr>
      <vt:lpstr>1: Get all slots in pool</vt:lpstr>
      <vt:lpstr>2: Get all submitters in pool</vt:lpstr>
      <vt:lpstr>2: Get all submitters in pool</vt:lpstr>
      <vt:lpstr>2: Get all submitters in pool</vt:lpstr>
      <vt:lpstr>3: Compute per-user “share”</vt:lpstr>
      <vt:lpstr>3a: Get historical usage</vt:lpstr>
      <vt:lpstr>3a: Get historical usage</vt:lpstr>
      <vt:lpstr>3a: Get historical usage</vt:lpstr>
      <vt:lpstr>So What is Real Priority?</vt:lpstr>
      <vt:lpstr>Actual Use vs Real Priority</vt:lpstr>
      <vt:lpstr>Another PRIORITY_HALFLIFE</vt:lpstr>
      <vt:lpstr>3a: Get historical usage</vt:lpstr>
      <vt:lpstr>Effective priority:</vt:lpstr>
      <vt:lpstr>PowerPoint Presentation</vt:lpstr>
      <vt:lpstr>So What is Priority Factor?</vt:lpstr>
      <vt:lpstr>3 different PrioFactors</vt:lpstr>
      <vt:lpstr>Priority Factor pop quiz</vt:lpstr>
      <vt:lpstr>Whew!  Back to negotiation</vt:lpstr>
      <vt:lpstr>Target allocation from before</vt:lpstr>
      <vt:lpstr>Look at current usage</vt:lpstr>
      <vt:lpstr>Diff the goal and reality</vt:lpstr>
      <vt:lpstr>“Submitter Limit” per user</vt:lpstr>
      <vt:lpstr>Limits determined, matchmaking starts</vt:lpstr>
      <vt:lpstr>“Requests”, not “jobs”</vt:lpstr>
      <vt:lpstr>Match all machines to requests</vt:lpstr>
      <vt:lpstr>Sort All matches</vt:lpstr>
      <vt:lpstr>Why Three?</vt:lpstr>
      <vt:lpstr>PRE_JOB_RANK use case</vt:lpstr>
      <vt:lpstr>Finally, give matches away!</vt:lpstr>
      <vt:lpstr>Done with Alice, on to Bob</vt:lpstr>
      <vt:lpstr>But, it isn’t that simple…</vt:lpstr>
      <vt:lpstr>Lather, rinse, repeat</vt:lpstr>
      <vt:lpstr>Big policy question</vt:lpstr>
      <vt:lpstr>Preemption: disabled by default</vt:lpstr>
      <vt:lpstr>Example PREEMPTION_REQs</vt:lpstr>
      <vt:lpstr>PREEMPTION_RANK</vt:lpstr>
      <vt:lpstr>MaxJobRetirementTime</vt:lpstr>
      <vt:lpstr>Quiz Time!</vt:lpstr>
      <vt:lpstr>Whew!</vt:lpstr>
      <vt:lpstr>First AccountingGroup</vt:lpstr>
      <vt:lpstr>PowerPoint Presentation</vt:lpstr>
      <vt:lpstr>Accounting Groups With Quota</vt:lpstr>
      <vt:lpstr>PowerPoint Presentation</vt:lpstr>
      <vt:lpstr>PowerPoint Presentation</vt:lpstr>
      <vt:lpstr>Group Quotas: Big Picture</vt:lpstr>
      <vt:lpstr>Group Quotas: Big Picture</vt:lpstr>
      <vt:lpstr>Submitters opt into Groups</vt:lpstr>
      <vt:lpstr>1st: Each group gets a “Quota”</vt:lpstr>
      <vt:lpstr>2nd: Make virtual sub-pool per group</vt:lpstr>
      <vt:lpstr>3rd: Do fair share with each sub-pool in group turn</vt:lpstr>
      <vt:lpstr>Accounting Groups with quotas</vt:lpstr>
      <vt:lpstr>Or, with Dynamic quotas</vt:lpstr>
      <vt:lpstr>And jobs opt in (again)</vt:lpstr>
      <vt:lpstr>AcctGroups w/quota </vt:lpstr>
      <vt:lpstr>Order of groups?</vt:lpstr>
      <vt:lpstr>Quotas can leave slots idle</vt:lpstr>
      <vt:lpstr>Going over quota, slots available</vt:lpstr>
      <vt:lpstr>2nd way to over quota</vt:lpstr>
      <vt:lpstr>PowerPoint Presentation</vt:lpstr>
      <vt:lpstr>PowerPoint Presentation</vt:lpstr>
      <vt:lpstr>Gotchas with quotas</vt:lpstr>
      <vt:lpstr>In summary</vt:lpstr>
      <vt:lpstr>Thank you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High Throughput was my cluster?  Greg Thain  Center for High Throughput Computing</dc:title>
  <dc:creator>gthain</dc:creator>
  <cp:lastModifiedBy>Greg Thain</cp:lastModifiedBy>
  <cp:revision>370</cp:revision>
  <dcterms:created xsi:type="dcterms:W3CDTF">2014-04-23T21:43:38Z</dcterms:created>
  <dcterms:modified xsi:type="dcterms:W3CDTF">2024-09-03T03:54:09Z</dcterms:modified>
</cp:coreProperties>
</file>