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302" r:id="rId4"/>
    <p:sldId id="303" r:id="rId5"/>
    <p:sldId id="304" r:id="rId6"/>
    <p:sldId id="257" r:id="rId7"/>
    <p:sldId id="293" r:id="rId8"/>
    <p:sldId id="294" r:id="rId9"/>
    <p:sldId id="297" r:id="rId10"/>
    <p:sldId id="299" r:id="rId11"/>
    <p:sldId id="296" r:id="rId12"/>
    <p:sldId id="300" r:id="rId13"/>
    <p:sldId id="295" r:id="rId14"/>
    <p:sldId id="298" r:id="rId15"/>
    <p:sldId id="301" r:id="rId16"/>
    <p:sldId id="259" r:id="rId17"/>
  </p:sldIdLst>
  <p:sldSz cx="12192000" cy="6858000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 autoAdjust="0"/>
    <p:restoredTop sz="94246" autoAdjust="0"/>
  </p:normalViewPr>
  <p:slideViewPr>
    <p:cSldViewPr snapToGrid="0">
      <p:cViewPr varScale="1">
        <p:scale>
          <a:sx n="85" d="100"/>
          <a:sy n="85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 10 </a:t>
            </a:r>
            <a:r>
              <a:rPr lang="en-US" dirty="0"/>
              <a:t>minutes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73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Person pointing on a map">
            <a:extLst>
              <a:ext uri="{FF2B5EF4-FFF2-40B4-BE49-F238E27FC236}">
                <a16:creationId xmlns:a16="http://schemas.microsoft.com/office/drawing/2014/main" id="{FA990610-940D-5FF0-6B0C-3103FF895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prstGeom prst="rect">
            <a:avLst/>
          </a:prstGeom>
          <a:noFill/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sz="4000" dirty="0"/>
              <a:t>Pointers to other </a:t>
            </a:r>
            <a:r>
              <a:rPr lang="en-US" sz="4000" dirty="0" err="1"/>
              <a:t>HTCondor</a:t>
            </a:r>
            <a:r>
              <a:rPr lang="en-US" sz="4000" dirty="0"/>
              <a:t> References</a:t>
            </a:r>
            <a:br>
              <a:rPr lang="en-US" sz="4000" dirty="0"/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&amp;)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prstGeom prst="rect">
            <a:avLst/>
          </a:prstGeom>
          <a:noFill/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1700"/>
              <a:t>Center for High Throughput Computing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772-B04B-7D8B-C544-27C4A13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if I can't read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whole manual?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A9154-B9AF-648A-7354-3558F66FEA02}"/>
              </a:ext>
            </a:extLst>
          </p:cNvPr>
          <p:cNvSpPr txBox="1"/>
          <p:nvPr/>
        </p:nvSpPr>
        <p:spPr>
          <a:xfrm>
            <a:off x="711592" y="5789366"/>
            <a:ext cx="10768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Command Reference Manual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D08DD6-6828-CECD-0261-59D9D3C69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95" b="16381"/>
          <a:stretch/>
        </p:blipFill>
        <p:spPr>
          <a:xfrm>
            <a:off x="4921624" y="237637"/>
            <a:ext cx="7059706" cy="5518666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8BE64342-B0D2-C6A3-832B-271BD071ACF9}"/>
              </a:ext>
            </a:extLst>
          </p:cNvPr>
          <p:cNvSpPr/>
          <p:nvPr/>
        </p:nvSpPr>
        <p:spPr>
          <a:xfrm>
            <a:off x="4572001" y="3990468"/>
            <a:ext cx="2279768" cy="96067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A0211-3A99-B65D-8E9C-FD8B9E60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256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Htcondor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-users email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2A95C-5ED2-D73E-4764-B5F78E43E29B}"/>
              </a:ext>
            </a:extLst>
          </p:cNvPr>
          <p:cNvSpPr txBox="1"/>
          <p:nvPr/>
        </p:nvSpPr>
        <p:spPr>
          <a:xfrm>
            <a:off x="854035" y="5728188"/>
            <a:ext cx="9957400" cy="842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https://htcondor.org/mail-lists/#user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993CA1AC-3AC6-630B-5D81-86C8F0CA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21" y="405914"/>
            <a:ext cx="7214616" cy="51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9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FD8F-E980-362F-775F-CD675F35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help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A883-7D51-EC8C-31DC-54EFC3C15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condor_submit</a:t>
            </a:r>
            <a:br>
              <a:rPr lang="en-US" dirty="0"/>
            </a:br>
            <a:r>
              <a:rPr lang="en-US" dirty="0" err="1"/>
              <a:t>condor_submit</a:t>
            </a:r>
            <a:r>
              <a:rPr lang="en-US" dirty="0"/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165103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A63B8-2074-5B0E-7151-2D019561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8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YouTube!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F213044-3F78-EDE5-CA8D-030F7F92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15" y="569794"/>
            <a:ext cx="6780700" cy="479734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5DDDDC-DAF1-8383-993E-8DD8A9F7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806" y="5826507"/>
            <a:ext cx="11718387" cy="621792"/>
          </a:xfrm>
        </p:spPr>
        <p:txBody>
          <a:bodyPr anchor="t">
            <a:noAutofit/>
          </a:bodyPr>
          <a:lstStyle/>
          <a:p>
            <a:pPr marL="114300" indent="0">
              <a:buNone/>
            </a:pPr>
            <a:r>
              <a:rPr lang="en-US" sz="4800" dirty="0"/>
              <a:t>Center for High Throughput Computing</a:t>
            </a:r>
          </a:p>
        </p:txBody>
      </p:sp>
    </p:spTree>
    <p:extLst>
      <p:ext uri="{BB962C8B-B14F-4D97-AF65-F5344CB8AC3E}">
        <p14:creationId xmlns:p14="http://schemas.microsoft.com/office/powerpoint/2010/main" val="124653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FEAB7-432D-6569-D35F-884072AD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HTCondor Twitter feed: twitter.com/HTCondor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496C14E-E490-F0E6-1DD0-81038DDE84E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2438" b="17255"/>
          <a:stretch/>
        </p:blipFill>
        <p:spPr>
          <a:xfrm>
            <a:off x="5058808" y="640080"/>
            <a:ext cx="640559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8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EAE0-7751-6252-DEE0-0B81A00D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NOT to look for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5802-FE6C-9F9E-CAB7-E58E433AE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  <a:p>
            <a:endParaRPr lang="en-US" dirty="0"/>
          </a:p>
          <a:p>
            <a:r>
              <a:rPr lang="en-US" dirty="0"/>
              <a:t>Random internet </a:t>
            </a:r>
            <a:r>
              <a:rPr lang="en-US" dirty="0" err="1"/>
              <a:t>searchs</a:t>
            </a:r>
            <a:endParaRPr lang="en-US" dirty="0"/>
          </a:p>
          <a:p>
            <a:pPr lvl="1"/>
            <a:r>
              <a:rPr lang="en-US"/>
              <a:t>Often out of date..</a:t>
            </a:r>
          </a:p>
        </p:txBody>
      </p:sp>
    </p:spTree>
    <p:extLst>
      <p:ext uri="{BB962C8B-B14F-4D97-AF65-F5344CB8AC3E}">
        <p14:creationId xmlns:p14="http://schemas.microsoft.com/office/powerpoint/2010/main" val="95255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 algn="ctr">
              <a:buNone/>
            </a:pPr>
            <a:endParaRPr lang="en-US" sz="10300" dirty="0"/>
          </a:p>
          <a:p>
            <a:pPr marL="114300" indent="0" algn="ctr">
              <a:buNone/>
            </a:pPr>
            <a:r>
              <a:rPr lang="en-US" sz="10300" dirty="0"/>
              <a:t>But remember:</a:t>
            </a:r>
          </a:p>
          <a:p>
            <a:pPr marL="114300" indent="0" algn="ctr">
              <a:buNone/>
            </a:pPr>
            <a:endParaRPr lang="en-US" sz="10300" dirty="0"/>
          </a:p>
          <a:p>
            <a:pPr marL="114300" indent="0" algn="ctr">
              <a:buNone/>
            </a:pPr>
            <a:r>
              <a:rPr lang="en-US" sz="10300" dirty="0"/>
              <a:t>Non </a:t>
            </a:r>
            <a:r>
              <a:rPr lang="en-US" sz="10300" dirty="0" err="1"/>
              <a:t>Capisco</a:t>
            </a:r>
            <a:r>
              <a:rPr lang="en-US" sz="10300" dirty="0"/>
              <a:t> Niente</a:t>
            </a:r>
            <a:br>
              <a:rPr lang="en-US" sz="10300" dirty="0"/>
            </a:br>
            <a:endParaRPr lang="en-US" sz="10300" dirty="0"/>
          </a:p>
          <a:p>
            <a:pPr marL="114300" indent="0" algn="ctr">
              <a:buNone/>
            </a:pPr>
            <a:r>
              <a:rPr lang="en-US" sz="10300" dirty="0"/>
              <a:t>How do you want to get information?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NSF.</a:t>
            </a:r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/>
              <a:t>Welcome!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We're very happy to see everyone in person again!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60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C67-00D5-0AE1-EE8E-98E4143C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 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5C84-A252-9005-260D-3E61721CC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/>
              <a:t>Gabriele </a:t>
            </a:r>
            <a:r>
              <a:rPr lang="en-US" sz="4400" dirty="0" err="1"/>
              <a:t>Fronzè</a:t>
            </a:r>
            <a:r>
              <a:rPr lang="en-US" sz="4400" dirty="0"/>
              <a:t> </a:t>
            </a:r>
            <a:r>
              <a:rPr lang="en-US" dirty="0"/>
              <a:t>– without whom we would not be here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6D8EC5-3853-F9B9-8CF5-C99D8F882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0" b="34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66C1398A-34F4-3E2E-B118-2F5D6B0FE50C}"/>
              </a:ext>
            </a:extLst>
          </p:cNvPr>
          <p:cNvSpPr/>
          <p:nvPr/>
        </p:nvSpPr>
        <p:spPr>
          <a:xfrm>
            <a:off x="7075353" y="2492027"/>
            <a:ext cx="3980574" cy="2514082"/>
          </a:xfrm>
          <a:prstGeom prst="donut">
            <a:avLst>
              <a:gd name="adj" fmla="val 149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C67-00D5-0AE1-EE8E-98E4143C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special Thanks to 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5C84-A252-9005-260D-3E61721C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240848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4700" dirty="0"/>
              <a:t>Peter </a:t>
            </a:r>
            <a:r>
              <a:rPr lang="en-US" sz="4700" dirty="0" err="1"/>
              <a:t>Couvares</a:t>
            </a:r>
            <a:endParaRPr lang="en-US" sz="4700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Who taught </a:t>
            </a:r>
            <a:r>
              <a:rPr lang="en-US" b="1" dirty="0"/>
              <a:t>me </a:t>
            </a:r>
            <a:r>
              <a:rPr lang="en-US" dirty="0"/>
              <a:t>how to say in Italian: "I am an American"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42DE7A-2FA4-7B66-4EC6-FE0C2F9BE820}"/>
              </a:ext>
            </a:extLst>
          </p:cNvPr>
          <p:cNvSpPr txBox="1">
            <a:spLocks/>
          </p:cNvSpPr>
          <p:nvPr/>
        </p:nvSpPr>
        <p:spPr>
          <a:xfrm>
            <a:off x="838200" y="4176279"/>
            <a:ext cx="10515600" cy="124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lvl="1" indent="0">
              <a:buNone/>
            </a:pPr>
            <a:r>
              <a:rPr lang="en-US" sz="8000" i="1" dirty="0"/>
              <a:t>Non </a:t>
            </a:r>
            <a:r>
              <a:rPr lang="en-US" sz="8000" i="1" dirty="0" err="1"/>
              <a:t>capisco</a:t>
            </a:r>
            <a:r>
              <a:rPr lang="en-US" sz="8000" i="1" dirty="0"/>
              <a:t> niente</a:t>
            </a:r>
          </a:p>
          <a:p>
            <a:pPr marL="11430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24740" y="620392"/>
            <a:ext cx="4328613" cy="550468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6000" dirty="0">
                <a:solidFill>
                  <a:schemeClr val="bg1"/>
                </a:solidFill>
              </a:rPr>
              <a:t>Good news,</a:t>
            </a:r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Bad News</a:t>
            </a:r>
            <a:endParaRPr lang="en-US" sz="60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849E7B-0A71-57F9-4422-2924A106B036}"/>
              </a:ext>
            </a:extLst>
          </p:cNvPr>
          <p:cNvSpPr/>
          <p:nvPr/>
        </p:nvSpPr>
        <p:spPr>
          <a:xfrm>
            <a:off x="5468389" y="1008075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Good News:  </a:t>
            </a:r>
            <a:r>
              <a:rPr lang="en-US" sz="2900" kern="1200" dirty="0" err="1"/>
              <a:t>HTCondor</a:t>
            </a:r>
            <a:r>
              <a:rPr lang="en-US" sz="2900" kern="1200" dirty="0"/>
              <a:t> is powerful, and can do a lot of things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C69AAC-6E71-1226-C5D6-242DF7B24273}"/>
              </a:ext>
            </a:extLst>
          </p:cNvPr>
          <p:cNvSpPr/>
          <p:nvPr/>
        </p:nvSpPr>
        <p:spPr>
          <a:xfrm>
            <a:off x="5468389" y="2211285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52848"/>
              <a:satOff val="-5806"/>
              <a:lumOff val="-3922"/>
              <a:alphaOff val="0"/>
            </a:schemeClr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Bad news: Getting </a:t>
            </a:r>
            <a:r>
              <a:rPr lang="en-US" sz="2900" kern="1200" dirty="0" err="1"/>
              <a:t>HTCondor</a:t>
            </a:r>
            <a:r>
              <a:rPr lang="en-US" sz="2900" kern="1200" dirty="0"/>
              <a:t> to do what want may be tricky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42764B-49DE-4C07-D97A-3F378E644486}"/>
              </a:ext>
            </a:extLst>
          </p:cNvPr>
          <p:cNvSpPr/>
          <p:nvPr/>
        </p:nvSpPr>
        <p:spPr>
          <a:xfrm>
            <a:off x="5468389" y="3414495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695"/>
              <a:satOff val="-11613"/>
              <a:lumOff val="-7843"/>
              <a:alphaOff val="0"/>
            </a:schemeClr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Good News:  The Internet has lots of information about HTCondor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DAE80C-958F-2AE6-FDFA-E8EAAF3A4300}"/>
              </a:ext>
            </a:extLst>
          </p:cNvPr>
          <p:cNvSpPr/>
          <p:nvPr/>
        </p:nvSpPr>
        <p:spPr>
          <a:xfrm>
            <a:off x="5468389" y="4617706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Bad News:  The Internet!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0762-AF70-CCB1-4D44-F8D73278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sources of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D903-3D2A-950D-D74E-F5EEEA92C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come talk to us!  That's why we are here!</a:t>
            </a:r>
          </a:p>
          <a:p>
            <a:pPr lvl="1"/>
            <a:r>
              <a:rPr lang="en-US" dirty="0"/>
              <a:t>No question too small</a:t>
            </a:r>
          </a:p>
          <a:p>
            <a:pPr lvl="1"/>
            <a:r>
              <a:rPr lang="en-US" dirty="0"/>
              <a:t>Office hours:</a:t>
            </a:r>
          </a:p>
          <a:p>
            <a:pPr lvl="2"/>
            <a:r>
              <a:rPr lang="en-US" dirty="0"/>
              <a:t>Wednesday 11:45 &amp; Thursday @ 11:40</a:t>
            </a:r>
          </a:p>
          <a:p>
            <a:pPr lvl="1"/>
            <a:r>
              <a:rPr lang="en-US" dirty="0"/>
              <a:t>But need not wait:</a:t>
            </a:r>
          </a:p>
          <a:p>
            <a:pPr lvl="1"/>
            <a:r>
              <a:rPr lang="en-US" dirty="0"/>
              <a:t>Or Lunch?</a:t>
            </a:r>
          </a:p>
          <a:p>
            <a:pPr lvl="1"/>
            <a:r>
              <a:rPr lang="en-US" dirty="0"/>
              <a:t>Or Before / After talks.</a:t>
            </a:r>
          </a:p>
          <a:p>
            <a:pPr lvl="1"/>
            <a:endParaRPr lang="en-US" dirty="0"/>
          </a:p>
          <a:p>
            <a:r>
              <a:rPr lang="en-US" dirty="0"/>
              <a:t>"Us" </a:t>
            </a:r>
            <a:r>
              <a:rPr lang="en-US" dirty="0">
                <a:sym typeface="Wingdings" panose="05000000000000000000" pitchFamily="2" charset="2"/>
              </a:rPr>
              <a:t> means whole community, not just few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00762-AF70-CCB1-4D44-F8D73278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When all else fails…. Read the manual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D903-3D2A-950D-D74E-F5EEEA92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754" y="5645735"/>
            <a:ext cx="10522633" cy="621792"/>
          </a:xfrm>
        </p:spPr>
        <p:txBody>
          <a:bodyPr anchor="t">
            <a:noAutofit/>
          </a:bodyPr>
          <a:lstStyle/>
          <a:p>
            <a:pPr marL="114300" indent="0">
              <a:buNone/>
            </a:pPr>
            <a:r>
              <a:rPr lang="en-US" sz="5400" dirty="0"/>
              <a:t>https://htcondor.readthedocs.io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7AA620-47A1-76E6-A1CA-508DE056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365017"/>
            <a:ext cx="6903720" cy="488438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B9B38A-7F5E-B024-3C71-E96901BDA10D}"/>
              </a:ext>
            </a:extLst>
          </p:cNvPr>
          <p:cNvSpPr txBox="1">
            <a:spLocks/>
          </p:cNvSpPr>
          <p:nvPr/>
        </p:nvSpPr>
        <p:spPr>
          <a:xfrm>
            <a:off x="447822" y="2754928"/>
            <a:ext cx="3899095" cy="265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Getting better</a:t>
            </a:r>
          </a:p>
          <a:p>
            <a:r>
              <a:rPr lang="en-US" sz="2400" dirty="0"/>
              <a:t>If confusing, let us know</a:t>
            </a:r>
          </a:p>
          <a:p>
            <a:r>
              <a:rPr lang="en-US" sz="2400" dirty="0"/>
              <a:t>We take </a:t>
            </a:r>
            <a:r>
              <a:rPr lang="en-US" sz="2400" dirty="0" err="1"/>
              <a:t>github</a:t>
            </a:r>
            <a:r>
              <a:rPr lang="en-US" sz="2400" dirty="0"/>
              <a:t> PRs…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17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75772-B04B-7D8B-C544-27C4A13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if I've read the whole manual?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180D3A-8BE6-2EEB-D6EC-EE0E4908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7" y="461332"/>
            <a:ext cx="7214616" cy="5104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A9154-B9AF-648A-7354-3558F66FEA02}"/>
              </a:ext>
            </a:extLst>
          </p:cNvPr>
          <p:cNvSpPr txBox="1"/>
          <p:nvPr/>
        </p:nvSpPr>
        <p:spPr>
          <a:xfrm>
            <a:off x="711592" y="5789366"/>
            <a:ext cx="10768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Release notes and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287268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356</Words>
  <Application>Microsoft Office PowerPoint</Application>
  <PresentationFormat>Widescreen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Helvetica Neue</vt:lpstr>
      <vt:lpstr>Courier New</vt:lpstr>
      <vt:lpstr>Arial</vt:lpstr>
      <vt:lpstr>Calibri</vt:lpstr>
      <vt:lpstr>Office Theme</vt:lpstr>
      <vt:lpstr>Pointers to other HTCondor References (*HtCondor &amp;)</vt:lpstr>
      <vt:lpstr>Welcome!</vt:lpstr>
      <vt:lpstr>Special Thanks to ….</vt:lpstr>
      <vt:lpstr>PowerPoint Presentation</vt:lpstr>
      <vt:lpstr>Second special Thanks to ….</vt:lpstr>
      <vt:lpstr>Good news,  Bad News</vt:lpstr>
      <vt:lpstr>Good sources of Information</vt:lpstr>
      <vt:lpstr>When all else fails…. Read the manual</vt:lpstr>
      <vt:lpstr>What if I've read the whole manual?</vt:lpstr>
      <vt:lpstr>What if I can't read the whole manual?</vt:lpstr>
      <vt:lpstr>Htcondor-users email list</vt:lpstr>
      <vt:lpstr>Command line help options</vt:lpstr>
      <vt:lpstr>YouTube!</vt:lpstr>
      <vt:lpstr>HTCondor Twitter feed: twitter.com/HTCondor</vt:lpstr>
      <vt:lpstr>Places NOT to look for information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 Thain</cp:lastModifiedBy>
  <cp:revision>29</cp:revision>
  <dcterms:modified xsi:type="dcterms:W3CDTF">2024-08-19T15:55:49Z</dcterms:modified>
</cp:coreProperties>
</file>