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0"/>
  </p:notesMasterIdLst>
  <p:sldIdLst>
    <p:sldId id="857" r:id="rId2"/>
    <p:sldId id="963" r:id="rId3"/>
    <p:sldId id="964" r:id="rId4"/>
    <p:sldId id="966" r:id="rId5"/>
    <p:sldId id="968" r:id="rId6"/>
    <p:sldId id="969" r:id="rId7"/>
    <p:sldId id="942" r:id="rId8"/>
    <p:sldId id="950" r:id="rId9"/>
    <p:sldId id="953" r:id="rId10"/>
    <p:sldId id="951" r:id="rId11"/>
    <p:sldId id="961" r:id="rId12"/>
    <p:sldId id="976" r:id="rId13"/>
    <p:sldId id="977" r:id="rId14"/>
    <p:sldId id="946" r:id="rId15"/>
    <p:sldId id="955" r:id="rId16"/>
    <p:sldId id="959" r:id="rId17"/>
    <p:sldId id="978" r:id="rId18"/>
    <p:sldId id="979" r:id="rId19"/>
    <p:sldId id="980" r:id="rId20"/>
    <p:sldId id="972" r:id="rId21"/>
    <p:sldId id="981" r:id="rId22"/>
    <p:sldId id="982" r:id="rId23"/>
    <p:sldId id="983" r:id="rId24"/>
    <p:sldId id="984" r:id="rId25"/>
    <p:sldId id="985" r:id="rId26"/>
    <p:sldId id="986" r:id="rId27"/>
    <p:sldId id="987" r:id="rId28"/>
    <p:sldId id="921" r:id="rId2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00"/>
    <a:srgbClr val="C60036"/>
    <a:srgbClr val="FF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5" autoAdjust="0"/>
    <p:restoredTop sz="94681"/>
  </p:normalViewPr>
  <p:slideViewPr>
    <p:cSldViewPr snapToGrid="0">
      <p:cViewPr varScale="1">
        <p:scale>
          <a:sx n="115" d="100"/>
          <a:sy n="115" d="100"/>
        </p:scale>
        <p:origin x="102" y="19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360A61E-DA0D-4A7C-9E1C-FE0CB3324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98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CHTC_logo_color_ve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4" y="436960"/>
            <a:ext cx="2211387" cy="94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vmuser\Desktop\HTCondor_red_blk_nota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6" y="1494235"/>
            <a:ext cx="2708275" cy="47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3258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809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A83E3-A903-4D3C-8031-F54CE1EAD3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4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3771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3771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E2674-2FB7-4061-88AD-5DC6F043A4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734068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E775D-035E-442A-9401-A0AA8947A4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6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25178"/>
            <a:ext cx="3810000" cy="28039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5178"/>
            <a:ext cx="3810000" cy="28039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67600" y="4686300"/>
            <a:ext cx="990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2F03C-ACB4-4AB7-B076-64F7B8708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1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E4F90-1378-4AEB-99C4-B7E225CA6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DF99F-6779-4B51-8095-7CDB9E0D6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1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52DC8-8DF6-4040-89BB-35E43C8D2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3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36C57-EA7A-416D-A67E-A42A873269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4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FB9FE-F99D-40C4-9E6D-151CDBE6A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63" y="1016794"/>
            <a:ext cx="8399462" cy="317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8" name="Picture 1" descr="CHTC_logo_color_horiz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06541"/>
            <a:ext cx="2762250" cy="43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 bwMode="auto">
          <a:xfrm>
            <a:off x="0" y="4691063"/>
            <a:ext cx="914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FB9119C-79FF-4579-91F0-9B0BA1766C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8" descr="C:\Users\vmuser\Desktop\HTCondor_red_blk_nota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726" y="4636294"/>
            <a:ext cx="2708275" cy="47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9" r:id="rId2"/>
    <p:sldLayoutId id="2147483730" r:id="rId3"/>
    <p:sldLayoutId id="2147483739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08000"/>
        </a:buClr>
        <a:buSzPct val="120000"/>
        <a:buChar char="›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Marlett" pitchFamily="2" charset="2"/>
        <a:buChar char="h"/>
        <a:defRPr sz="2800">
          <a:solidFill>
            <a:schemeClr val="tx1"/>
          </a:solidFill>
          <a:latin typeface="+mn-lt"/>
          <a:ea typeface="MS PGothic" pitchFamily="34" charset="-128"/>
          <a:cs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347" y="2367510"/>
            <a:ext cx="7772400" cy="141102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HTCondor in K8s</a:t>
            </a:r>
            <a:br>
              <a:rPr lang="en-US" dirty="0">
                <a:ea typeface="+mj-ea"/>
                <a:cs typeface="+mj-cs"/>
              </a:rPr>
            </a:br>
            <a:endParaRPr lang="en-US" dirty="0"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6349" y="3563379"/>
            <a:ext cx="56630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Center for High Throughput Computing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948" y="998806"/>
            <a:ext cx="87641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Local or in the cloud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Most deployments are cloud based</a:t>
            </a:r>
          </a:p>
          <a:p>
            <a:r>
              <a:rPr lang="en-US" dirty="0"/>
              <a:t>	could be universal cloud interface		bespoke, 	ephemeral condor pools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Local deployment is a lot of work</a:t>
            </a:r>
          </a:p>
          <a:p>
            <a:r>
              <a:rPr lang="en-US" dirty="0"/>
              <a:t>	many distros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271" y="2110154"/>
            <a:ext cx="2307431" cy="230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Kubernetes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4869657"/>
            <a:ext cx="2133600" cy="273844"/>
          </a:xfrm>
        </p:spPr>
        <p:txBody>
          <a:bodyPr/>
          <a:lstStyle/>
          <a:p>
            <a:pPr>
              <a:defRPr/>
            </a:pPr>
            <a:fld id="{011FA4CD-F833-436F-B3D1-2B915BC8BEA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0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EB4108-FF23-EF40-AD6D-04DD5C91B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–name mine –region us-west-2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gcloud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 cluster create –name mine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A24F4F-134C-D443-8142-67FF0D75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Cloud deployment easy…</a:t>
            </a:r>
          </a:p>
        </p:txBody>
      </p:sp>
    </p:spTree>
    <p:extLst>
      <p:ext uri="{BB962C8B-B14F-4D97-AF65-F5344CB8AC3E}">
        <p14:creationId xmlns:p14="http://schemas.microsoft.com/office/powerpoint/2010/main" val="351718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0C6BBC-6A68-9B84-71C9-57E69DBAC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838" y="2973399"/>
            <a:ext cx="1561911" cy="156191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48982-1E9E-2CE0-D40A-CA8951BBA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7975" y="719384"/>
            <a:ext cx="4041774" cy="3875238"/>
          </a:xfrm>
          <a:ln w="1905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/>
              <a:t>k8s</a:t>
            </a:r>
            <a:r>
              <a:rPr lang="en-US" dirty="0"/>
              <a:t> assumes you have…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 </a:t>
            </a:r>
            <a:r>
              <a:rPr lang="en-US" b="1" dirty="0"/>
              <a:t>finite</a:t>
            </a:r>
            <a:r>
              <a:rPr lang="en-US" dirty="0"/>
              <a:t> number of services*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of which run for an</a:t>
            </a:r>
            <a:br>
              <a:rPr lang="en-US" dirty="0"/>
            </a:br>
            <a:r>
              <a:rPr lang="en-US" dirty="0"/>
              <a:t>     </a:t>
            </a:r>
            <a:r>
              <a:rPr lang="en-US" b="1" dirty="0"/>
              <a:t>unlimited</a:t>
            </a:r>
            <a:r>
              <a:rPr lang="en-US" dirty="0"/>
              <a:t> time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*mostly stateless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CFED5C-F2E9-7D3F-A53C-648B3FA0F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6615" y="719384"/>
            <a:ext cx="4329605" cy="3815926"/>
          </a:xfrm>
          <a:ln w="1905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/>
              <a:t>HTCondor</a:t>
            </a:r>
            <a:r>
              <a:rPr lang="en-US" dirty="0"/>
              <a:t> assumes you have</a:t>
            </a:r>
          </a:p>
          <a:p>
            <a:pPr marL="0" indent="0">
              <a:buNone/>
            </a:pPr>
            <a:br>
              <a:rPr lang="en-US" b="1" dirty="0"/>
            </a:br>
            <a:r>
              <a:rPr lang="en-US" dirty="0"/>
              <a:t>An </a:t>
            </a:r>
            <a:r>
              <a:rPr lang="en-US" b="1" dirty="0"/>
              <a:t>unlimited</a:t>
            </a:r>
            <a:r>
              <a:rPr lang="en-US" dirty="0"/>
              <a:t> number of jobs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each of which run for a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/>
              <a:t>finite</a:t>
            </a:r>
            <a:r>
              <a:rPr lang="en-US" dirty="0"/>
              <a:t> time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8B30A0-54FC-3166-C226-F97D5058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and HTCondor worldview: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F77736-7323-EFF6-198E-13FB751FF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954" y="3338771"/>
            <a:ext cx="2641071" cy="83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3DBBF3-7C87-ED90-694F-0604120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K8s manages services</a:t>
            </a:r>
            <a:br>
              <a:rPr lang="en-US" dirty="0"/>
            </a:br>
            <a:r>
              <a:rPr lang="en-US" dirty="0"/>
              <a:t>HTCondor is composed of services ..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So, can k8s manage the HTCondor services?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9A8874-FE6B-2208-700A-BF7CFAD8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k8s VS </a:t>
            </a:r>
            <a:r>
              <a:rPr lang="en-US" dirty="0" err="1"/>
              <a:t>HTcondor</a:t>
            </a:r>
            <a:r>
              <a:rPr lang="en-US" dirty="0"/>
              <a:t>…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270D5-6B52-9B5D-92AD-1B25D773B9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870450"/>
            <a:ext cx="2133600" cy="273050"/>
          </a:xfrm>
        </p:spPr>
        <p:txBody>
          <a:bodyPr/>
          <a:lstStyle/>
          <a:p>
            <a:pPr>
              <a:defRPr/>
            </a:pPr>
            <a:fld id="{999E4F90-1378-4AEB-99C4-B7E225CA6AB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37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67286"/>
            <a:ext cx="9144000" cy="685800"/>
          </a:xfrm>
        </p:spPr>
        <p:txBody>
          <a:bodyPr/>
          <a:lstStyle/>
          <a:p>
            <a:r>
              <a:rPr lang="en-US" dirty="0"/>
              <a:t>Review of HTCondor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4869657"/>
            <a:ext cx="2133600" cy="273844"/>
          </a:xfrm>
        </p:spPr>
        <p:txBody>
          <a:bodyPr/>
          <a:lstStyle/>
          <a:p>
            <a:pPr>
              <a:defRPr/>
            </a:pPr>
            <a:fld id="{011FA4CD-F833-436F-B3D1-2B915BC8BEA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170C20-DBBB-E618-1A30-02B6C2D69C41}"/>
              </a:ext>
            </a:extLst>
          </p:cNvPr>
          <p:cNvSpPr/>
          <p:nvPr/>
        </p:nvSpPr>
        <p:spPr bwMode="auto">
          <a:xfrm>
            <a:off x="1884731" y="973233"/>
            <a:ext cx="5924725" cy="3451412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6120D272-FBF3-33BB-F147-96B7BC60EDA9}"/>
              </a:ext>
            </a:extLst>
          </p:cNvPr>
          <p:cNvSpPr/>
          <p:nvPr/>
        </p:nvSpPr>
        <p:spPr bwMode="auto">
          <a:xfrm>
            <a:off x="3910927" y="1285449"/>
            <a:ext cx="1386630" cy="1287803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charset="0"/>
              </a:rPr>
              <a:t>CM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bg1"/>
                </a:solidFill>
                <a:latin typeface="+mn-lt"/>
                <a:ea typeface="ＭＳ Ｐゴシック" charset="0"/>
              </a:rPr>
              <a:t>collector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charset="0"/>
              </a:rPr>
              <a:t>neogtiator</a:t>
            </a:r>
            <a:endParaRPr kumimoji="0" lang="en-US" sz="9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7D5BB-FBE0-7DC6-19CD-0D0929B10184}"/>
              </a:ext>
            </a:extLst>
          </p:cNvPr>
          <p:cNvSpPr/>
          <p:nvPr/>
        </p:nvSpPr>
        <p:spPr bwMode="auto">
          <a:xfrm>
            <a:off x="5638800" y="2352262"/>
            <a:ext cx="1350335" cy="6166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DD34B5-8BF2-42A9-9AE4-EB2350859030}"/>
              </a:ext>
            </a:extLst>
          </p:cNvPr>
          <p:cNvSpPr/>
          <p:nvPr/>
        </p:nvSpPr>
        <p:spPr bwMode="auto">
          <a:xfrm>
            <a:off x="5791200" y="2504662"/>
            <a:ext cx="1350335" cy="6166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895F6B-ECF5-9A02-05D4-4C50E3032393}"/>
              </a:ext>
            </a:extLst>
          </p:cNvPr>
          <p:cNvSpPr/>
          <p:nvPr/>
        </p:nvSpPr>
        <p:spPr bwMode="auto">
          <a:xfrm>
            <a:off x="5943600" y="2657062"/>
            <a:ext cx="1350335" cy="6166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0C5675-10E4-6B45-DE32-659F2755C27F}"/>
              </a:ext>
            </a:extLst>
          </p:cNvPr>
          <p:cNvSpPr/>
          <p:nvPr/>
        </p:nvSpPr>
        <p:spPr bwMode="auto">
          <a:xfrm>
            <a:off x="6096000" y="2809462"/>
            <a:ext cx="1350335" cy="6166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sp>
        <p:nvSpPr>
          <p:cNvPr id="14" name="Flowchart: Magnetic Disk 4">
            <a:extLst>
              <a:ext uri="{FF2B5EF4-FFF2-40B4-BE49-F238E27FC236}">
                <a16:creationId xmlns:a16="http://schemas.microsoft.com/office/drawing/2014/main" id="{0627AC85-DE96-489C-13CF-567554137C7E}"/>
              </a:ext>
            </a:extLst>
          </p:cNvPr>
          <p:cNvSpPr/>
          <p:nvPr/>
        </p:nvSpPr>
        <p:spPr bwMode="auto">
          <a:xfrm>
            <a:off x="2144078" y="3530731"/>
            <a:ext cx="925033" cy="74428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0"/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286113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986B2A-0EA7-B34F-A3F5-7F4BBA42D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we built some…</a:t>
            </a:r>
          </a:p>
          <a:p>
            <a:r>
              <a:rPr lang="en-US" dirty="0">
                <a:latin typeface="Andale Mono" panose="020B0509000000000004" pitchFamily="49" charset="0"/>
              </a:rPr>
              <a:t>$ docker run </a:t>
            </a:r>
            <a:r>
              <a:rPr lang="en-US" dirty="0" err="1">
                <a:latin typeface="Andale Mono" panose="020B0509000000000004" pitchFamily="49" charset="0"/>
              </a:rPr>
              <a:t>htcondor</a:t>
            </a:r>
            <a:r>
              <a:rPr lang="en-US" dirty="0">
                <a:latin typeface="Andale Mono" panose="020B0509000000000004" pitchFamily="49" charset="0"/>
              </a:rPr>
              <a:t>/cm</a:t>
            </a:r>
          </a:p>
          <a:p>
            <a:r>
              <a:rPr lang="en-US" dirty="0">
                <a:latin typeface="Andale Mono" panose="020B0509000000000004" pitchFamily="49" charset="0"/>
              </a:rPr>
              <a:t>$ docker run </a:t>
            </a:r>
            <a:r>
              <a:rPr lang="en-US" dirty="0" err="1">
                <a:latin typeface="Andale Mono" panose="020B0509000000000004" pitchFamily="49" charset="0"/>
              </a:rPr>
              <a:t>htcondor</a:t>
            </a:r>
            <a:r>
              <a:rPr lang="en-US" dirty="0">
                <a:latin typeface="Andale Mono" panose="020B0509000000000004" pitchFamily="49" charset="0"/>
              </a:rPr>
              <a:t>/execute</a:t>
            </a:r>
          </a:p>
          <a:p>
            <a:r>
              <a:rPr lang="en-US" dirty="0">
                <a:latin typeface="Andale Mono" panose="020B0509000000000004" pitchFamily="49" charset="0"/>
              </a:rPr>
              <a:t>$ docker run </a:t>
            </a:r>
            <a:r>
              <a:rPr lang="en-US" dirty="0" err="1">
                <a:latin typeface="Andale Mono" panose="020B0509000000000004" pitchFamily="49" charset="0"/>
              </a:rPr>
              <a:t>htcondor</a:t>
            </a:r>
            <a:r>
              <a:rPr lang="en-US" dirty="0">
                <a:latin typeface="Andale Mono" panose="020B0509000000000004" pitchFamily="49" charset="0"/>
              </a:rPr>
              <a:t>/submit</a:t>
            </a:r>
          </a:p>
          <a:p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(Excuse the old naming scheme…)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B2F25C-B3E6-A945-9A31-5733BD47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requires docker images</a:t>
            </a:r>
          </a:p>
        </p:txBody>
      </p:sp>
    </p:spTree>
    <p:extLst>
      <p:ext uri="{BB962C8B-B14F-4D97-AF65-F5344CB8AC3E}">
        <p14:creationId xmlns:p14="http://schemas.microsoft.com/office/powerpoint/2010/main" val="2978500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986B2A-0EA7-B34F-A3F5-7F4BBA42D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62" y="1016794"/>
            <a:ext cx="8680421" cy="317063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$ docker run </a:t>
            </a:r>
            <a:r>
              <a:rPr lang="en-US" dirty="0" err="1">
                <a:latin typeface="Andale Mono" panose="020B0509000000000004" pitchFamily="49" charset="0"/>
              </a:rPr>
              <a:t>htcondor</a:t>
            </a:r>
            <a:r>
              <a:rPr lang="en-US" dirty="0">
                <a:latin typeface="Andale Mono" panose="020B0509000000000004" pitchFamily="49" charset="0"/>
              </a:rPr>
              <a:t>/cm:23.9.6-el9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we'll be releasing with HTCondor release</a:t>
            </a:r>
          </a:p>
          <a:p>
            <a:pPr marL="0" indent="0">
              <a:buNone/>
            </a:pPr>
            <a:r>
              <a:rPr lang="en-US" dirty="0"/>
              <a:t>You can rebase on your own distro favs</a:t>
            </a:r>
          </a:p>
          <a:p>
            <a:pPr marL="0" indent="0">
              <a:buNone/>
            </a:pPr>
            <a:r>
              <a:rPr lang="en-US" dirty="0"/>
              <a:t>Note that the OS is coupled with the HTCondor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B2F25C-B3E6-A945-9A31-5733BD47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requires docker images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208D6DF-A105-465E-8422-C3392A3F2B8E}"/>
              </a:ext>
            </a:extLst>
          </p:cNvPr>
          <p:cNvSpPr/>
          <p:nvPr/>
        </p:nvSpPr>
        <p:spPr bwMode="auto">
          <a:xfrm rot="16200000">
            <a:off x="5166452" y="1226037"/>
            <a:ext cx="457199" cy="997704"/>
          </a:xfrm>
          <a:prstGeom prst="leftBrace">
            <a:avLst>
              <a:gd name="adj1" fmla="val 22619"/>
              <a:gd name="adj2" fmla="val 4890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970F7-E4AA-4123-A6D5-9A5CB782533F}"/>
              </a:ext>
            </a:extLst>
          </p:cNvPr>
          <p:cNvSpPr txBox="1"/>
          <p:nvPr/>
        </p:nvSpPr>
        <p:spPr>
          <a:xfrm>
            <a:off x="7045125" y="1025212"/>
            <a:ext cx="1263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Operating System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5A58ABC-875F-431B-9403-F40AFAEA163B}"/>
              </a:ext>
            </a:extLst>
          </p:cNvPr>
          <p:cNvSpPr/>
          <p:nvPr/>
        </p:nvSpPr>
        <p:spPr bwMode="auto">
          <a:xfrm rot="10800000">
            <a:off x="6587926" y="1016794"/>
            <a:ext cx="457199" cy="484907"/>
          </a:xfrm>
          <a:prstGeom prst="leftBrace">
            <a:avLst>
              <a:gd name="adj1" fmla="val 22619"/>
              <a:gd name="adj2" fmla="val 4890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FB2639-27C9-4D6F-8BE2-E3BF0B6A98D1}"/>
              </a:ext>
            </a:extLst>
          </p:cNvPr>
          <p:cNvSpPr txBox="1"/>
          <p:nvPr/>
        </p:nvSpPr>
        <p:spPr>
          <a:xfrm>
            <a:off x="4898967" y="2144495"/>
            <a:ext cx="1263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HTCondor</a:t>
            </a:r>
          </a:p>
          <a:p>
            <a:r>
              <a:rPr lang="en-US" sz="1600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83676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AD47131-D677-3E8D-CC4F-CFB02AACA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744"/>
          <a:stretch/>
        </p:blipFill>
        <p:spPr>
          <a:xfrm>
            <a:off x="0" y="0"/>
            <a:ext cx="9195320" cy="5143501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0024F4A-CD49-8A27-9E9A-C7EB9AFA7F4D}"/>
              </a:ext>
            </a:extLst>
          </p:cNvPr>
          <p:cNvSpPr/>
          <p:nvPr/>
        </p:nvSpPr>
        <p:spPr bwMode="auto">
          <a:xfrm>
            <a:off x="1669774" y="1219999"/>
            <a:ext cx="6092687" cy="658498"/>
          </a:xfrm>
          <a:prstGeom prst="wedgeRectCallout">
            <a:avLst>
              <a:gd name="adj1" fmla="val -44096"/>
              <a:gd name="adj2" fmla="val -139160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charset="0"/>
                <a:ea typeface="ＭＳ Ｐゴシック" charset="0"/>
              </a:rPr>
              <a:t>http://h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ub.docker.com/htcondor/cm</a:t>
            </a:r>
          </a:p>
        </p:txBody>
      </p:sp>
      <p:sp>
        <p:nvSpPr>
          <p:cNvPr id="7" name="Explosion: 8 Points 6">
            <a:extLst>
              <a:ext uri="{FF2B5EF4-FFF2-40B4-BE49-F238E27FC236}">
                <a16:creationId xmlns:a16="http://schemas.microsoft.com/office/drawing/2014/main" id="{C1AAB536-3E71-6091-53E6-C0ADB4682586}"/>
              </a:ext>
            </a:extLst>
          </p:cNvPr>
          <p:cNvSpPr/>
          <p:nvPr/>
        </p:nvSpPr>
        <p:spPr bwMode="auto">
          <a:xfrm>
            <a:off x="6768548" y="1920737"/>
            <a:ext cx="2146852" cy="1590261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0"/>
              </a:rPr>
              <a:t>9.4k pulls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9AC88D9-8105-7371-1683-A056A33C39F0}"/>
              </a:ext>
            </a:extLst>
          </p:cNvPr>
          <p:cNvSpPr/>
          <p:nvPr/>
        </p:nvSpPr>
        <p:spPr bwMode="auto">
          <a:xfrm>
            <a:off x="887897" y="2935755"/>
            <a:ext cx="2332382" cy="658498"/>
          </a:xfrm>
          <a:prstGeom prst="wedgeRectCallout">
            <a:avLst>
              <a:gd name="adj1" fmla="val 42523"/>
              <a:gd name="adj2" fmla="val 161204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charset="0"/>
                <a:ea typeface="ＭＳ Ｐゴシック" charset="0"/>
              </a:rPr>
              <a:t>See sources!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45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A9C5C0D-6DFA-B1C0-1C71-C2D9817F3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8308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62748D2-B0BF-B5D3-B0FE-980E97B3E2DD}"/>
              </a:ext>
            </a:extLst>
          </p:cNvPr>
          <p:cNvSpPr/>
          <p:nvPr/>
        </p:nvSpPr>
        <p:spPr bwMode="auto">
          <a:xfrm>
            <a:off x="1614689" y="2013212"/>
            <a:ext cx="7275922" cy="1655403"/>
          </a:xfrm>
          <a:prstGeom prst="wedgeRectCallout">
            <a:avLst>
              <a:gd name="adj1" fmla="val -44096"/>
              <a:gd name="adj2" fmla="val -139160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Times New Roman" charset="0"/>
                <a:ea typeface="ＭＳ Ｐゴシック" charset="0"/>
              </a:rPr>
              <a:t>http://github.com/htcondor/htcondor/blob/main/build/docker/services/build-images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29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112B98-A125-64D8-2C89-2718F7074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Best example of stateless* service</a:t>
            </a:r>
          </a:p>
          <a:p>
            <a:pPr marL="0" indent="0">
              <a:buNone/>
            </a:pPr>
            <a:r>
              <a:rPr lang="en-US" dirty="0"/>
              <a:t>Needs port 9618 everywhere</a:t>
            </a:r>
          </a:p>
          <a:p>
            <a:pPr marL="0" indent="0">
              <a:buNone/>
            </a:pPr>
            <a:r>
              <a:rPr lang="en-US" dirty="0"/>
              <a:t>Configure to restart with same hostname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clients need </a:t>
            </a:r>
            <a:r>
              <a:rPr lang="en-US" dirty="0" err="1"/>
              <a:t>reconfig</a:t>
            </a:r>
            <a:r>
              <a:rPr lang="en-US" dirty="0"/>
              <a:t> to pick up new IP</a:t>
            </a:r>
          </a:p>
          <a:p>
            <a:pPr marL="0" indent="0">
              <a:buNone/>
            </a:pPr>
            <a:r>
              <a:rPr lang="en-US" dirty="0"/>
              <a:t>* Mostly stateless – AccountantNew.log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466532-6DF2-7206-F3CB-84DD66C3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the CM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367F59A0-2097-E1BC-8F31-F767DAB8BE35}"/>
              </a:ext>
            </a:extLst>
          </p:cNvPr>
          <p:cNvSpPr/>
          <p:nvPr/>
        </p:nvSpPr>
        <p:spPr bwMode="auto">
          <a:xfrm>
            <a:off x="7164033" y="1690362"/>
            <a:ext cx="1127051" cy="1063360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</a:rPr>
              <a:t>CM</a:t>
            </a:r>
          </a:p>
        </p:txBody>
      </p:sp>
    </p:spTree>
    <p:extLst>
      <p:ext uri="{BB962C8B-B14F-4D97-AF65-F5344CB8AC3E}">
        <p14:creationId xmlns:p14="http://schemas.microsoft.com/office/powerpoint/2010/main" val="371450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3A8E26-1ECF-4E9C-8D1B-D3E675EE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Beginning…</a:t>
            </a:r>
          </a:p>
        </p:txBody>
      </p:sp>
    </p:spTree>
    <p:extLst>
      <p:ext uri="{BB962C8B-B14F-4D97-AF65-F5344CB8AC3E}">
        <p14:creationId xmlns:p14="http://schemas.microsoft.com/office/powerpoint/2010/main" val="3329377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5267E5-61C6-4A19-B930-260143D0F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service that names the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 of the collector  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All pods get an environment variable with this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 it          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v1                                                     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kind: Service                                                      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                                                            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condor                                                     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spec:                                                                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selector:                                                              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htcondor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-role: cm                                               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ports:                                                              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- protocol: TCP                                                     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port: 9618                                                         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targetPort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9618                                             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                                                              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pod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to describe the single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htcondor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central manager 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v1                                                     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kind: Pod                                                         </a:t>
            </a:r>
          </a:p>
          <a:p>
            <a:pPr marL="0" indent="0">
              <a:buNone/>
            </a:pP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381409-503C-4A5A-BDF5-F5DAA035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some example </a:t>
            </a:r>
            <a:r>
              <a:rPr lang="en-US" dirty="0" err="1"/>
              <a:t>yaml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41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4950BE-098B-E34F-19A8-CAE425AB5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exec (or maybe ssh)</a:t>
            </a:r>
          </a:p>
          <a:p>
            <a:pPr lvl="1"/>
            <a:r>
              <a:rPr lang="en-US" dirty="0"/>
              <a:t>Is a MUST!</a:t>
            </a:r>
          </a:p>
          <a:p>
            <a:r>
              <a:rPr lang="en-US" dirty="0"/>
              <a:t>/var/log/condor/*Log files very </a:t>
            </a:r>
            <a:r>
              <a:rPr lang="en-US" dirty="0" err="1"/>
              <a:t>very</a:t>
            </a:r>
            <a:r>
              <a:rPr lang="en-US" dirty="0"/>
              <a:t> useful</a:t>
            </a:r>
          </a:p>
          <a:p>
            <a:r>
              <a:rPr lang="en-US" dirty="0"/>
              <a:t>Offline ads?  </a:t>
            </a:r>
            <a:r>
              <a:rPr lang="en-US" dirty="0" err="1"/>
              <a:t>Gangliad</a:t>
            </a:r>
            <a:r>
              <a:rPr lang="en-US" dirty="0"/>
              <a:t>? More state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80D75D-0DCF-B9F5-2FA7-FE1B7571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CM</a:t>
            </a:r>
          </a:p>
        </p:txBody>
      </p:sp>
    </p:spTree>
    <p:extLst>
      <p:ext uri="{BB962C8B-B14F-4D97-AF65-F5344CB8AC3E}">
        <p14:creationId xmlns:p14="http://schemas.microsoft.com/office/powerpoint/2010/main" val="2744054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112B98-A125-64D8-2C89-2718F7074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21" y="870662"/>
            <a:ext cx="8399462" cy="31706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EPs – where jobs run</a:t>
            </a:r>
          </a:p>
          <a:p>
            <a:pPr marL="0" indent="0">
              <a:buNone/>
            </a:pPr>
            <a:r>
              <a:rPr lang="en-US" dirty="0"/>
              <a:t>Also mostly stateless</a:t>
            </a:r>
          </a:p>
          <a:p>
            <a:pPr marL="0" indent="0">
              <a:buNone/>
            </a:pPr>
            <a:r>
              <a:rPr lang="en-US" dirty="0"/>
              <a:t>But – how to size?  </a:t>
            </a:r>
            <a:r>
              <a:rPr lang="en-US" dirty="0" err="1"/>
              <a:t>Pslots</a:t>
            </a:r>
            <a:r>
              <a:rPr lang="en-US" dirty="0"/>
              <a:t> help, but…?</a:t>
            </a:r>
          </a:p>
          <a:p>
            <a:pPr marL="0" indent="0">
              <a:buNone/>
            </a:pPr>
            <a:r>
              <a:rPr lang="en-US" dirty="0"/>
              <a:t>Like CM, logs, ssh v useful, port 9618 helpful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466532-6DF2-7206-F3CB-84DD66C3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step: EP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FF2603-1FC5-026E-E704-EB1FF1579C95}"/>
              </a:ext>
            </a:extLst>
          </p:cNvPr>
          <p:cNvSpPr/>
          <p:nvPr/>
        </p:nvSpPr>
        <p:spPr bwMode="auto">
          <a:xfrm>
            <a:off x="7149548" y="565862"/>
            <a:ext cx="1350335" cy="6166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3CB36F-BED4-3370-3C4B-4B8A498EFAA1}"/>
              </a:ext>
            </a:extLst>
          </p:cNvPr>
          <p:cNvSpPr/>
          <p:nvPr/>
        </p:nvSpPr>
        <p:spPr bwMode="auto">
          <a:xfrm>
            <a:off x="7301948" y="718262"/>
            <a:ext cx="1350335" cy="6166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81022E-CCA0-8D50-27CC-A871A3F09076}"/>
              </a:ext>
            </a:extLst>
          </p:cNvPr>
          <p:cNvSpPr/>
          <p:nvPr/>
        </p:nvSpPr>
        <p:spPr bwMode="auto">
          <a:xfrm>
            <a:off x="7454348" y="870662"/>
            <a:ext cx="1350335" cy="6166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10427-2C6C-1D2E-34E8-3104C07650D3}"/>
              </a:ext>
            </a:extLst>
          </p:cNvPr>
          <p:cNvSpPr/>
          <p:nvPr/>
        </p:nvSpPr>
        <p:spPr bwMode="auto">
          <a:xfrm>
            <a:off x="7606748" y="1023062"/>
            <a:ext cx="1350335" cy="6166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</p:spTree>
    <p:extLst>
      <p:ext uri="{BB962C8B-B14F-4D97-AF65-F5344CB8AC3E}">
        <p14:creationId xmlns:p14="http://schemas.microsoft.com/office/powerpoint/2010/main" val="105795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DDAFD0-825F-B482-8776-644EC7E47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 is running inside docker container</a:t>
            </a:r>
          </a:p>
          <a:p>
            <a:r>
              <a:rPr lang="en-US" dirty="0"/>
              <a:t>OS of EP is OS job sees</a:t>
            </a:r>
          </a:p>
          <a:p>
            <a:r>
              <a:rPr lang="en-US" dirty="0"/>
              <a:t>Usually means job can't also be a docker</a:t>
            </a:r>
          </a:p>
          <a:p>
            <a:pPr lvl="1"/>
            <a:r>
              <a:rPr lang="en-US" dirty="0"/>
              <a:t>(singularity/</a:t>
            </a:r>
            <a:r>
              <a:rPr lang="en-US" dirty="0" err="1"/>
              <a:t>apptainer</a:t>
            </a:r>
            <a:r>
              <a:rPr lang="en-US" dirty="0"/>
              <a:t> OK, though)</a:t>
            </a:r>
          </a:p>
          <a:p>
            <a:r>
              <a:rPr lang="en-US" dirty="0"/>
              <a:t>Also means not privileged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cgroups</a:t>
            </a:r>
            <a:r>
              <a:rPr lang="en-US" dirty="0"/>
              <a:t>, </a:t>
            </a:r>
            <a:r>
              <a:rPr lang="en-US" dirty="0" err="1"/>
              <a:t>priv</a:t>
            </a:r>
            <a:r>
              <a:rPr lang="en-US" dirty="0"/>
              <a:t> switching, etc. etc.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0E5C7C-3EEC-1012-B1FA-7279F025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 of an EP pod</a:t>
            </a:r>
          </a:p>
        </p:txBody>
      </p:sp>
    </p:spTree>
    <p:extLst>
      <p:ext uri="{BB962C8B-B14F-4D97-AF65-F5344CB8AC3E}">
        <p14:creationId xmlns:p14="http://schemas.microsoft.com/office/powerpoint/2010/main" val="1448072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3D73F6-EA18-9155-C8E2-D09D0BDEC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offline ads to automatically  provision</a:t>
            </a:r>
          </a:p>
          <a:p>
            <a:r>
              <a:rPr lang="en-US" dirty="0"/>
              <a:t>Create "fake" ads, if they match, submit pod to create real capacity</a:t>
            </a:r>
          </a:p>
          <a:p>
            <a:r>
              <a:rPr lang="en-US" dirty="0" err="1"/>
              <a:t>PATh</a:t>
            </a:r>
            <a:r>
              <a:rPr lang="en-US" dirty="0"/>
              <a:t> Fac works this way, better support for 1</a:t>
            </a:r>
            <a:r>
              <a:rPr lang="en-US" baseline="30000" dirty="0"/>
              <a:t>st</a:t>
            </a:r>
            <a:r>
              <a:rPr lang="en-US" dirty="0"/>
              <a:t> class coming with </a:t>
            </a:r>
            <a:r>
              <a:rPr lang="en-US" dirty="0" err="1"/>
              <a:t>Glidein</a:t>
            </a:r>
            <a:r>
              <a:rPr lang="en-US" dirty="0"/>
              <a:t> Manager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E7ECB2-51A9-8B0F-3A08-1731CE2A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via Rooster</a:t>
            </a:r>
          </a:p>
        </p:txBody>
      </p:sp>
    </p:spTree>
    <p:extLst>
      <p:ext uri="{BB962C8B-B14F-4D97-AF65-F5344CB8AC3E}">
        <p14:creationId xmlns:p14="http://schemas.microsoft.com/office/powerpoint/2010/main" val="4086437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112B98-A125-64D8-2C89-2718F7074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21" y="870662"/>
            <a:ext cx="8399462" cy="31706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 – 100 % state</a:t>
            </a:r>
          </a:p>
          <a:p>
            <a:pPr marL="0" indent="0">
              <a:buNone/>
            </a:pPr>
            <a:r>
              <a:rPr lang="en-US" dirty="0"/>
              <a:t>Does it even make sense to put in k8s?</a:t>
            </a:r>
          </a:p>
          <a:p>
            <a:pPr marL="0" indent="0">
              <a:buNone/>
            </a:pPr>
            <a:r>
              <a:rPr lang="en-US" dirty="0"/>
              <a:t>	May want to keep it outside k8s</a:t>
            </a:r>
            <a:br>
              <a:rPr lang="en-US" dirty="0"/>
            </a:br>
            <a:r>
              <a:rPr lang="en-US" dirty="0"/>
              <a:t>If so, home directories, /var/spool/condor</a:t>
            </a:r>
          </a:p>
          <a:p>
            <a:pPr marL="0" indent="0">
              <a:buNone/>
            </a:pPr>
            <a:r>
              <a:rPr lang="en-US" dirty="0"/>
              <a:t>Login sessions, etc.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466532-6DF2-7206-F3CB-84DD66C3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step: AP</a:t>
            </a:r>
          </a:p>
        </p:txBody>
      </p:sp>
      <p:sp>
        <p:nvSpPr>
          <p:cNvPr id="4" name="Flowchart: Magnetic Disk 4">
            <a:extLst>
              <a:ext uri="{FF2B5EF4-FFF2-40B4-BE49-F238E27FC236}">
                <a16:creationId xmlns:a16="http://schemas.microsoft.com/office/drawing/2014/main" id="{852E3A51-457D-04B4-4F05-E2D7E81A7F39}"/>
              </a:ext>
            </a:extLst>
          </p:cNvPr>
          <p:cNvSpPr/>
          <p:nvPr/>
        </p:nvSpPr>
        <p:spPr bwMode="auto">
          <a:xfrm>
            <a:off x="7123582" y="3177260"/>
            <a:ext cx="925033" cy="74428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0"/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368965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112B98-A125-64D8-2C89-2718F7074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21" y="870662"/>
            <a:ext cx="8399462" cy="31706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CEs make a lot of sense in k8s</a:t>
            </a:r>
          </a:p>
          <a:p>
            <a:pPr marL="0" indent="0">
              <a:buNone/>
            </a:pPr>
            <a:r>
              <a:rPr lang="en-US" dirty="0"/>
              <a:t>Most OSG CEs are "managed CEs", and run in k8s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reuse OSG scripts to run your 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466532-6DF2-7206-F3CB-84DD66C3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final step -- CE</a:t>
            </a:r>
          </a:p>
        </p:txBody>
      </p:sp>
    </p:spTree>
    <p:extLst>
      <p:ext uri="{BB962C8B-B14F-4D97-AF65-F5344CB8AC3E}">
        <p14:creationId xmlns:p14="http://schemas.microsoft.com/office/powerpoint/2010/main" val="148757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499946-26F0-5DF9-9DFE-EFEEF1021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Generally good, but …</a:t>
            </a:r>
          </a:p>
          <a:p>
            <a:pPr marL="0" indent="0">
              <a:buNone/>
            </a:pPr>
            <a:r>
              <a:rPr lang="en-US" dirty="0"/>
              <a:t> Everything has consequences</a:t>
            </a:r>
          </a:p>
          <a:p>
            <a:pPr marL="0" indent="0">
              <a:buNone/>
            </a:pPr>
            <a:r>
              <a:rPr lang="en-US" dirty="0"/>
              <a:t>Debugging inside is tricky</a:t>
            </a:r>
          </a:p>
          <a:p>
            <a:pPr marL="0" indent="0">
              <a:buNone/>
            </a:pPr>
            <a:r>
              <a:rPr lang="en-US" dirty="0"/>
              <a:t>k8s moves fast – prepare to upgrade a lot</a:t>
            </a:r>
          </a:p>
          <a:p>
            <a:pPr marL="0" indent="0">
              <a:buNone/>
            </a:pPr>
            <a:r>
              <a:rPr lang="en-US" dirty="0"/>
              <a:t>Need to live with </a:t>
            </a:r>
            <a:r>
              <a:rPr lang="en-US"/>
              <a:t>immutable image mindset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9C4BCD-BA93-04CF-2918-0BAAF1E0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CHTC Experience w k8s</a:t>
            </a:r>
          </a:p>
        </p:txBody>
      </p:sp>
    </p:spTree>
    <p:extLst>
      <p:ext uri="{BB962C8B-B14F-4D97-AF65-F5344CB8AC3E}">
        <p14:creationId xmlns:p14="http://schemas.microsoft.com/office/powerpoint/2010/main" val="1117507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Questions?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Center for High Throughput Computing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4869657"/>
            <a:ext cx="2133600" cy="273844"/>
          </a:xfrm>
        </p:spPr>
        <p:txBody>
          <a:bodyPr/>
          <a:lstStyle/>
          <a:p>
            <a:pPr>
              <a:defRPr/>
            </a:pPr>
            <a:fld id="{011FA4CD-F833-436F-B3D1-2B915BC8BEA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7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2F1F14-D3D3-4F0D-ABB2-F3ADCBE7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Beginning…</a:t>
            </a:r>
          </a:p>
        </p:txBody>
      </p:sp>
      <p:pic>
        <p:nvPicPr>
          <p:cNvPr id="1026" name="Picture 2" descr="Docker Logos and Photos | Docker">
            <a:extLst>
              <a:ext uri="{FF2B5EF4-FFF2-40B4-BE49-F238E27FC236}">
                <a16:creationId xmlns:a16="http://schemas.microsoft.com/office/drawing/2014/main" id="{4107C40A-44BE-4645-8EB6-B88ABC72F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54" y="1159887"/>
            <a:ext cx="3638492" cy="311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36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2F1F14-D3D3-4F0D-ABB2-F3ADCBE7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it was good</a:t>
            </a:r>
          </a:p>
        </p:txBody>
      </p:sp>
      <p:pic>
        <p:nvPicPr>
          <p:cNvPr id="1026" name="Picture 2" descr="Docker Logos and Photos | Docker">
            <a:extLst>
              <a:ext uri="{FF2B5EF4-FFF2-40B4-BE49-F238E27FC236}">
                <a16:creationId xmlns:a16="http://schemas.microsoft.com/office/drawing/2014/main" id="{4107C40A-44BE-4645-8EB6-B88ABC72F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54" y="1159887"/>
            <a:ext cx="3638492" cy="311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00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ocker Logos and Photos | Docker">
            <a:extLst>
              <a:ext uri="{FF2B5EF4-FFF2-40B4-BE49-F238E27FC236}">
                <a16:creationId xmlns:a16="http://schemas.microsoft.com/office/drawing/2014/main" id="{DB56F563-4E95-4847-A831-30D10FAB3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87" y="1137682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ocker Logos and Photos | Docker">
            <a:extLst>
              <a:ext uri="{FF2B5EF4-FFF2-40B4-BE49-F238E27FC236}">
                <a16:creationId xmlns:a16="http://schemas.microsoft.com/office/drawing/2014/main" id="{4784AAB8-8BCE-4179-873F-6072671AD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77" y="1137682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ocker Logos and Photos | Docker">
            <a:extLst>
              <a:ext uri="{FF2B5EF4-FFF2-40B4-BE49-F238E27FC236}">
                <a16:creationId xmlns:a16="http://schemas.microsoft.com/office/drawing/2014/main" id="{9C40BFCD-5D7D-4E5F-92B8-4338820DE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2" y="1944103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ocker Logos and Photos | Docker">
            <a:extLst>
              <a:ext uri="{FF2B5EF4-FFF2-40B4-BE49-F238E27FC236}">
                <a16:creationId xmlns:a16="http://schemas.microsoft.com/office/drawing/2014/main" id="{C1CEC172-6FDA-4E87-8AF9-2B6442A96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82" y="1944103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ocker Logos and Photos | Docker">
            <a:extLst>
              <a:ext uri="{FF2B5EF4-FFF2-40B4-BE49-F238E27FC236}">
                <a16:creationId xmlns:a16="http://schemas.microsoft.com/office/drawing/2014/main" id="{19ED5AB1-A9E3-4726-A28F-10FB9F706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62" y="1137682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ocker Logos and Photos | Docker">
            <a:extLst>
              <a:ext uri="{FF2B5EF4-FFF2-40B4-BE49-F238E27FC236}">
                <a16:creationId xmlns:a16="http://schemas.microsoft.com/office/drawing/2014/main" id="{DE9FA958-BF36-4355-95ED-AE96A478E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652" y="1137682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ocker Logos and Photos | Docker">
            <a:extLst>
              <a:ext uri="{FF2B5EF4-FFF2-40B4-BE49-F238E27FC236}">
                <a16:creationId xmlns:a16="http://schemas.microsoft.com/office/drawing/2014/main" id="{49430270-88AD-4AAC-8A4F-B3DC9992E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67" y="1944103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ocker Logos and Photos | Docker">
            <a:extLst>
              <a:ext uri="{FF2B5EF4-FFF2-40B4-BE49-F238E27FC236}">
                <a16:creationId xmlns:a16="http://schemas.microsoft.com/office/drawing/2014/main" id="{3BFCE273-3FB1-4CE3-85DE-3A84AA355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857" y="1944103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ocker Logos and Photos | Docker">
            <a:extLst>
              <a:ext uri="{FF2B5EF4-FFF2-40B4-BE49-F238E27FC236}">
                <a16:creationId xmlns:a16="http://schemas.microsoft.com/office/drawing/2014/main" id="{93320299-A5A5-40C8-B3F6-A3A54C474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82" y="2750524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Docker Logos and Photos | Docker">
            <a:extLst>
              <a:ext uri="{FF2B5EF4-FFF2-40B4-BE49-F238E27FC236}">
                <a16:creationId xmlns:a16="http://schemas.microsoft.com/office/drawing/2014/main" id="{0A415074-8B64-4F4B-A4D5-46AD74177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72" y="2750524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Docker Logos and Photos | Docker">
            <a:extLst>
              <a:ext uri="{FF2B5EF4-FFF2-40B4-BE49-F238E27FC236}">
                <a16:creationId xmlns:a16="http://schemas.microsoft.com/office/drawing/2014/main" id="{3D351A26-3E90-48CB-94A4-A5B04B6CC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87" y="3556945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ocker Logos and Photos | Docker">
            <a:extLst>
              <a:ext uri="{FF2B5EF4-FFF2-40B4-BE49-F238E27FC236}">
                <a16:creationId xmlns:a16="http://schemas.microsoft.com/office/drawing/2014/main" id="{29828467-DBB3-4E55-AD39-ADF686AE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77" y="3556945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ocker Logos and Photos | Docker">
            <a:extLst>
              <a:ext uri="{FF2B5EF4-FFF2-40B4-BE49-F238E27FC236}">
                <a16:creationId xmlns:a16="http://schemas.microsoft.com/office/drawing/2014/main" id="{2FBD0DDA-2D7E-445B-B163-269FF804D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657" y="2750524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ocker Logos and Photos | Docker">
            <a:extLst>
              <a:ext uri="{FF2B5EF4-FFF2-40B4-BE49-F238E27FC236}">
                <a16:creationId xmlns:a16="http://schemas.microsoft.com/office/drawing/2014/main" id="{6DCA7601-5F57-4137-893B-555115A32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447" y="2750524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ocker Logos and Photos | Docker">
            <a:extLst>
              <a:ext uri="{FF2B5EF4-FFF2-40B4-BE49-F238E27FC236}">
                <a16:creationId xmlns:a16="http://schemas.microsoft.com/office/drawing/2014/main" id="{C567F4C5-D493-45A5-894B-AC5E38B3F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62" y="3556945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ocker Logos and Photos | Docker">
            <a:extLst>
              <a:ext uri="{FF2B5EF4-FFF2-40B4-BE49-F238E27FC236}">
                <a16:creationId xmlns:a16="http://schemas.microsoft.com/office/drawing/2014/main" id="{097BAEBC-FFB5-4F5B-9CE6-AEF77D26B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652" y="3556945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ocker Logos and Photos | Docker">
            <a:extLst>
              <a:ext uri="{FF2B5EF4-FFF2-40B4-BE49-F238E27FC236}">
                <a16:creationId xmlns:a16="http://schemas.microsoft.com/office/drawing/2014/main" id="{6E8A62CB-B1AF-4526-8448-4EAE519CF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852" y="1137682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ocker Logos and Photos | Docker">
            <a:extLst>
              <a:ext uri="{FF2B5EF4-FFF2-40B4-BE49-F238E27FC236}">
                <a16:creationId xmlns:a16="http://schemas.microsoft.com/office/drawing/2014/main" id="{E35BA29A-CA3C-4D47-AFE8-5480526D3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42" y="1137682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ocker Logos and Photos | Docker">
            <a:extLst>
              <a:ext uri="{FF2B5EF4-FFF2-40B4-BE49-F238E27FC236}">
                <a16:creationId xmlns:a16="http://schemas.microsoft.com/office/drawing/2014/main" id="{B86A1714-0C69-4B80-B6BA-120B727D6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57" y="1944103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Docker Logos and Photos | Docker">
            <a:extLst>
              <a:ext uri="{FF2B5EF4-FFF2-40B4-BE49-F238E27FC236}">
                <a16:creationId xmlns:a16="http://schemas.microsoft.com/office/drawing/2014/main" id="{A9C0FD22-0A69-4256-A6E0-7B6E3E1C2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847" y="1944103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ocker Logos and Photos | Docker">
            <a:extLst>
              <a:ext uri="{FF2B5EF4-FFF2-40B4-BE49-F238E27FC236}">
                <a16:creationId xmlns:a16="http://schemas.microsoft.com/office/drawing/2014/main" id="{20C405EA-D1D1-4B55-8CC1-7C9FD8001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227" y="1137682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ocker Logos and Photos | Docker">
            <a:extLst>
              <a:ext uri="{FF2B5EF4-FFF2-40B4-BE49-F238E27FC236}">
                <a16:creationId xmlns:a16="http://schemas.microsoft.com/office/drawing/2014/main" id="{3D75A83D-BD40-4304-8769-75BED0C61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017" y="1137682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Docker Logos and Photos | Docker">
            <a:extLst>
              <a:ext uri="{FF2B5EF4-FFF2-40B4-BE49-F238E27FC236}">
                <a16:creationId xmlns:a16="http://schemas.microsoft.com/office/drawing/2014/main" id="{4FB14933-ACC1-48AC-B161-5046904DD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32" y="1944103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ocker Logos and Photos | Docker">
            <a:extLst>
              <a:ext uri="{FF2B5EF4-FFF2-40B4-BE49-F238E27FC236}">
                <a16:creationId xmlns:a16="http://schemas.microsoft.com/office/drawing/2014/main" id="{7CC4E9AC-A022-4F2D-A833-D9CA4C1AB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222" y="1944103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ocker Logos and Photos | Docker">
            <a:extLst>
              <a:ext uri="{FF2B5EF4-FFF2-40B4-BE49-F238E27FC236}">
                <a16:creationId xmlns:a16="http://schemas.microsoft.com/office/drawing/2014/main" id="{969AFCC2-C409-4EB4-944B-A529BE96B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647" y="2750524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ocker Logos and Photos | Docker">
            <a:extLst>
              <a:ext uri="{FF2B5EF4-FFF2-40B4-BE49-F238E27FC236}">
                <a16:creationId xmlns:a16="http://schemas.microsoft.com/office/drawing/2014/main" id="{058D07A1-D36E-4157-B633-9FAC5E1DF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37" y="2750524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Docker Logos and Photos | Docker">
            <a:extLst>
              <a:ext uri="{FF2B5EF4-FFF2-40B4-BE49-F238E27FC236}">
                <a16:creationId xmlns:a16="http://schemas.microsoft.com/office/drawing/2014/main" id="{81208FBE-08C3-4586-A3AA-611203E8A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852" y="3556945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ocker Logos and Photos | Docker">
            <a:extLst>
              <a:ext uri="{FF2B5EF4-FFF2-40B4-BE49-F238E27FC236}">
                <a16:creationId xmlns:a16="http://schemas.microsoft.com/office/drawing/2014/main" id="{11087252-B88B-4F33-B7BC-166E4897A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42" y="3556945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ocker Logos and Photos | Docker">
            <a:extLst>
              <a:ext uri="{FF2B5EF4-FFF2-40B4-BE49-F238E27FC236}">
                <a16:creationId xmlns:a16="http://schemas.microsoft.com/office/drawing/2014/main" id="{740EF007-EA98-4907-9886-A571CCF6A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022" y="2750524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Docker Logos and Photos | Docker">
            <a:extLst>
              <a:ext uri="{FF2B5EF4-FFF2-40B4-BE49-F238E27FC236}">
                <a16:creationId xmlns:a16="http://schemas.microsoft.com/office/drawing/2014/main" id="{141CA210-B99B-47DC-8F67-AD2850AD3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812" y="2750524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Docker Logos and Photos | Docker">
            <a:extLst>
              <a:ext uri="{FF2B5EF4-FFF2-40B4-BE49-F238E27FC236}">
                <a16:creationId xmlns:a16="http://schemas.microsoft.com/office/drawing/2014/main" id="{158C94D6-196B-498C-BE83-8ED1C3B1F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227" y="3556945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Docker Logos and Photos | Docker">
            <a:extLst>
              <a:ext uri="{FF2B5EF4-FFF2-40B4-BE49-F238E27FC236}">
                <a16:creationId xmlns:a16="http://schemas.microsoft.com/office/drawing/2014/main" id="{B9ED646C-F246-4465-8244-94D688C9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017" y="3556945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Docker Logos and Photos | Docker">
            <a:extLst>
              <a:ext uri="{FF2B5EF4-FFF2-40B4-BE49-F238E27FC236}">
                <a16:creationId xmlns:a16="http://schemas.microsoft.com/office/drawing/2014/main" id="{EEDEAB85-5D8B-42E9-8266-0C799A8E2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02" y="1119967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Docker Logos and Photos | Docker">
            <a:extLst>
              <a:ext uri="{FF2B5EF4-FFF2-40B4-BE49-F238E27FC236}">
                <a16:creationId xmlns:a16="http://schemas.microsoft.com/office/drawing/2014/main" id="{1EECCED5-E525-4C2B-8B59-208B7C539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392" y="1119967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Docker Logos and Photos | Docker">
            <a:extLst>
              <a:ext uri="{FF2B5EF4-FFF2-40B4-BE49-F238E27FC236}">
                <a16:creationId xmlns:a16="http://schemas.microsoft.com/office/drawing/2014/main" id="{D420D731-3F8C-4257-8C57-0ACAB9CA5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807" y="1926388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Docker Logos and Photos | Docker">
            <a:extLst>
              <a:ext uri="{FF2B5EF4-FFF2-40B4-BE49-F238E27FC236}">
                <a16:creationId xmlns:a16="http://schemas.microsoft.com/office/drawing/2014/main" id="{59EFB3E7-1AC6-4CE6-81B9-506634615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597" y="1926388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Docker Logos and Photos | Docker">
            <a:extLst>
              <a:ext uri="{FF2B5EF4-FFF2-40B4-BE49-F238E27FC236}">
                <a16:creationId xmlns:a16="http://schemas.microsoft.com/office/drawing/2014/main" id="{46500A5F-A1A5-4844-99B8-943428CC5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977" y="1119967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Docker Logos and Photos | Docker">
            <a:extLst>
              <a:ext uri="{FF2B5EF4-FFF2-40B4-BE49-F238E27FC236}">
                <a16:creationId xmlns:a16="http://schemas.microsoft.com/office/drawing/2014/main" id="{21F6C098-D029-4919-A842-F94F3D722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767" y="1119967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Docker Logos and Photos | Docker">
            <a:extLst>
              <a:ext uri="{FF2B5EF4-FFF2-40B4-BE49-F238E27FC236}">
                <a16:creationId xmlns:a16="http://schemas.microsoft.com/office/drawing/2014/main" id="{A923ACED-DD71-42E3-97C8-1DF15911F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182" y="1926388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Docker Logos and Photos | Docker">
            <a:extLst>
              <a:ext uri="{FF2B5EF4-FFF2-40B4-BE49-F238E27FC236}">
                <a16:creationId xmlns:a16="http://schemas.microsoft.com/office/drawing/2014/main" id="{C6ACEBDE-9CA4-4429-B6E1-FB4A5777A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972" y="1926388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Docker Logos and Photos | Docker">
            <a:extLst>
              <a:ext uri="{FF2B5EF4-FFF2-40B4-BE49-F238E27FC236}">
                <a16:creationId xmlns:a16="http://schemas.microsoft.com/office/drawing/2014/main" id="{575AD69E-50A1-4955-A36C-3756F2E35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97" y="2732809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Docker Logos and Photos | Docker">
            <a:extLst>
              <a:ext uri="{FF2B5EF4-FFF2-40B4-BE49-F238E27FC236}">
                <a16:creationId xmlns:a16="http://schemas.microsoft.com/office/drawing/2014/main" id="{9C7658D9-2A7C-4234-8C94-2193F5855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187" y="2732809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Docker Logos and Photos | Docker">
            <a:extLst>
              <a:ext uri="{FF2B5EF4-FFF2-40B4-BE49-F238E27FC236}">
                <a16:creationId xmlns:a16="http://schemas.microsoft.com/office/drawing/2014/main" id="{B788DE53-E8EF-430D-8BEB-5F1E14F58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02" y="3539230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Docker Logos and Photos | Docker">
            <a:extLst>
              <a:ext uri="{FF2B5EF4-FFF2-40B4-BE49-F238E27FC236}">
                <a16:creationId xmlns:a16="http://schemas.microsoft.com/office/drawing/2014/main" id="{7A0AA0AE-DD12-46A4-9200-362C9919C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392" y="3539230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Docker Logos and Photos | Docker">
            <a:extLst>
              <a:ext uri="{FF2B5EF4-FFF2-40B4-BE49-F238E27FC236}">
                <a16:creationId xmlns:a16="http://schemas.microsoft.com/office/drawing/2014/main" id="{C7C235E2-AA89-46EF-877D-C0EAA45BF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772" y="2732809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Docker Logos and Photos | Docker">
            <a:extLst>
              <a:ext uri="{FF2B5EF4-FFF2-40B4-BE49-F238E27FC236}">
                <a16:creationId xmlns:a16="http://schemas.microsoft.com/office/drawing/2014/main" id="{A5A0D2B6-541A-4683-BBAE-F898B3A2E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562" y="2732809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Docker Logos and Photos | Docker">
            <a:extLst>
              <a:ext uri="{FF2B5EF4-FFF2-40B4-BE49-F238E27FC236}">
                <a16:creationId xmlns:a16="http://schemas.microsoft.com/office/drawing/2014/main" id="{3ADC0A9F-F8D5-495C-9840-255DC7D30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977" y="3539230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Docker Logos and Photos | Docker">
            <a:extLst>
              <a:ext uri="{FF2B5EF4-FFF2-40B4-BE49-F238E27FC236}">
                <a16:creationId xmlns:a16="http://schemas.microsoft.com/office/drawing/2014/main" id="{9E3453B3-AAB9-4534-ACB9-E52767F62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767" y="3539230"/>
            <a:ext cx="82879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itle 99">
            <a:extLst>
              <a:ext uri="{FF2B5EF4-FFF2-40B4-BE49-F238E27FC236}">
                <a16:creationId xmlns:a16="http://schemas.microsoft.com/office/drawing/2014/main" id="{86AF144E-3185-4A99-B535-89670AA3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Until it was an unmanaged mess</a:t>
            </a:r>
          </a:p>
        </p:txBody>
      </p:sp>
    </p:spTree>
    <p:extLst>
      <p:ext uri="{BB962C8B-B14F-4D97-AF65-F5344CB8AC3E}">
        <p14:creationId xmlns:p14="http://schemas.microsoft.com/office/powerpoint/2010/main" val="80876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C49AB2-5251-45FC-8570-9B62B246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Enter Kubernetes (k8s)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F12F58-D394-4AD6-AF9F-108F36E29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846" y="836599"/>
            <a:ext cx="6830554" cy="35357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Tames the mess of containers on clusters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their networks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the storage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5D81D4-A578-4A1C-AAB1-6FFD1846FE3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0232" y="1284089"/>
            <a:ext cx="2803922" cy="280392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D19C856-BE46-4C24-A8EF-F3A10B2410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67600" y="4686300"/>
            <a:ext cx="990600" cy="3429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2C2F03C-ACB4-4AB7-B076-64F7B870883D}" type="slidenum">
              <a:rPr lang="en-US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271" y="2110154"/>
            <a:ext cx="2307431" cy="230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4869657"/>
            <a:ext cx="2133600" cy="273844"/>
          </a:xfrm>
        </p:spPr>
        <p:txBody>
          <a:bodyPr/>
          <a:lstStyle/>
          <a:p>
            <a:pPr>
              <a:defRPr/>
            </a:pPr>
            <a:fld id="{011FA4CD-F833-436F-B3D1-2B915BC8BEA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6948" y="998806"/>
            <a:ext cx="87641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users are here or working to getting here</a:t>
            </a:r>
          </a:p>
          <a:p>
            <a:endParaRPr lang="en-US" dirty="0"/>
          </a:p>
          <a:p>
            <a:r>
              <a:rPr lang="en-US" dirty="0"/>
              <a:t>K8s as distributed operating system</a:t>
            </a:r>
          </a:p>
          <a:p>
            <a:r>
              <a:rPr lang="en-US" dirty="0"/>
              <a:t>	in an abstract way – like the </a:t>
            </a:r>
            <a:r>
              <a:rPr lang="en-US" dirty="0" err="1"/>
              <a:t>schedd</a:t>
            </a:r>
            <a:r>
              <a:rPr lang="en-US" dirty="0"/>
              <a:t> is </a:t>
            </a:r>
            <a:r>
              <a:rPr lang="en-US" dirty="0" err="1"/>
              <a:t>db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k8s do some management things that </a:t>
            </a:r>
          </a:p>
          <a:p>
            <a:r>
              <a:rPr lang="en-US" dirty="0"/>
              <a:t>  admins have to roll by hand today?</a:t>
            </a:r>
          </a:p>
        </p:txBody>
      </p:sp>
    </p:spTree>
    <p:extLst>
      <p:ext uri="{BB962C8B-B14F-4D97-AF65-F5344CB8AC3E}">
        <p14:creationId xmlns:p14="http://schemas.microsoft.com/office/powerpoint/2010/main" val="6162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271" y="2110154"/>
            <a:ext cx="2307431" cy="230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Kubernetes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4869657"/>
            <a:ext cx="2133600" cy="273844"/>
          </a:xfrm>
        </p:spPr>
        <p:txBody>
          <a:bodyPr/>
          <a:lstStyle/>
          <a:p>
            <a:pPr>
              <a:defRPr/>
            </a:pPr>
            <a:fld id="{011FA4CD-F833-436F-B3D1-2B915BC8BEA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6948" y="998806"/>
            <a:ext cx="87641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Orchestrator</a:t>
            </a:r>
          </a:p>
          <a:p>
            <a:endParaRPr lang="en-US" dirty="0"/>
          </a:p>
          <a:p>
            <a:r>
              <a:rPr lang="en-US" dirty="0"/>
              <a:t>Sets of containers as pods</a:t>
            </a:r>
          </a:p>
          <a:p>
            <a:endParaRPr lang="en-US" dirty="0"/>
          </a:p>
          <a:p>
            <a:r>
              <a:rPr lang="en-US" dirty="0"/>
              <a:t>Sets of pods as deployments, etc.</a:t>
            </a:r>
          </a:p>
          <a:p>
            <a:endParaRPr lang="en-US" dirty="0"/>
          </a:p>
          <a:p>
            <a:r>
              <a:rPr lang="en-US" dirty="0"/>
              <a:t>Manages network and storage</a:t>
            </a:r>
          </a:p>
        </p:txBody>
      </p:sp>
    </p:spTree>
    <p:extLst>
      <p:ext uri="{BB962C8B-B14F-4D97-AF65-F5344CB8AC3E}">
        <p14:creationId xmlns:p14="http://schemas.microsoft.com/office/powerpoint/2010/main" val="327460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178A92-AC18-A243-BA9C-C230A4A4A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database holds all objects</a:t>
            </a:r>
          </a:p>
          <a:p>
            <a:pPr lvl="1"/>
            <a:r>
              <a:rPr lang="en-US" dirty="0"/>
              <a:t>Pods, services, storage, nodes</a:t>
            </a:r>
          </a:p>
          <a:p>
            <a:pPr lvl="1"/>
            <a:r>
              <a:rPr lang="en-US" dirty="0"/>
              <a:t>Note difference from condor – tightly coupled</a:t>
            </a:r>
          </a:p>
          <a:p>
            <a:r>
              <a:rPr lang="en-US" dirty="0"/>
              <a:t>All objects described in </a:t>
            </a:r>
            <a:r>
              <a:rPr lang="en-US" dirty="0" err="1"/>
              <a:t>yaml</a:t>
            </a:r>
            <a:endParaRPr lang="en-US" dirty="0"/>
          </a:p>
          <a:p>
            <a:r>
              <a:rPr lang="en-US" dirty="0"/>
              <a:t>One command </a:t>
            </a:r>
            <a:r>
              <a:rPr lang="en-US" dirty="0" err="1"/>
              <a:t>kubectl</a:t>
            </a:r>
            <a:r>
              <a:rPr lang="en-US" dirty="0"/>
              <a:t> interacts with k8s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2ABD97-F233-1A45-B60F-D09D3B40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architecture</a:t>
            </a:r>
          </a:p>
        </p:txBody>
      </p:sp>
    </p:spTree>
    <p:extLst>
      <p:ext uri="{BB962C8B-B14F-4D97-AF65-F5344CB8AC3E}">
        <p14:creationId xmlns:p14="http://schemas.microsoft.com/office/powerpoint/2010/main" val="546770273"/>
      </p:ext>
    </p:extLst>
  </p:cSld>
  <p:clrMapOvr>
    <a:masterClrMapping/>
  </p:clrMapOvr>
</p:sld>
</file>

<file path=ppt/theme/theme1.xml><?xml version="1.0" encoding="utf-8"?>
<a:theme xmlns:a="http://schemas.openxmlformats.org/drawingml/2006/main" name="HTCondor-Presentation-Template-1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3_Condor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ndor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822</Words>
  <Application>Microsoft Office PowerPoint</Application>
  <PresentationFormat>On-screen Show (16:9)</PresentationFormat>
  <Paragraphs>169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Andale Mono</vt:lpstr>
      <vt:lpstr>Arial</vt:lpstr>
      <vt:lpstr>Comic Sans MS</vt:lpstr>
      <vt:lpstr>Courier New</vt:lpstr>
      <vt:lpstr>Marlett</vt:lpstr>
      <vt:lpstr>Times New Roman</vt:lpstr>
      <vt:lpstr>HTCondor-Presentation-Template-1</vt:lpstr>
      <vt:lpstr>HTCondor in K8s </vt:lpstr>
      <vt:lpstr>In the Beginning…</vt:lpstr>
      <vt:lpstr>In the Beginning…</vt:lpstr>
      <vt:lpstr>…and it was good</vt:lpstr>
      <vt:lpstr>Until it was an unmanaged mess</vt:lpstr>
      <vt:lpstr>Enter Kubernetes (k8s)</vt:lpstr>
      <vt:lpstr>Kubernetes</vt:lpstr>
      <vt:lpstr>Summary of Kubernetes</vt:lpstr>
      <vt:lpstr>Kubernetes architecture</vt:lpstr>
      <vt:lpstr>Deploying Kubernetes</vt:lpstr>
      <vt:lpstr> Cloud deployment easy…</vt:lpstr>
      <vt:lpstr>K8s and HTCondor worldview:</vt:lpstr>
      <vt:lpstr>NOT k8s VS HTcondor…</vt:lpstr>
      <vt:lpstr>Review of HTCondor services</vt:lpstr>
      <vt:lpstr>This requires docker images</vt:lpstr>
      <vt:lpstr>This requires docker images</vt:lpstr>
      <vt:lpstr>PowerPoint Presentation</vt:lpstr>
      <vt:lpstr>PowerPoint Presentation</vt:lpstr>
      <vt:lpstr>Start with the CM</vt:lpstr>
      <vt:lpstr>And some example yaml</vt:lpstr>
      <vt:lpstr>Debugging the CM</vt:lpstr>
      <vt:lpstr>Next step: EP</vt:lpstr>
      <vt:lpstr>Consequence of an EP pod</vt:lpstr>
      <vt:lpstr>Provisioning via Rooster</vt:lpstr>
      <vt:lpstr>Final step: AP</vt:lpstr>
      <vt:lpstr>Post final step -- CE</vt:lpstr>
      <vt:lpstr>CHTC Experience w k8s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HTCondor in K8s   and … K8s in HTCondor</dc:title>
  <dc:creator>Greg Thain</dc:creator>
  <cp:lastModifiedBy>Greg Thain</cp:lastModifiedBy>
  <cp:revision>19</cp:revision>
  <dcterms:created xsi:type="dcterms:W3CDTF">2020-09-24T01:35:24Z</dcterms:created>
  <dcterms:modified xsi:type="dcterms:W3CDTF">2024-09-03T01:29:45Z</dcterms:modified>
</cp:coreProperties>
</file>