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Inconsolata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Inconsolata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Inconsolat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578dd24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578dd24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efc55aba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efc55aba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q and z are replaced.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efcbed3e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efcbed3e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No. </a:t>
            </a:r>
            <a:r>
              <a:rPr lang="en"/>
              <a:t>q and z are replaced.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a5051d89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a5051d89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a5051d89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ea5051d89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f6dbe990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ef6dbe990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156af8377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156af8377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efbbad75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efbbad75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ff6542a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ff6542a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ff6542a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eff6542a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ea750f7b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ea750f7b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eff1c6f7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eff1c6f7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eff1c6f7b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eff1c6f7b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f7519761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f751976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SylUI: 73 chars, </a:t>
            </a:r>
            <a:r>
              <a:rPr lang="en"/>
              <a:t>WIF: 52 chars, hex: 64 chars, </a:t>
            </a:r>
            <a:r>
              <a:rPr lang="en">
                <a:solidFill>
                  <a:schemeClr val="dk1"/>
                </a:solidFill>
              </a:rPr>
              <a:t>NSec: 63 chars.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regtonoski.github.io/sylui/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SylUI - introduction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Syllabic User Interface by Greg Tonoski, Nostriga 2024, Riga, </a:t>
            </a:r>
            <a:r>
              <a:rPr lang="en"/>
              <a:t>23-08-2024.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they both the same? Verify.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nsec1v l029mg pspedv a04g90 vlqah6 fvh240 zqtv9k 0t9af8 935ke9 laqsnl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nsec1v l029mg pspedv a04g90 vlzah6 fvh240 zqtv9k 0t9af8 935ke9 laqsnl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they both the same? Verify.</a:t>
            </a:r>
            <a:endParaRPr/>
          </a:p>
        </p:txBody>
      </p:sp>
      <p:sp>
        <p:nvSpPr>
          <p:cNvPr id="133" name="Google Shape;133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duboli kufuzu naleqy lyfety dolyhy rutoqa rageli kilyly vetyka himujy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duboli kufuzu naleqy lyfety dolyhy rutoza rageli kilyly vetyka himujy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SylUI - flexible formatting examples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71900" y="1919075"/>
            <a:ext cx="82221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fafifodudaababebyfafifodudaababebyfafifodudaababeby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fafifo dudaa babeby fafifo dudaa babeby fafifo dudaa babeby 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fafifo dudaa babeby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fafifo dudaa babeby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fafifo dudaa babeby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fafi   fodu   daa    babe 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byfa   fifo   duda   abab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eby    fafi   fodu   daa</a:t>
            </a:r>
            <a:br>
              <a:rPr lang="en">
                <a:latin typeface="Inconsolata"/>
                <a:ea typeface="Inconsolata"/>
                <a:cs typeface="Inconsolata"/>
                <a:sym typeface="Inconsolata"/>
              </a:rPr>
            </a:b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babe   by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6100675" y="3258600"/>
            <a:ext cx="2170200" cy="1496400"/>
          </a:xfrm>
          <a:prstGeom prst="cloudCallout">
            <a:avLst>
              <a:gd fmla="val -64553" name="adj1"/>
              <a:gd fmla="val -38305" name="adj2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Any grouping permitted. All examples are equivalent to one another.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SylUI is intended to be user experience (Ux) </a:t>
            </a:r>
            <a:r>
              <a:rPr lang="en"/>
              <a:t>improvement. It fits for copying random secret data manually. Works well with both handwriting and keyboards (mechanical and virtual like e.g. ITU-T E.161 phone one).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SylUI could be considered as replacement for BIP39 dictionary, Base94, printable (ASCII) character class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More information: “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https://gregtonoski.github.io/sylui/</a:t>
            </a:r>
            <a:r>
              <a:rPr lang="en"/>
              <a:t>”.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human-computer interaction, HCI, typo, transposition, entry errors, encoding, secrets, big number, random number, digital key, passcode.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SylUI concept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Sylui is how to (re-)type secrets or random numbers,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nsec</a:t>
            </a: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:”</a:t>
            </a:r>
            <a:r>
              <a:rPr lang="en" sz="1300">
                <a:latin typeface="Inconsolata"/>
                <a:ea typeface="Inconsolata"/>
                <a:cs typeface="Inconsolata"/>
                <a:sym typeface="Inconsolata"/>
              </a:rPr>
              <a:t>duboli kufuzu naleqy lyfety dohihy rutoqa rageli kilyly vetyka himujy teluzi fuoda va”</a:t>
            </a:r>
            <a:endParaRPr sz="1300"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Goal: strike balance between </a:t>
            </a:r>
            <a:r>
              <a:rPr b="1" lang="en"/>
              <a:t>fewer errors</a:t>
            </a:r>
            <a:r>
              <a:rPr lang="en"/>
              <a:t> and </a:t>
            </a:r>
            <a:r>
              <a:rPr b="1" lang="en"/>
              <a:t>faster</a:t>
            </a:r>
            <a:r>
              <a:rPr lang="en"/>
              <a:t> manual entry of </a:t>
            </a:r>
            <a:r>
              <a:rPr b="1" lang="en"/>
              <a:t>secrets</a:t>
            </a:r>
            <a:r>
              <a:rPr lang="en"/>
              <a:t> (to and from computers).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338" y="2832875"/>
            <a:ext cx="2790825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7638" y="2832875"/>
            <a:ext cx="2790825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/>
          <p:nvPr/>
        </p:nvSpPr>
        <p:spPr>
          <a:xfrm>
            <a:off x="6895300" y="2832875"/>
            <a:ext cx="1125000" cy="767700"/>
          </a:xfrm>
          <a:prstGeom prst="cloudCallout">
            <a:avLst>
              <a:gd fmla="val -65411" name="adj1"/>
              <a:gd fmla="val 22646" name="adj2"/>
            </a:avLst>
          </a:prstGeom>
          <a:solidFill>
            <a:srgbClr val="F6DED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Error detected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Pain point: “</a:t>
            </a:r>
            <a:r>
              <a:rPr lang="en"/>
              <a:t>entered</a:t>
            </a:r>
            <a:r>
              <a:rPr lang="en"/>
              <a:t> credentials are incorrect!”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Unlike other data, </a:t>
            </a:r>
            <a:r>
              <a:rPr b="1" lang="en"/>
              <a:t>secrets entry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susceptible to uncorrectable and irrecoverable mistakes (loss, damage),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entails high emotional pressure, frustration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slow.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9313" y="514350"/>
            <a:ext cx="4905375" cy="441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- real life example from iris.to (Nostr)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5013" y="471488"/>
            <a:ext cx="5133975" cy="4200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- real life example from iris.to (Nostr) - continued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state - real life example from MacOS</a:t>
            </a:r>
            <a:endParaRPr/>
          </a:p>
        </p:txBody>
      </p:sp>
      <p:sp>
        <p:nvSpPr>
          <p:cNvPr id="101" name="Google Shape;101;p18"/>
          <p:cNvSpPr txBox="1"/>
          <p:nvPr>
            <p:ph idx="4294967295" type="body"/>
          </p:nvPr>
        </p:nvSpPr>
        <p:spPr>
          <a:xfrm>
            <a:off x="189225" y="3671675"/>
            <a:ext cx="8787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highlight>
                  <a:srgbClr val="D9D9D9"/>
                </a:highlight>
              </a:rPr>
              <a:t>daxco8-xejneN-hixvam</a:t>
            </a:r>
            <a:r>
              <a:rPr lang="en"/>
              <a:t> scares a user🤬. What are they supposed to do with it? Memorize? Write it down? Retype? Consider SylUI instead.</a:t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604" y="822200"/>
            <a:ext cx="4891396" cy="275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225" y="1489451"/>
            <a:ext cx="2586435" cy="2084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read (and retype) these numbers?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123 456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555 555 555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101 202 303 404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740 432 937 515 606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you read (and retype) this code?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JZ$!4'9%Om+-W]M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experiments</a:t>
            </a:r>
            <a:r>
              <a:rPr lang="en"/>
              <a:t>:</a:t>
            </a:r>
            <a:r>
              <a:rPr lang="en"/>
              <a:t> t</a:t>
            </a:r>
            <a:r>
              <a:rPr lang="en"/>
              <a:t>ry retyping as fast as you can: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SylUI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: duboli kufuzu naleqy lyfety dohihy rutoqa rageli kilyly vetyka himujy teluzi fuoda va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WIF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: 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L3wB8ytuxNS3SPX2CJnHqK48Zzqj1AnayDTrJomvNPDxuKvHyvpT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HEX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: C85A FBAC CF3E 1EE4 0BDC D721 A9AD 1341 3447 75D5 1840 EFC0 511E 0182 AE92 F78E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NSec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: nsec1epd0htx08c0wgz7u6us6ntgngy6ywaw4rpqwlsz3rcqc9t5j778q75xnrg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latin typeface="Inconsolata"/>
                <a:ea typeface="Inconsolata"/>
                <a:cs typeface="Inconsolata"/>
                <a:sym typeface="Inconsolata"/>
              </a:rPr>
              <a:t>[:graph:]:</a:t>
            </a:r>
            <a:r>
              <a:rPr lang="en">
                <a:latin typeface="Inconsolata"/>
                <a:ea typeface="Inconsolata"/>
                <a:cs typeface="Inconsolata"/>
                <a:sym typeface="Inconsolata"/>
              </a:rPr>
              <a:t> p&amp;D,6TeI}%LKu]O[-UWisH2DHF~43c6LX'L+5EA!</a:t>
            </a:r>
            <a:endParaRPr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