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5" r:id="rId3"/>
    <p:sldId id="269" r:id="rId4"/>
    <p:sldId id="270" r:id="rId5"/>
    <p:sldId id="271" r:id="rId6"/>
    <p:sldId id="272" r:id="rId7"/>
    <p:sldId id="258" r:id="rId8"/>
    <p:sldId id="259" r:id="rId9"/>
    <p:sldId id="260" r:id="rId10"/>
    <p:sldId id="264" r:id="rId11"/>
    <p:sldId id="262" r:id="rId12"/>
    <p:sldId id="263" r:id="rId13"/>
    <p:sldId id="267" r:id="rId14"/>
    <p:sldId id="266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140" d="100"/>
          <a:sy n="140" d="100"/>
        </p:scale>
        <p:origin x="943" y="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BAB6-5559-4F09-A014-12B6696D5F1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E1A8-E3D6-48D8-9AF2-87B8E794C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29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BAB6-5559-4F09-A014-12B6696D5F1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E1A8-E3D6-48D8-9AF2-87B8E794C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9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BAB6-5559-4F09-A014-12B6696D5F1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E1A8-E3D6-48D8-9AF2-87B8E794C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60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BAB6-5559-4F09-A014-12B6696D5F1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E1A8-E3D6-48D8-9AF2-87B8E794C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41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BAB6-5559-4F09-A014-12B6696D5F1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E1A8-E3D6-48D8-9AF2-87B8E794C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93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BAB6-5559-4F09-A014-12B6696D5F1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E1A8-E3D6-48D8-9AF2-87B8E794C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43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BAB6-5559-4F09-A014-12B6696D5F1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E1A8-E3D6-48D8-9AF2-87B8E794C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1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BAB6-5559-4F09-A014-12B6696D5F1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E1A8-E3D6-48D8-9AF2-87B8E794C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1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BAB6-5559-4F09-A014-12B6696D5F1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E1A8-E3D6-48D8-9AF2-87B8E794C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43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BAB6-5559-4F09-A014-12B6696D5F1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E1A8-E3D6-48D8-9AF2-87B8E794C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0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BAB6-5559-4F09-A014-12B6696D5F1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E1A8-E3D6-48D8-9AF2-87B8E794C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12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6BAB6-5559-4F09-A014-12B6696D5F10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E1A8-E3D6-48D8-9AF2-87B8E794C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DSR Mini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Competition</a:t>
            </a:r>
            <a:b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Predicting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university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grants</a:t>
            </a:r>
            <a:endParaRPr lang="fr-FR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Adam &amp; Greg</a:t>
            </a:r>
          </a:p>
          <a:p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February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14th, 15th, 16th 2017</a:t>
            </a:r>
          </a:p>
        </p:txBody>
      </p:sp>
    </p:spTree>
    <p:extLst>
      <p:ext uri="{BB962C8B-B14F-4D97-AF65-F5344CB8AC3E}">
        <p14:creationId xmlns:p14="http://schemas.microsoft.com/office/powerpoint/2010/main" val="279971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ROC AUC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061"/>
            <a:ext cx="10515600" cy="834103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Can use either the prediction (0,1) or the probabilities in calculation of AUC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533" y="2527138"/>
            <a:ext cx="7365980" cy="336144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470897"/>
            <a:ext cx="3854824" cy="34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Use of probabilities gives a much higher AUC value (gain of roughly 6%)</a:t>
            </a:r>
          </a:p>
        </p:txBody>
      </p:sp>
      <p:sp>
        <p:nvSpPr>
          <p:cNvPr id="6" name="Oval 5"/>
          <p:cNvSpPr/>
          <p:nvPr/>
        </p:nvSpPr>
        <p:spPr>
          <a:xfrm>
            <a:off x="6214029" y="5249046"/>
            <a:ext cx="4346318" cy="272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43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Ensemble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Final prediction is an ensemble of our three models</a:t>
            </a:r>
          </a:p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Looked at two methods for final prediction: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Average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Voting</a:t>
            </a:r>
          </a:p>
          <a:p>
            <a:pPr marL="0" indent="0">
              <a:buNone/>
            </a:pPr>
            <a:endParaRPr lang="en-GB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814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Ensemble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793667" y="1797397"/>
            <a:ext cx="2701738" cy="834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Probabilistic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152609" y="1656133"/>
            <a:ext cx="2701738" cy="83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Voting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638" y="2411897"/>
            <a:ext cx="5238750" cy="39909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54" y="2411897"/>
            <a:ext cx="6181725" cy="406717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433219" y="28906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No significant difference</a:t>
            </a:r>
          </a:p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Only 6 times did methods disagree (for test data predictions)</a:t>
            </a:r>
          </a:p>
          <a:p>
            <a:pPr lvl="1"/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Should really be comparing </a:t>
            </a:r>
          </a:p>
          <a:p>
            <a:pPr lvl="1"/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on training data predictions!</a:t>
            </a:r>
          </a:p>
        </p:txBody>
      </p:sp>
    </p:spTree>
    <p:extLst>
      <p:ext uri="{BB962C8B-B14F-4D97-AF65-F5344CB8AC3E}">
        <p14:creationId xmlns:p14="http://schemas.microsoft.com/office/powerpoint/2010/main" val="325306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Samples where Probabilistic disagrees with Voting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352"/>
            <a:ext cx="6329140" cy="312373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5083753"/>
            <a:ext cx="10515600" cy="1093210"/>
          </a:xfrm>
        </p:spPr>
        <p:txBody>
          <a:bodyPr>
            <a:normAutofit/>
          </a:bodyPr>
          <a:lstStyle/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Methods disagree on only 6 samples out of 518 (1.2%)</a:t>
            </a:r>
          </a:p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Both are very similar</a:t>
            </a:r>
          </a:p>
          <a:p>
            <a:pPr marL="0" indent="0">
              <a:buNone/>
            </a:pPr>
            <a:endParaRPr lang="en-GB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63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Ensemble Results (on test data)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059" y="4934765"/>
            <a:ext cx="10515600" cy="1923235"/>
          </a:xfrm>
        </p:spPr>
        <p:txBody>
          <a:bodyPr>
            <a:normAutofit/>
          </a:bodyPr>
          <a:lstStyle/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Probabilistic method shows similar accuracy but much higher AUC (due to use of probabilities in probabilistic AUC calculation)</a:t>
            </a:r>
          </a:p>
          <a:p>
            <a:pPr marL="0" indent="0">
              <a:buNone/>
            </a:pPr>
            <a:endParaRPr lang="en-GB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06552" y="1636581"/>
            <a:ext cx="10515600" cy="1923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Final results for our two ensemble methods (using both methods for calculating AUC)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6594E0-761A-421A-8ABE-D7F5108D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90" y="2598198"/>
            <a:ext cx="6822921" cy="212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4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04" y="3299804"/>
            <a:ext cx="10925175" cy="11144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06552" y="1636581"/>
            <a:ext cx="10515600" cy="1923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All versus test data</a:t>
            </a:r>
          </a:p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ROC AUC = calculated using probabilities (not predictions)</a:t>
            </a:r>
          </a:p>
          <a:p>
            <a:pPr marL="0" indent="0">
              <a:buNone/>
            </a:pPr>
            <a:endParaRPr lang="en-GB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476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Workflow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7456" y="4267782"/>
            <a:ext cx="10866344" cy="1961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All files (.csv, .</a:t>
            </a:r>
            <a:r>
              <a:rPr lang="en-GB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ipynb</a:t>
            </a:r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, .</a:t>
            </a:r>
            <a:r>
              <a:rPr lang="en-GB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py</a:t>
            </a:r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) saved to </a:t>
            </a:r>
            <a:r>
              <a:rPr lang="en-GB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Github</a:t>
            </a:r>
            <a:endParaRPr lang="en-GB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Iterative process of:</a:t>
            </a:r>
          </a:p>
          <a:p>
            <a:pPr lvl="1"/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Data processing</a:t>
            </a:r>
          </a:p>
          <a:p>
            <a:pPr lvl="1"/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models to highlight important features</a:t>
            </a:r>
          </a:p>
          <a:p>
            <a:pPr lvl="1"/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Data processing to improve important features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25" y="1789755"/>
            <a:ext cx="11188106" cy="172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Features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engineering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1. Non-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person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specific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rows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</a:p>
          <a:p>
            <a:pPr lvl="1"/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Imputed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Contract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-Value-Band, hard-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coded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it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to </a:t>
            </a:r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“A”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Tried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to do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something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clever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, but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trying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to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guess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with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Random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Forest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led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to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predicting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A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all the time</a:t>
            </a:r>
          </a:p>
          <a:p>
            <a:pPr lvl="1"/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Split date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into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three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columns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Year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month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day</a:t>
            </a:r>
            <a:endParaRPr lang="fr-FR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Created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dummy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variables for all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categorical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fields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Adding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dummy_na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=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True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made a real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difference</a:t>
            </a:r>
            <a:endParaRPr lang="fr-FR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Totally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ignore RFCD and SEO</a:t>
            </a:r>
          </a:p>
        </p:txBody>
      </p:sp>
    </p:spTree>
    <p:extLst>
      <p:ext uri="{BB962C8B-B14F-4D97-AF65-F5344CB8AC3E}">
        <p14:creationId xmlns:p14="http://schemas.microsoft.com/office/powerpoint/2010/main" val="404241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Features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engineering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2.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Aggregated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person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rows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</a:p>
          <a:p>
            <a:pPr lvl="1"/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Melted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the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person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specific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from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(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row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=7808, col=15x15) to (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row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=7808x15, col=15)</a:t>
            </a:r>
          </a:p>
          <a:p>
            <a:pPr lvl="1"/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Converted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to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numeric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number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of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years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at uni (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e.g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“ 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&gt;5 to 10</a:t>
            </a:r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”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-&gt; 7.5)</a:t>
            </a:r>
          </a:p>
          <a:p>
            <a:pPr lvl="1"/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Aggregated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data by team (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avg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std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, min, max) for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most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field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including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those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whose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meaning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is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unknown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(A..1, A.1, B.1, C.1)</a:t>
            </a:r>
          </a:p>
          <a:p>
            <a:pPr lvl="1"/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Computed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% of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successful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application</a:t>
            </a:r>
          </a:p>
          <a:p>
            <a:endParaRPr lang="fr-FR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3. First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person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row</a:t>
            </a:r>
            <a:endParaRPr lang="fr-FR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Added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non-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aggregated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data for 1st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person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(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assumption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it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is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very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important)</a:t>
            </a:r>
          </a:p>
        </p:txBody>
      </p:sp>
    </p:spTree>
    <p:extLst>
      <p:ext uri="{BB962C8B-B14F-4D97-AF65-F5344CB8AC3E}">
        <p14:creationId xmlns:p14="http://schemas.microsoft.com/office/powerpoint/2010/main" val="96872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Features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engineering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4. Final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steps</a:t>
            </a:r>
            <a:endParaRPr lang="fr-FR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Impute all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remaining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missing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to 0</a:t>
            </a:r>
          </a:p>
          <a:p>
            <a:pPr lvl="1"/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Split train/test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based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on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provided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indices</a:t>
            </a:r>
          </a:p>
          <a:p>
            <a:pPr lvl="1"/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Save to csv for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later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reuse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in multiple machine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learning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algorithms</a:t>
            </a:r>
            <a:endParaRPr lang="fr-FR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5.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Iteration</a:t>
            </a:r>
            <a:endParaRPr lang="fr-FR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Made use of a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RandomForest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during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  <a:p>
            <a:pPr marL="457200" lvl="1" indent="0">
              <a:buNone/>
            </a:pP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  data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processing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to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understand</a:t>
            </a:r>
            <a:endParaRPr lang="fr-FR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lvl="1" indent="0">
              <a:buNone/>
            </a:pP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 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feature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importances</a:t>
            </a:r>
          </a:p>
          <a:p>
            <a:pPr lvl="1"/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Focus on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further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processing</a:t>
            </a: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  <a:p>
            <a:pPr marL="457200" lvl="1" indent="0">
              <a:buNone/>
            </a:pP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   important </a:t>
            </a:r>
            <a:r>
              <a:rPr lang="fr-FR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features</a:t>
            </a:r>
            <a:endParaRPr lang="fr-FR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lvl="1" indent="0">
              <a:buNone/>
            </a:pPr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46" y="3666613"/>
            <a:ext cx="3032982" cy="310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8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Workflow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748919"/>
            <a:ext cx="11353800" cy="213606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87456" y="4551829"/>
            <a:ext cx="10866344" cy="1961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Iterative process of:</a:t>
            </a:r>
          </a:p>
          <a:p>
            <a:pPr lvl="1"/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Data processing</a:t>
            </a:r>
          </a:p>
          <a:p>
            <a:pPr lvl="1"/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models to highlight important features</a:t>
            </a:r>
          </a:p>
          <a:p>
            <a:pPr lvl="1"/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Data processing to improve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425076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Random Forest Grid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72" y="1592345"/>
            <a:ext cx="8842322" cy="41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1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Gradient Boosted RF Grid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32" y="1646318"/>
            <a:ext cx="9448800" cy="43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5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 Regression Grid Search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7456" y="1682474"/>
            <a:ext cx="10866344" cy="907490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Search across parameter inverse of regularization strength (C)</a:t>
            </a:r>
          </a:p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Tune using cross validation mean accuracy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7456" y="5605370"/>
            <a:ext cx="10866344" cy="907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Also pull out prediction probabilities (same for RF &amp; GB RF)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304" y="2749846"/>
            <a:ext cx="7064209" cy="269564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778237" y="2937753"/>
            <a:ext cx="630352" cy="272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93777" y="4498070"/>
            <a:ext cx="1178992" cy="113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6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522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Yu Gothic</vt:lpstr>
      <vt:lpstr>Arial</vt:lpstr>
      <vt:lpstr>Calibri</vt:lpstr>
      <vt:lpstr>Calibri Light</vt:lpstr>
      <vt:lpstr>Office Theme</vt:lpstr>
      <vt:lpstr>DSR Mini Competition Predicting university grants</vt:lpstr>
      <vt:lpstr>Workflow</vt:lpstr>
      <vt:lpstr>Features engineering (1/3)</vt:lpstr>
      <vt:lpstr>Features engineering (2/3)</vt:lpstr>
      <vt:lpstr>Features engineering (3/3)</vt:lpstr>
      <vt:lpstr>Workflow</vt:lpstr>
      <vt:lpstr>Random Forest Grid Search</vt:lpstr>
      <vt:lpstr>Gradient Boosted RF Grid Search</vt:lpstr>
      <vt:lpstr>Logistic Regression Grid Search</vt:lpstr>
      <vt:lpstr>ROC AUC Calculation</vt:lpstr>
      <vt:lpstr>Ensemble</vt:lpstr>
      <vt:lpstr>Ensemble</vt:lpstr>
      <vt:lpstr>Samples where Probabilistic disagrees with Voting </vt:lpstr>
      <vt:lpstr>Ensemble Results (on test data)</vt:lpstr>
      <vt:lpstr>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Green</dc:creator>
  <cp:lastModifiedBy>Adam Green</cp:lastModifiedBy>
  <cp:revision>30</cp:revision>
  <dcterms:created xsi:type="dcterms:W3CDTF">2017-02-16T13:29:36Z</dcterms:created>
  <dcterms:modified xsi:type="dcterms:W3CDTF">2017-02-16T15:49:35Z</dcterms:modified>
</cp:coreProperties>
</file>