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97" r:id="rId4"/>
    <p:sldId id="346" r:id="rId5"/>
    <p:sldId id="267" r:id="rId6"/>
    <p:sldId id="269" r:id="rId7"/>
    <p:sldId id="268" r:id="rId8"/>
    <p:sldId id="427" r:id="rId9"/>
    <p:sldId id="345" r:id="rId10"/>
    <p:sldId id="324" r:id="rId11"/>
    <p:sldId id="391" r:id="rId12"/>
    <p:sldId id="392" r:id="rId13"/>
    <p:sldId id="400" r:id="rId14"/>
    <p:sldId id="296" r:id="rId15"/>
    <p:sldId id="393" r:id="rId16"/>
    <p:sldId id="406" r:id="rId17"/>
    <p:sldId id="407" r:id="rId18"/>
    <p:sldId id="259" r:id="rId19"/>
    <p:sldId id="282" r:id="rId20"/>
    <p:sldId id="260" r:id="rId21"/>
    <p:sldId id="306" r:id="rId22"/>
    <p:sldId id="307" r:id="rId23"/>
    <p:sldId id="308" r:id="rId24"/>
    <p:sldId id="339" r:id="rId25"/>
    <p:sldId id="309" r:id="rId26"/>
    <p:sldId id="340" r:id="rId27"/>
    <p:sldId id="310" r:id="rId28"/>
    <p:sldId id="341" r:id="rId29"/>
    <p:sldId id="383" r:id="rId30"/>
    <p:sldId id="312" r:id="rId31"/>
    <p:sldId id="384" r:id="rId32"/>
    <p:sldId id="408" r:id="rId33"/>
    <p:sldId id="315" r:id="rId34"/>
    <p:sldId id="409" r:id="rId35"/>
    <p:sldId id="386" r:id="rId36"/>
    <p:sldId id="410" r:id="rId37"/>
    <p:sldId id="329" r:id="rId38"/>
    <p:sldId id="330" r:id="rId39"/>
    <p:sldId id="388" r:id="rId40"/>
    <p:sldId id="389" r:id="rId41"/>
    <p:sldId id="285" r:id="rId42"/>
    <p:sldId id="398" r:id="rId43"/>
    <p:sldId id="286" r:id="rId44"/>
    <p:sldId id="376" r:id="rId45"/>
    <p:sldId id="380" r:id="rId46"/>
    <p:sldId id="428" r:id="rId47"/>
    <p:sldId id="381" r:id="rId48"/>
    <p:sldId id="326" r:id="rId49"/>
    <p:sldId id="382" r:id="rId50"/>
    <p:sldId id="411" r:id="rId51"/>
    <p:sldId id="412"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316" r:id="rId67"/>
    <p:sldId id="319" r:id="rId68"/>
    <p:sldId id="367" r:id="rId69"/>
    <p:sldId id="368" r:id="rId70"/>
    <p:sldId id="369" r:id="rId71"/>
    <p:sldId id="370" r:id="rId72"/>
    <p:sldId id="373" r:id="rId73"/>
    <p:sldId id="375" r:id="rId74"/>
    <p:sldId id="284" r:id="rId75"/>
    <p:sldId id="397" r:id="rId76"/>
    <p:sldId id="402" r:id="rId77"/>
    <p:sldId id="318" r:id="rId78"/>
    <p:sldId id="331" r:id="rId79"/>
    <p:sldId id="333" r:id="rId80"/>
    <p:sldId id="405" r:id="rId81"/>
    <p:sldId id="348" r:id="rId82"/>
    <p:sldId id="347" r:id="rId83"/>
    <p:sldId id="351" r:id="rId84"/>
    <p:sldId id="353" r:id="rId85"/>
    <p:sldId id="354" r:id="rId86"/>
    <p:sldId id="356" r:id="rId87"/>
    <p:sldId id="362" r:id="rId88"/>
    <p:sldId id="363" r:id="rId89"/>
    <p:sldId id="360" r:id="rId90"/>
    <p:sldId id="361" r:id="rId91"/>
    <p:sldId id="332"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44F0A4-F519-40AD-B549-2A7E44DD631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376556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4F0A4-F519-40AD-B549-2A7E44DD631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36353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4F0A4-F519-40AD-B549-2A7E44DD631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7530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4F0A4-F519-40AD-B549-2A7E44DD631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16399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4F0A4-F519-40AD-B549-2A7E44DD631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167521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44F0A4-F519-40AD-B549-2A7E44DD631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85605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44F0A4-F519-40AD-B549-2A7E44DD6314}"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398668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44F0A4-F519-40AD-B549-2A7E44DD6314}"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57984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4F0A4-F519-40AD-B549-2A7E44DD6314}"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422389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4F0A4-F519-40AD-B549-2A7E44DD631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125875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4F0A4-F519-40AD-B549-2A7E44DD631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30E34-D003-4498-9DB8-4E7E611B06A6}" type="slidenum">
              <a:rPr lang="en-US" smtClean="0"/>
              <a:t>‹#›</a:t>
            </a:fld>
            <a:endParaRPr lang="en-US"/>
          </a:p>
        </p:txBody>
      </p:sp>
    </p:spTree>
    <p:extLst>
      <p:ext uri="{BB962C8B-B14F-4D97-AF65-F5344CB8AC3E}">
        <p14:creationId xmlns:p14="http://schemas.microsoft.com/office/powerpoint/2010/main" val="354218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4F0A4-F519-40AD-B549-2A7E44DD6314}" type="datetimeFigureOut">
              <a:rPr lang="en-US" smtClean="0"/>
              <a:t>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30E34-D003-4498-9DB8-4E7E611B06A6}" type="slidenum">
              <a:rPr lang="en-US" smtClean="0"/>
              <a:t>‹#›</a:t>
            </a:fld>
            <a:endParaRPr lang="en-US"/>
          </a:p>
        </p:txBody>
      </p:sp>
    </p:spTree>
    <p:extLst>
      <p:ext uri="{BB962C8B-B14F-4D97-AF65-F5344CB8AC3E}">
        <p14:creationId xmlns:p14="http://schemas.microsoft.com/office/powerpoint/2010/main" val="113517448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quiz.geeksforgeeks.org/given-sorted-array-number-x-find-pair-array-whose-sum-closest-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Hash_table#Dynamic_resizing"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Order_statistic_tree" TargetMode="External"/><Relationship Id="rId2" Type="http://schemas.openxmlformats.org/officeDocument/2006/relationships/hyperlink" Target="https://en.wikipedia.org/wiki/Finger_search" TargetMode="Externa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hyperlink" Target="https://en.wikipedia.org/wiki/Interval_tre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geeksforgeeks.org/find-the-largest-subarray-with-0-su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coursera.org/learn/algorithm-design-analysis/" TargetMode="External"/><Relationship Id="rId7" Type="http://schemas.openxmlformats.org/officeDocument/2006/relationships/hyperlink" Target="https://www.coursera.org/learn/cs-tech-interview" TargetMode="External"/><Relationship Id="rId2" Type="http://schemas.openxmlformats.org/officeDocument/2006/relationships/hyperlink" Target="http://www.cs.princeton.edu/~wayne/kleinberg-tardos/" TargetMode="External"/><Relationship Id="rId1" Type="http://schemas.openxmlformats.org/officeDocument/2006/relationships/slideLayout" Target="../slideLayouts/slideLayout2.xml"/><Relationship Id="rId6" Type="http://schemas.openxmlformats.org/officeDocument/2006/relationships/hyperlink" Target="https://www.coursera.org/learn/algorithmic-toolbox/" TargetMode="External"/><Relationship Id="rId5" Type="http://schemas.openxmlformats.org/officeDocument/2006/relationships/hyperlink" Target="http://www.geeksforgeeks.org/fundamentals-of-algorithms/" TargetMode="External"/><Relationship Id="rId4" Type="http://schemas.openxmlformats.org/officeDocument/2006/relationships/hyperlink" Target="https://www.coursera.org/learn/algorithm-design-analysis-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learn/algorithm-design-analysis/" TargetMode="External"/><Relationship Id="rId7" Type="http://schemas.openxmlformats.org/officeDocument/2006/relationships/hyperlink" Target="https://www.coursera.org/learn/cs-tech-interview" TargetMode="External"/><Relationship Id="rId2" Type="http://schemas.openxmlformats.org/officeDocument/2006/relationships/hyperlink" Target="http://www.cs.princeton.edu/~wayne/kleinberg-tardos/" TargetMode="External"/><Relationship Id="rId1" Type="http://schemas.openxmlformats.org/officeDocument/2006/relationships/slideLayout" Target="../slideLayouts/slideLayout2.xml"/><Relationship Id="rId6" Type="http://schemas.openxmlformats.org/officeDocument/2006/relationships/hyperlink" Target="https://www.coursera.org/learn/algorithmic-toolbox/" TargetMode="External"/><Relationship Id="rId5" Type="http://schemas.openxmlformats.org/officeDocument/2006/relationships/hyperlink" Target="http://www.geeksforgeeks.org/fundamentals-of-algorithms/" TargetMode="External"/><Relationship Id="rId4" Type="http://schemas.openxmlformats.org/officeDocument/2006/relationships/hyperlink" Target="https://www.coursera.org/learn/algorithm-design-analysis-2"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Crash Course on Fundamental Algorithms</a:t>
            </a:r>
            <a:r>
              <a:rPr lang="en-US" dirty="0"/>
              <a:t> </a:t>
            </a:r>
            <a:r>
              <a:rPr lang="en-US" dirty="0" smtClean="0"/>
              <a:t>and Data Structures</a:t>
            </a:r>
            <a:endParaRPr lang="en-US" dirty="0"/>
          </a:p>
        </p:txBody>
      </p:sp>
      <p:sp>
        <p:nvSpPr>
          <p:cNvPr id="3" name="Subtitle 2"/>
          <p:cNvSpPr>
            <a:spLocks noGrp="1"/>
          </p:cNvSpPr>
          <p:nvPr>
            <p:ph type="subTitle" idx="1"/>
          </p:nvPr>
        </p:nvSpPr>
        <p:spPr>
          <a:xfrm>
            <a:off x="1524000" y="3847699"/>
            <a:ext cx="9144000" cy="1655762"/>
          </a:xfrm>
        </p:spPr>
        <p:txBody>
          <a:bodyPr>
            <a:normAutofit/>
          </a:bodyPr>
          <a:lstStyle/>
          <a:p>
            <a:r>
              <a:rPr lang="en-US" sz="3200" dirty="0" smtClean="0"/>
              <a:t>Elad Verbin</a:t>
            </a:r>
          </a:p>
          <a:p>
            <a:r>
              <a:rPr lang="en-US" dirty="0" smtClean="0"/>
              <a:t>for Data Science Retreat</a:t>
            </a:r>
          </a:p>
          <a:p>
            <a:r>
              <a:rPr lang="en-US" dirty="0" smtClean="0"/>
              <a:t>February 7</a:t>
            </a:r>
            <a:r>
              <a:rPr lang="en-US" dirty="0" smtClean="0"/>
              <a:t>, 2016</a:t>
            </a:r>
          </a:p>
          <a:p>
            <a:endParaRPr lang="en-US" dirty="0"/>
          </a:p>
        </p:txBody>
      </p:sp>
    </p:spTree>
    <p:extLst>
      <p:ext uri="{BB962C8B-B14F-4D97-AF65-F5344CB8AC3E}">
        <p14:creationId xmlns:p14="http://schemas.microsoft.com/office/powerpoint/2010/main" val="3267751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573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Asymptotic Analysis</a:t>
            </a:r>
            <a:endParaRPr lang="en-US" dirty="0"/>
          </a:p>
        </p:txBody>
      </p:sp>
      <p:sp>
        <p:nvSpPr>
          <p:cNvPr id="4" name="Content Placeholder 3"/>
          <p:cNvSpPr>
            <a:spLocks noGrp="1"/>
          </p:cNvSpPr>
          <p:nvPr>
            <p:ph sz="half" idx="1"/>
          </p:nvPr>
        </p:nvSpPr>
        <p:spPr>
          <a:xfrm>
            <a:off x="838200" y="1825625"/>
            <a:ext cx="5181600" cy="4261276"/>
          </a:xfrm>
        </p:spPr>
        <p:txBody>
          <a:bodyPr>
            <a:normAutofit fontScale="92500"/>
          </a:bodyPr>
          <a:lstStyle/>
          <a:p>
            <a:r>
              <a:rPr lang="en-US" dirty="0" smtClean="0"/>
              <a:t>With big data comes big responsibility</a:t>
            </a:r>
          </a:p>
          <a:p>
            <a:r>
              <a:rPr lang="en-US" dirty="0" smtClean="0"/>
              <a:t>We ignore constant multiplicative terms</a:t>
            </a:r>
          </a:p>
          <a:p>
            <a:r>
              <a:rPr lang="en-US" dirty="0" smtClean="0"/>
              <a:t>Want to “capture” the running time</a:t>
            </a:r>
          </a:p>
          <a:p>
            <a:r>
              <a:rPr lang="en-US" dirty="0" smtClean="0"/>
              <a:t>O(1) – hash lookup</a:t>
            </a:r>
          </a:p>
          <a:p>
            <a:r>
              <a:rPr lang="en-US" dirty="0" smtClean="0"/>
              <a:t>O(</a:t>
            </a:r>
            <a:r>
              <a:rPr lang="en-US" dirty="0" err="1" smtClean="0"/>
              <a:t>logn</a:t>
            </a:r>
            <a:r>
              <a:rPr lang="en-US" dirty="0" smtClean="0"/>
              <a:t>) – binary search</a:t>
            </a:r>
          </a:p>
          <a:p>
            <a:r>
              <a:rPr lang="en-US" dirty="0" smtClean="0"/>
              <a:t>O(</a:t>
            </a:r>
            <a:r>
              <a:rPr lang="en-US" dirty="0" err="1" smtClean="0"/>
              <a:t>nlogn</a:t>
            </a:r>
            <a:r>
              <a:rPr lang="en-US" dirty="0" smtClean="0"/>
              <a:t>) – sorting</a:t>
            </a:r>
          </a:p>
          <a:p>
            <a:r>
              <a:rPr lang="en-US" dirty="0" smtClean="0"/>
              <a:t>O(2</a:t>
            </a:r>
            <a:r>
              <a:rPr lang="en-US" baseline="30000" dirty="0" smtClean="0"/>
              <a:t>n</a:t>
            </a:r>
            <a:r>
              <a:rPr lang="en-US" dirty="0" smtClean="0"/>
              <a:t>) – naïve algorithm for TSP </a:t>
            </a:r>
            <a:endParaRPr lang="en-US" dirty="0"/>
          </a:p>
        </p:txBody>
      </p:sp>
      <p:pic>
        <p:nvPicPr>
          <p:cNvPr id="11266" name="Picture 2" descr="http://algoviz.org/OpenDSA/Books/Everything/html/_images/plo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64659" y="1547561"/>
            <a:ext cx="3749084" cy="490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956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O-notation</a:t>
            </a:r>
            <a:endParaRPr lang="en-US" dirty="0"/>
          </a:p>
        </p:txBody>
      </p:sp>
      <p:sp>
        <p:nvSpPr>
          <p:cNvPr id="6" name="Content Placeholder 5"/>
          <p:cNvSpPr>
            <a:spLocks noGrp="1"/>
          </p:cNvSpPr>
          <p:nvPr>
            <p:ph idx="1"/>
          </p:nvPr>
        </p:nvSpPr>
        <p:spPr/>
        <p:txBody>
          <a:bodyPr/>
          <a:lstStyle/>
          <a:p>
            <a:r>
              <a:rPr lang="en-US" dirty="0" smtClean="0"/>
              <a:t>1000n</a:t>
            </a:r>
            <a:r>
              <a:rPr lang="en-US" baseline="30000" dirty="0" smtClean="0"/>
              <a:t>2</a:t>
            </a:r>
            <a:r>
              <a:rPr lang="en-US" dirty="0" smtClean="0"/>
              <a:t> + 10</a:t>
            </a:r>
            <a:r>
              <a:rPr lang="en-US" baseline="30000" dirty="0" smtClean="0"/>
              <a:t>10</a:t>
            </a:r>
            <a:r>
              <a:rPr lang="en-US" dirty="0" smtClean="0"/>
              <a:t>n = O(n</a:t>
            </a:r>
            <a:r>
              <a:rPr lang="en-US" baseline="30000" dirty="0" smtClean="0"/>
              <a:t>2</a:t>
            </a:r>
            <a:r>
              <a:rPr lang="en-US" dirty="0" smtClean="0"/>
              <a:t>)</a:t>
            </a:r>
          </a:p>
          <a:p>
            <a:r>
              <a:rPr lang="en-US" dirty="0" smtClean="0"/>
              <a:t>0.0001n</a:t>
            </a:r>
            <a:r>
              <a:rPr lang="en-US" baseline="30000" dirty="0" smtClean="0"/>
              <a:t>3</a:t>
            </a:r>
            <a:r>
              <a:rPr lang="en-US" dirty="0" smtClean="0"/>
              <a:t> = </a:t>
            </a:r>
            <a:r>
              <a:rPr lang="el-GR" dirty="0" smtClean="0"/>
              <a:t>Ω</a:t>
            </a:r>
            <a:r>
              <a:rPr lang="en-US" dirty="0" smtClean="0"/>
              <a:t>(n</a:t>
            </a:r>
            <a:r>
              <a:rPr lang="en-US" baseline="30000" dirty="0" smtClean="0"/>
              <a:t>3</a:t>
            </a:r>
            <a:r>
              <a:rPr lang="en-US" dirty="0" smtClean="0"/>
              <a:t>)</a:t>
            </a:r>
          </a:p>
          <a:p>
            <a:r>
              <a:rPr lang="en-US" dirty="0" smtClean="0"/>
              <a:t>0.0001n</a:t>
            </a:r>
            <a:r>
              <a:rPr lang="en-US" baseline="30000" dirty="0" smtClean="0"/>
              <a:t>2  </a:t>
            </a:r>
            <a:r>
              <a:rPr lang="en-US" dirty="0" smtClean="0"/>
              <a:t>≤ f(n) </a:t>
            </a:r>
            <a:r>
              <a:rPr lang="en-US" dirty="0"/>
              <a:t>≤</a:t>
            </a:r>
            <a:r>
              <a:rPr lang="en-US" dirty="0" smtClean="0"/>
              <a:t> 1000n</a:t>
            </a:r>
            <a:r>
              <a:rPr lang="en-US" baseline="30000" dirty="0" smtClean="0"/>
              <a:t>2 </a:t>
            </a:r>
            <a:r>
              <a:rPr lang="en-US" dirty="0" smtClean="0">
                <a:sym typeface="Symbol" panose="05050102010706020507" pitchFamily="18" charset="2"/>
              </a:rPr>
              <a:t> f(n) = (n</a:t>
            </a:r>
            <a:r>
              <a:rPr lang="en-US" baseline="30000" dirty="0" smtClean="0">
                <a:sym typeface="Symbol" panose="05050102010706020507" pitchFamily="18" charset="2"/>
              </a:rPr>
              <a:t>2</a:t>
            </a:r>
            <a:r>
              <a:rPr lang="en-US" dirty="0" smtClean="0">
                <a:sym typeface="Symbol" panose="05050102010706020507" pitchFamily="18" charset="2"/>
              </a:rPr>
              <a:t>)</a:t>
            </a:r>
          </a:p>
          <a:p>
            <a:endParaRPr lang="en-US" dirty="0">
              <a:sym typeface="Symbol" panose="05050102010706020507" pitchFamily="18" charset="2"/>
            </a:endParaRPr>
          </a:p>
          <a:p>
            <a:r>
              <a:rPr lang="en-US" dirty="0" smtClean="0">
                <a:sym typeface="Symbol" panose="05050102010706020507" pitchFamily="18" charset="2"/>
              </a:rPr>
              <a:t>ignore lower order terms.</a:t>
            </a:r>
          </a:p>
        </p:txBody>
      </p:sp>
    </p:spTree>
    <p:extLst>
      <p:ext uri="{BB962C8B-B14F-4D97-AF65-F5344CB8AC3E}">
        <p14:creationId xmlns:p14="http://schemas.microsoft.com/office/powerpoint/2010/main" val="2205415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O-notation</a:t>
            </a:r>
            <a:endParaRPr lang="en-US" dirty="0"/>
          </a:p>
        </p:txBody>
      </p:sp>
      <p:sp>
        <p:nvSpPr>
          <p:cNvPr id="6" name="Content Placeholder 5"/>
          <p:cNvSpPr>
            <a:spLocks noGrp="1"/>
          </p:cNvSpPr>
          <p:nvPr>
            <p:ph idx="1"/>
          </p:nvPr>
        </p:nvSpPr>
        <p:spPr/>
        <p:txBody>
          <a:bodyPr/>
          <a:lstStyle/>
          <a:p>
            <a:r>
              <a:rPr lang="en-US" dirty="0" smtClean="0">
                <a:sym typeface="Symbol" panose="05050102010706020507" pitchFamily="18" charset="2"/>
              </a:rPr>
              <a:t>Hierarchy of orders of growth:</a:t>
            </a:r>
          </a:p>
          <a:p>
            <a:pPr lvl="1"/>
            <a:r>
              <a:rPr lang="en-US" dirty="0" smtClean="0">
                <a:sym typeface="Symbol" panose="05050102010706020507" pitchFamily="18" charset="2"/>
              </a:rPr>
              <a:t>10 &lt;&lt; </a:t>
            </a:r>
            <a:r>
              <a:rPr lang="en-US" dirty="0" err="1" smtClean="0">
                <a:sym typeface="Symbol" panose="05050102010706020507" pitchFamily="18" charset="2"/>
              </a:rPr>
              <a:t>loglogn</a:t>
            </a:r>
            <a:r>
              <a:rPr lang="en-US" dirty="0" smtClean="0">
                <a:sym typeface="Symbol" panose="05050102010706020507" pitchFamily="18" charset="2"/>
              </a:rPr>
              <a:t> &lt;&lt; </a:t>
            </a:r>
            <a:r>
              <a:rPr lang="en-US" dirty="0" err="1" smtClean="0">
                <a:sym typeface="Symbol" panose="05050102010706020507" pitchFamily="18" charset="2"/>
              </a:rPr>
              <a:t>logn</a:t>
            </a:r>
            <a:r>
              <a:rPr lang="en-US" dirty="0" smtClean="0">
                <a:sym typeface="Symbol" panose="05050102010706020507" pitchFamily="18" charset="2"/>
              </a:rPr>
              <a:t> &lt;&lt; log</a:t>
            </a:r>
            <a:r>
              <a:rPr lang="en-US" baseline="30000" dirty="0" smtClean="0">
                <a:sym typeface="Symbol" panose="05050102010706020507" pitchFamily="18" charset="2"/>
              </a:rPr>
              <a:t>3</a:t>
            </a:r>
            <a:r>
              <a:rPr lang="en-US" dirty="0" smtClean="0">
                <a:sym typeface="Symbol" panose="05050102010706020507" pitchFamily="18" charset="2"/>
              </a:rPr>
              <a:t>n &lt;&lt; n</a:t>
            </a:r>
            <a:r>
              <a:rPr lang="en-US" baseline="30000" dirty="0" smtClean="0">
                <a:sym typeface="Symbol" panose="05050102010706020507" pitchFamily="18" charset="2"/>
              </a:rPr>
              <a:t>0.001</a:t>
            </a:r>
            <a:r>
              <a:rPr lang="en-US" dirty="0" smtClean="0">
                <a:sym typeface="Symbol" panose="05050102010706020507" pitchFamily="18" charset="2"/>
              </a:rPr>
              <a:t> &lt;&lt; n</a:t>
            </a:r>
            <a:r>
              <a:rPr lang="en-US" baseline="30000" dirty="0" smtClean="0">
                <a:sym typeface="Symbol" panose="05050102010706020507" pitchFamily="18" charset="2"/>
              </a:rPr>
              <a:t>0.5</a:t>
            </a:r>
            <a:r>
              <a:rPr lang="en-US" dirty="0" smtClean="0">
                <a:sym typeface="Symbol" panose="05050102010706020507" pitchFamily="18" charset="2"/>
              </a:rPr>
              <a:t> &lt;&lt; n/log</a:t>
            </a:r>
            <a:r>
              <a:rPr lang="en-US" baseline="30000" dirty="0" smtClean="0">
                <a:sym typeface="Symbol" panose="05050102010706020507" pitchFamily="18" charset="2"/>
              </a:rPr>
              <a:t>5</a:t>
            </a:r>
            <a:r>
              <a:rPr lang="en-US" dirty="0" smtClean="0">
                <a:sym typeface="Symbol" panose="05050102010706020507" pitchFamily="18" charset="2"/>
              </a:rPr>
              <a:t>n &lt;&lt; n</a:t>
            </a:r>
          </a:p>
          <a:p>
            <a:pPr lvl="1"/>
            <a:r>
              <a:rPr lang="en-US" dirty="0">
                <a:sym typeface="Symbol" panose="05050102010706020507" pitchFamily="18" charset="2"/>
              </a:rPr>
              <a:t>n</a:t>
            </a:r>
            <a:r>
              <a:rPr lang="en-US" dirty="0" smtClean="0">
                <a:sym typeface="Symbol" panose="05050102010706020507" pitchFamily="18" charset="2"/>
              </a:rPr>
              <a:t> &lt;&lt; nlog</a:t>
            </a:r>
            <a:r>
              <a:rPr lang="en-US" baseline="30000" dirty="0" smtClean="0">
                <a:sym typeface="Symbol" panose="05050102010706020507" pitchFamily="18" charset="2"/>
              </a:rPr>
              <a:t>3</a:t>
            </a:r>
            <a:r>
              <a:rPr lang="en-US" dirty="0" smtClean="0">
                <a:sym typeface="Symbol" panose="05050102010706020507" pitchFamily="18" charset="2"/>
              </a:rPr>
              <a:t>n &lt;&lt; n</a:t>
            </a:r>
            <a:r>
              <a:rPr lang="en-US" baseline="30000" dirty="0" smtClean="0">
                <a:sym typeface="Symbol" panose="05050102010706020507" pitchFamily="18" charset="2"/>
              </a:rPr>
              <a:t>1.001</a:t>
            </a:r>
            <a:r>
              <a:rPr lang="en-US" dirty="0" smtClean="0">
                <a:sym typeface="Symbol" panose="05050102010706020507" pitchFamily="18" charset="2"/>
              </a:rPr>
              <a:t> &lt;&lt; n</a:t>
            </a:r>
            <a:r>
              <a:rPr lang="en-US" baseline="30000" dirty="0" smtClean="0">
                <a:sym typeface="Symbol" panose="05050102010706020507" pitchFamily="18" charset="2"/>
              </a:rPr>
              <a:t>2</a:t>
            </a:r>
            <a:r>
              <a:rPr lang="en-US" dirty="0" smtClean="0">
                <a:sym typeface="Symbol" panose="05050102010706020507" pitchFamily="18" charset="2"/>
              </a:rPr>
              <a:t> &lt;&lt; </a:t>
            </a:r>
            <a:r>
              <a:rPr lang="en-US" dirty="0" err="1">
                <a:sym typeface="Symbol" panose="05050102010706020507" pitchFamily="18" charset="2"/>
              </a:rPr>
              <a:t>n</a:t>
            </a:r>
            <a:r>
              <a:rPr lang="en-US" baseline="30000" dirty="0" err="1">
                <a:sym typeface="Symbol" panose="05050102010706020507" pitchFamily="18" charset="2"/>
              </a:rPr>
              <a:t>logn</a:t>
            </a:r>
            <a:r>
              <a:rPr lang="en-US" baseline="30000" dirty="0">
                <a:sym typeface="Symbol" panose="05050102010706020507" pitchFamily="18" charset="2"/>
              </a:rPr>
              <a:t> </a:t>
            </a:r>
            <a:r>
              <a:rPr lang="en-US" baseline="30000" dirty="0" smtClean="0">
                <a:sym typeface="Symbol" panose="05050102010706020507" pitchFamily="18" charset="2"/>
              </a:rPr>
              <a:t> </a:t>
            </a:r>
            <a:r>
              <a:rPr lang="en-US" dirty="0" smtClean="0">
                <a:sym typeface="Symbol" panose="05050102010706020507" pitchFamily="18" charset="2"/>
              </a:rPr>
              <a:t>&lt;&lt; 2</a:t>
            </a:r>
            <a:r>
              <a:rPr lang="en-US" baseline="30000" dirty="0" smtClean="0">
                <a:sym typeface="Symbol" panose="05050102010706020507" pitchFamily="18" charset="2"/>
              </a:rPr>
              <a:t>0.5n</a:t>
            </a:r>
            <a:r>
              <a:rPr lang="en-US" dirty="0" smtClean="0">
                <a:sym typeface="Symbol" panose="05050102010706020507" pitchFamily="18" charset="2"/>
              </a:rPr>
              <a:t> &lt;&lt; 2</a:t>
            </a:r>
            <a:r>
              <a:rPr lang="en-US" baseline="30000" dirty="0" smtClean="0">
                <a:sym typeface="Symbol" panose="05050102010706020507" pitchFamily="18" charset="2"/>
              </a:rPr>
              <a:t>n</a:t>
            </a:r>
            <a:endParaRPr lang="en-US" baseline="30000" dirty="0"/>
          </a:p>
        </p:txBody>
      </p:sp>
    </p:spTree>
    <p:extLst>
      <p:ext uri="{BB962C8B-B14F-4D97-AF65-F5344CB8AC3E}">
        <p14:creationId xmlns:p14="http://schemas.microsoft.com/office/powerpoint/2010/main" val="157550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6162" y="166464"/>
            <a:ext cx="9065329" cy="6507291"/>
          </a:xfrm>
          <a:prstGeom prst="rect">
            <a:avLst/>
          </a:prstGeom>
        </p:spPr>
      </p:pic>
    </p:spTree>
    <p:extLst>
      <p:ext uri="{BB962C8B-B14F-4D97-AF65-F5344CB8AC3E}">
        <p14:creationId xmlns:p14="http://schemas.microsoft.com/office/powerpoint/2010/main" val="3402753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Recurrences</a:t>
            </a:r>
            <a:endParaRPr lang="en-US" dirty="0"/>
          </a:p>
        </p:txBody>
      </p:sp>
      <p:sp>
        <p:nvSpPr>
          <p:cNvPr id="3" name="Content Placeholder 2"/>
          <p:cNvSpPr>
            <a:spLocks noGrp="1"/>
          </p:cNvSpPr>
          <p:nvPr>
            <p:ph idx="1"/>
          </p:nvPr>
        </p:nvSpPr>
        <p:spPr/>
        <p:txBody>
          <a:bodyPr>
            <a:normAutofit/>
          </a:bodyPr>
          <a:lstStyle/>
          <a:p>
            <a:r>
              <a:rPr lang="en-US" dirty="0" smtClean="0"/>
              <a:t>T(n) = T(n/2) + 1. T(n) = ?</a:t>
            </a:r>
          </a:p>
          <a:p>
            <a:r>
              <a:rPr lang="en-US" dirty="0"/>
              <a:t>T(n) = T(n/2) + </a:t>
            </a:r>
            <a:r>
              <a:rPr lang="en-US" dirty="0" smtClean="0"/>
              <a:t>O(n). </a:t>
            </a:r>
            <a:r>
              <a:rPr lang="en-US" dirty="0"/>
              <a:t>T(n) = ?</a:t>
            </a:r>
          </a:p>
          <a:p>
            <a:r>
              <a:rPr lang="en-US" dirty="0"/>
              <a:t>T(n) = </a:t>
            </a:r>
            <a:r>
              <a:rPr lang="en-US" dirty="0" smtClean="0"/>
              <a:t>2*T(n/2</a:t>
            </a:r>
            <a:r>
              <a:rPr lang="en-US" dirty="0"/>
              <a:t>) + </a:t>
            </a:r>
            <a:r>
              <a:rPr lang="en-US" dirty="0" smtClean="0"/>
              <a:t>n. </a:t>
            </a:r>
            <a:r>
              <a:rPr lang="en-US" dirty="0"/>
              <a:t>T(n) = </a:t>
            </a:r>
            <a:r>
              <a:rPr lang="en-US" dirty="0" smtClean="0"/>
              <a:t>?</a:t>
            </a:r>
          </a:p>
          <a:p>
            <a:r>
              <a:rPr lang="en-US" dirty="0" smtClean="0"/>
              <a:t>Formal proofs – by induction</a:t>
            </a:r>
          </a:p>
          <a:p>
            <a:r>
              <a:rPr lang="en-US" dirty="0" smtClean="0"/>
              <a:t>Master Theorem</a:t>
            </a:r>
          </a:p>
          <a:p>
            <a:endParaRPr lang="en-US" dirty="0"/>
          </a:p>
          <a:p>
            <a:r>
              <a:rPr lang="en-US" dirty="0" smtClean="0"/>
              <a:t>Logarithms and Exponentials</a:t>
            </a:r>
          </a:p>
          <a:p>
            <a:pPr lvl="1"/>
            <a:r>
              <a:rPr lang="en-US" dirty="0" smtClean="0"/>
              <a:t>(</a:t>
            </a:r>
            <a:r>
              <a:rPr lang="en-US" dirty="0" err="1" smtClean="0"/>
              <a:t>logn</a:t>
            </a:r>
            <a:r>
              <a:rPr lang="en-US" dirty="0" smtClean="0"/>
              <a:t>)</a:t>
            </a:r>
            <a:r>
              <a:rPr lang="en-US" baseline="30000" dirty="0" err="1" smtClean="0"/>
              <a:t>logn</a:t>
            </a:r>
            <a:r>
              <a:rPr lang="en-US" dirty="0" smtClean="0"/>
              <a:t> = (2</a:t>
            </a:r>
            <a:r>
              <a:rPr lang="en-US" baseline="30000" dirty="0" smtClean="0"/>
              <a:t>loglogn</a:t>
            </a:r>
            <a:r>
              <a:rPr lang="en-US" dirty="0" smtClean="0"/>
              <a:t>)</a:t>
            </a:r>
            <a:r>
              <a:rPr lang="en-US" baseline="30000" dirty="0" err="1" smtClean="0"/>
              <a:t>logn</a:t>
            </a:r>
            <a:r>
              <a:rPr lang="en-US" dirty="0" smtClean="0"/>
              <a:t> = 2</a:t>
            </a:r>
            <a:r>
              <a:rPr lang="en-US" baseline="30000" dirty="0" smtClean="0"/>
              <a:t>logn*</a:t>
            </a:r>
            <a:r>
              <a:rPr lang="en-US" baseline="30000" dirty="0" err="1" smtClean="0"/>
              <a:t>loglogn</a:t>
            </a:r>
            <a:endParaRPr lang="en-US" baseline="30000" dirty="0" smtClean="0"/>
          </a:p>
          <a:p>
            <a:endParaRPr lang="en-US" dirty="0"/>
          </a:p>
        </p:txBody>
      </p:sp>
      <p:sp>
        <p:nvSpPr>
          <p:cNvPr id="4" name="Content Placeholder 2"/>
          <p:cNvSpPr txBox="1">
            <a:spLocks/>
          </p:cNvSpPr>
          <p:nvPr/>
        </p:nvSpPr>
        <p:spPr>
          <a:xfrm>
            <a:off x="6392838" y="1800829"/>
            <a:ext cx="4960962" cy="2880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err="1"/>
              <a:t>l</a:t>
            </a:r>
            <a:r>
              <a:rPr lang="en-US" sz="2800" dirty="0" err="1" smtClean="0"/>
              <a:t>og</a:t>
            </a:r>
            <a:r>
              <a:rPr lang="en-US" sz="2800" baseline="-25000" dirty="0" err="1" smtClean="0"/>
              <a:t>a</a:t>
            </a:r>
            <a:r>
              <a:rPr lang="en-US" sz="2800" dirty="0" smtClean="0"/>
              <a:t>(b) = log(b)/log(a)</a:t>
            </a:r>
          </a:p>
          <a:p>
            <a:pPr lvl="1"/>
            <a:r>
              <a:rPr lang="en-US" sz="2800" dirty="0" smtClean="0"/>
              <a:t>(a</a:t>
            </a:r>
            <a:r>
              <a:rPr lang="en-US" sz="2800" baseline="30000" dirty="0" smtClean="0"/>
              <a:t>b</a:t>
            </a:r>
            <a:r>
              <a:rPr lang="en-US" sz="2800" dirty="0" smtClean="0"/>
              <a:t>)</a:t>
            </a:r>
            <a:r>
              <a:rPr lang="en-US" sz="2800" baseline="30000" dirty="0" smtClean="0"/>
              <a:t>c</a:t>
            </a:r>
            <a:r>
              <a:rPr lang="en-US" sz="2800" dirty="0" smtClean="0"/>
              <a:t> = a</a:t>
            </a:r>
            <a:r>
              <a:rPr lang="en-US" sz="2800" baseline="30000" dirty="0" smtClean="0"/>
              <a:t>b*c</a:t>
            </a:r>
            <a:r>
              <a:rPr lang="en-US" sz="2800" dirty="0" smtClean="0"/>
              <a:t> </a:t>
            </a:r>
          </a:p>
          <a:p>
            <a:pPr lvl="1"/>
            <a:r>
              <a:rPr lang="en-US" sz="2800" dirty="0" smtClean="0"/>
              <a:t>log(ab) = log(a) + log(b)</a:t>
            </a:r>
          </a:p>
          <a:p>
            <a:pPr lvl="1"/>
            <a:r>
              <a:rPr lang="en-US" sz="2800" dirty="0" smtClean="0"/>
              <a:t>log(a</a:t>
            </a:r>
            <a:r>
              <a:rPr lang="en-US" sz="2800" baseline="30000" dirty="0" smtClean="0"/>
              <a:t>b</a:t>
            </a:r>
            <a:r>
              <a:rPr lang="en-US" sz="2800" dirty="0" smtClean="0"/>
              <a:t>)=b*log(a)</a:t>
            </a:r>
          </a:p>
          <a:p>
            <a:endParaRPr lang="en-US" sz="3200" dirty="0"/>
          </a:p>
        </p:txBody>
      </p:sp>
    </p:spTree>
    <p:extLst>
      <p:ext uri="{BB962C8B-B14F-4D97-AF65-F5344CB8AC3E}">
        <p14:creationId xmlns:p14="http://schemas.microsoft.com/office/powerpoint/2010/main" val="329473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dirty="0" smtClean="0"/>
                  <a:t>Exercise: Order the following by asymptotic behavior:</a:t>
                </a:r>
                <a:endParaRPr lang="en-US" baseline="30000" dirty="0" smtClean="0"/>
              </a:p>
              <a:p>
                <a:r>
                  <a:rPr lang="en-US" dirty="0" smtClean="0"/>
                  <a:t>n</a:t>
                </a:r>
              </a:p>
              <a:p>
                <a:r>
                  <a:rPr lang="en-US" dirty="0" err="1" smtClean="0"/>
                  <a:t>n</a:t>
                </a:r>
                <a:r>
                  <a:rPr lang="en-US" baseline="30000" dirty="0" err="1" smtClean="0"/>
                  <a:t>logn</a:t>
                </a:r>
                <a:endParaRPr lang="en-US" dirty="0" smtClean="0"/>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i="1" smtClean="0">
                                <a:latin typeface="Cambria Math" panose="02040503050406030204" pitchFamily="18" charset="0"/>
                              </a:rPr>
                            </m:ctrlPr>
                          </m:sSupPr>
                          <m:e>
                            <m:r>
                              <a:rPr lang="en-US" b="0" i="1" smtClean="0">
                                <a:latin typeface="Cambria Math" panose="02040503050406030204" pitchFamily="18" charset="0"/>
                              </a:rPr>
                              <m:t>𝑙𝑜𝑔</m:t>
                            </m:r>
                          </m:e>
                          <m:sup>
                            <m:r>
                              <a:rPr lang="en-US" b="0" i="1" smtClean="0">
                                <a:latin typeface="Cambria Math" panose="02040503050406030204" pitchFamily="18" charset="0"/>
                              </a:rPr>
                              <m:t>4</m:t>
                            </m:r>
                          </m:sup>
                        </m:sSup>
                        <m:r>
                          <a:rPr lang="en-US" b="0" i="1" smtClean="0">
                            <a:latin typeface="Cambria Math" panose="02040503050406030204" pitchFamily="18" charset="0"/>
                          </a:rPr>
                          <m:t>𝑛</m:t>
                        </m:r>
                      </m:sup>
                    </m:sSup>
                  </m:oMath>
                </a14:m>
                <a:endParaRPr lang="en-US" dirty="0" smtClean="0"/>
              </a:p>
              <a:p>
                <a:r>
                  <a:rPr lang="en-US" dirty="0" smtClean="0"/>
                  <a:t>2</a:t>
                </a:r>
                <a:r>
                  <a:rPr lang="en-US" baseline="30000" dirty="0" smtClean="0"/>
                  <a:t>√n</a:t>
                </a:r>
              </a:p>
              <a:p>
                <a:r>
                  <a:rPr lang="en-US" dirty="0"/>
                  <a:t>(</a:t>
                </a:r>
                <a:r>
                  <a:rPr lang="en-US" dirty="0" err="1"/>
                  <a:t>logn</a:t>
                </a:r>
                <a:r>
                  <a:rPr lang="en-US" baseline="30000" dirty="0"/>
                  <a:t>)</a:t>
                </a:r>
                <a:r>
                  <a:rPr lang="en-US" baseline="30000" dirty="0" err="1"/>
                  <a:t>logn</a:t>
                </a:r>
                <a:endParaRPr lang="en-US" baseline="30000" dirty="0"/>
              </a:p>
              <a:p>
                <a:endParaRPr lang="en-US" baseline="30000" dirty="0" smtClean="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6295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lstStyle/>
              <a:p>
                <a:pPr marL="0" indent="0">
                  <a:buNone/>
                </a:pPr>
                <a:r>
                  <a:rPr lang="en-US" dirty="0" smtClean="0"/>
                  <a:t>Exercise: Order the following by asymptotic behavior:</a:t>
                </a:r>
                <a:endParaRPr lang="en-US" baseline="30000" dirty="0" smtClean="0"/>
              </a:p>
              <a:p>
                <a:r>
                  <a:rPr lang="en-US" dirty="0"/>
                  <a:t>n</a:t>
                </a:r>
                <a:r>
                  <a:rPr lang="en-US" dirty="0" smtClean="0"/>
                  <a:t> </a:t>
                </a:r>
                <a:r>
                  <a:rPr lang="en-US" dirty="0" smtClean="0"/>
                  <a:t>&lt;&lt; </a:t>
                </a:r>
                <a:r>
                  <a:rPr lang="en-US" dirty="0"/>
                  <a:t>(</a:t>
                </a:r>
                <a:r>
                  <a:rPr lang="en-US" dirty="0" err="1" smtClean="0"/>
                  <a:t>logn</a:t>
                </a:r>
                <a:r>
                  <a:rPr lang="en-US" dirty="0" smtClean="0"/>
                  <a:t>)</a:t>
                </a:r>
                <a:r>
                  <a:rPr lang="en-US" baseline="30000" dirty="0" err="1" smtClean="0"/>
                  <a:t>logn</a:t>
                </a:r>
                <a:r>
                  <a:rPr lang="en-US" baseline="30000" dirty="0" smtClean="0"/>
                  <a:t> </a:t>
                </a:r>
                <a:r>
                  <a:rPr lang="en-US" dirty="0" smtClean="0"/>
                  <a:t>&lt;&lt; </a:t>
                </a:r>
                <a:r>
                  <a:rPr lang="en-US" dirty="0" err="1" smtClean="0"/>
                  <a:t>n</a:t>
                </a:r>
                <a:r>
                  <a:rPr lang="en-US" baseline="30000" dirty="0" err="1" smtClean="0"/>
                  <a:t>logn</a:t>
                </a:r>
                <a:r>
                  <a:rPr lang="en-US" dirty="0" smtClean="0"/>
                  <a:t> &lt;&lt;  </a:t>
                </a:r>
                <a14:m>
                  <m:oMath xmlns:m="http://schemas.openxmlformats.org/officeDocument/2006/math">
                    <m:sSup>
                      <m:sSupPr>
                        <m:ctrlPr>
                          <a:rPr lang="en-US" i="1">
                            <a:latin typeface="Cambria Math" panose="02040503050406030204" pitchFamily="18" charset="0"/>
                          </a:rPr>
                        </m:ctrlPr>
                      </m:sSupPr>
                      <m:e>
                        <m:r>
                          <a:rPr lang="en-US" b="0" i="1" dirty="0" smtClean="0">
                            <a:latin typeface="Cambria Math" panose="02040503050406030204" pitchFamily="18" charset="0"/>
                          </a:rPr>
                          <m:t> </m:t>
                        </m:r>
                        <m:r>
                          <a:rPr lang="en-US" i="1">
                            <a:latin typeface="Cambria Math" panose="02040503050406030204" pitchFamily="18" charset="0"/>
                          </a:rPr>
                          <m:t>2</m:t>
                        </m:r>
                      </m:e>
                      <m:sup>
                        <m:sSup>
                          <m:sSupPr>
                            <m:ctrlPr>
                              <a:rPr lang="en-US" i="1">
                                <a:latin typeface="Cambria Math" panose="02040503050406030204" pitchFamily="18" charset="0"/>
                              </a:rPr>
                            </m:ctrlPr>
                          </m:sSupPr>
                          <m:e>
                            <m:r>
                              <a:rPr lang="en-US" i="1">
                                <a:latin typeface="Cambria Math" panose="02040503050406030204" pitchFamily="18" charset="0"/>
                              </a:rPr>
                              <m:t>𝑙𝑜𝑔</m:t>
                            </m:r>
                          </m:e>
                          <m:sup>
                            <m:r>
                              <a:rPr lang="en-US" i="1">
                                <a:latin typeface="Cambria Math" panose="02040503050406030204" pitchFamily="18" charset="0"/>
                              </a:rPr>
                              <m:t>4</m:t>
                            </m:r>
                          </m:sup>
                        </m:sSup>
                        <m:r>
                          <a:rPr lang="en-US" i="1">
                            <a:latin typeface="Cambria Math" panose="02040503050406030204" pitchFamily="18" charset="0"/>
                          </a:rPr>
                          <m:t>𝑛</m:t>
                        </m:r>
                      </m:sup>
                    </m:sSup>
                    <m:r>
                      <a:rPr lang="en-US" b="0" i="0" smtClean="0">
                        <a:latin typeface="Cambria Math" panose="02040503050406030204" pitchFamily="18" charset="0"/>
                      </a:rPr>
                      <m:t> </m:t>
                    </m:r>
                  </m:oMath>
                </a14:m>
                <a:r>
                  <a:rPr lang="en-US" dirty="0" smtClean="0"/>
                  <a:t>&lt;&lt; 2</a:t>
                </a:r>
                <a:r>
                  <a:rPr lang="en-US" baseline="30000" dirty="0"/>
                  <a:t>√n</a:t>
                </a:r>
                <a:r>
                  <a:rPr lang="en-US" dirty="0" smtClean="0"/>
                  <a:t> </a:t>
                </a:r>
              </a:p>
              <a:p>
                <a:r>
                  <a:rPr lang="en-US" dirty="0" smtClean="0"/>
                  <a:t>Some reasons:</a:t>
                </a:r>
              </a:p>
              <a:p>
                <a:pPr lvl="1"/>
                <a:r>
                  <a:rPr lang="en-US" dirty="0" smtClean="0"/>
                  <a:t>(</a:t>
                </a:r>
                <a:r>
                  <a:rPr lang="en-US" dirty="0" err="1" smtClean="0"/>
                  <a:t>logn</a:t>
                </a:r>
                <a:r>
                  <a:rPr lang="en-US" dirty="0" smtClean="0"/>
                  <a:t>)</a:t>
                </a:r>
                <a:r>
                  <a:rPr lang="en-US" baseline="30000" dirty="0" err="1" smtClean="0"/>
                  <a:t>logn</a:t>
                </a:r>
                <a:r>
                  <a:rPr lang="en-US" dirty="0" smtClean="0"/>
                  <a:t> = 2</a:t>
                </a:r>
                <a:r>
                  <a:rPr lang="en-US" baseline="30000" dirty="0" smtClean="0"/>
                  <a:t>loglogn*</a:t>
                </a:r>
                <a:r>
                  <a:rPr lang="en-US" baseline="30000" dirty="0" err="1" smtClean="0"/>
                  <a:t>logn</a:t>
                </a:r>
                <a:r>
                  <a:rPr lang="en-US" baseline="30000" dirty="0"/>
                  <a:t> </a:t>
                </a:r>
                <a:r>
                  <a:rPr lang="en-US" dirty="0" smtClean="0"/>
                  <a:t>(= </a:t>
                </a:r>
                <a:r>
                  <a:rPr lang="en-US" dirty="0" err="1" smtClean="0"/>
                  <a:t>n</a:t>
                </a:r>
                <a:r>
                  <a:rPr lang="en-US" baseline="30000" dirty="0" err="1" smtClean="0"/>
                  <a:t>loglogn</a:t>
                </a:r>
                <a:r>
                  <a:rPr lang="en-US" dirty="0" smtClean="0"/>
                  <a:t>)</a:t>
                </a:r>
              </a:p>
              <a:p>
                <a:pPr lvl="1"/>
                <a14:m>
                  <m:oMath xmlns:m="http://schemas.openxmlformats.org/officeDocument/2006/math">
                    <m:sSup>
                      <m:sSupPr>
                        <m:ctrlPr>
                          <a:rPr lang="en-US" i="1">
                            <a:latin typeface="Cambria Math" panose="02040503050406030204" pitchFamily="18" charset="0"/>
                          </a:rPr>
                        </m:ctrlPr>
                      </m:sSupPr>
                      <m:e>
                        <m:r>
                          <a:rPr lang="en-US" i="1" dirty="0">
                            <a:latin typeface="Cambria Math" panose="02040503050406030204" pitchFamily="18" charset="0"/>
                          </a:rPr>
                          <m:t> </m:t>
                        </m:r>
                        <m:r>
                          <a:rPr lang="en-US" i="1">
                            <a:latin typeface="Cambria Math" panose="02040503050406030204" pitchFamily="18" charset="0"/>
                          </a:rPr>
                          <m:t>2</m:t>
                        </m:r>
                      </m:e>
                      <m:sup>
                        <m:sSup>
                          <m:sSupPr>
                            <m:ctrlPr>
                              <a:rPr lang="en-US" i="1">
                                <a:latin typeface="Cambria Math" panose="02040503050406030204" pitchFamily="18" charset="0"/>
                              </a:rPr>
                            </m:ctrlPr>
                          </m:sSupPr>
                          <m:e>
                            <m:r>
                              <a:rPr lang="en-US" i="1">
                                <a:latin typeface="Cambria Math" panose="02040503050406030204" pitchFamily="18" charset="0"/>
                              </a:rPr>
                              <m:t>𝑙𝑜𝑔</m:t>
                            </m:r>
                          </m:e>
                          <m:sup>
                            <m:r>
                              <a:rPr lang="en-US" i="1">
                                <a:latin typeface="Cambria Math" panose="02040503050406030204" pitchFamily="18" charset="0"/>
                              </a:rPr>
                              <m:t>4</m:t>
                            </m:r>
                          </m:sup>
                        </m:sSup>
                        <m:r>
                          <a:rPr lang="en-US" i="1">
                            <a:latin typeface="Cambria Math" panose="02040503050406030204" pitchFamily="18" charset="0"/>
                          </a:rPr>
                          <m:t>𝑛</m:t>
                        </m:r>
                      </m:sup>
                    </m:sSup>
                  </m:oMath>
                </a14:m>
                <a:r>
                  <a:rPr lang="en-US" dirty="0" smtClean="0"/>
                  <a:t> = </a:t>
                </a:r>
                <a14:m>
                  <m:oMath xmlns:m="http://schemas.openxmlformats.org/officeDocument/2006/math">
                    <m:sSup>
                      <m:sSupPr>
                        <m:ctrlPr>
                          <a:rPr lang="en-US" i="1">
                            <a:latin typeface="Cambria Math" panose="02040503050406030204" pitchFamily="18" charset="0"/>
                          </a:rPr>
                        </m:ctrlPr>
                      </m:sSupPr>
                      <m:e>
                        <m:r>
                          <a:rPr lang="en-US" i="1" dirty="0">
                            <a:latin typeface="Cambria Math" panose="02040503050406030204" pitchFamily="18" charset="0"/>
                          </a:rPr>
                          <m:t> </m:t>
                        </m:r>
                        <m:r>
                          <a:rPr lang="en-US" b="0" i="1" dirty="0" smtClean="0">
                            <a:latin typeface="Cambria Math" panose="02040503050406030204" pitchFamily="18" charset="0"/>
                          </a:rPr>
                          <m:t>𝑛</m:t>
                        </m:r>
                      </m:e>
                      <m:sup>
                        <m:sSup>
                          <m:sSupPr>
                            <m:ctrlPr>
                              <a:rPr lang="en-US" i="1">
                                <a:latin typeface="Cambria Math" panose="02040503050406030204" pitchFamily="18" charset="0"/>
                              </a:rPr>
                            </m:ctrlPr>
                          </m:sSupPr>
                          <m:e>
                            <m:r>
                              <a:rPr lang="en-US" i="1">
                                <a:latin typeface="Cambria Math" panose="02040503050406030204" pitchFamily="18" charset="0"/>
                              </a:rPr>
                              <m:t>𝑙𝑜𝑔</m:t>
                            </m:r>
                          </m:e>
                          <m:sup>
                            <m:r>
                              <a:rPr lang="en-US" b="0" i="1" smtClean="0">
                                <a:latin typeface="Cambria Math" panose="02040503050406030204" pitchFamily="18" charset="0"/>
                              </a:rPr>
                              <m:t>3</m:t>
                            </m:r>
                          </m:sup>
                        </m:sSup>
                        <m:r>
                          <a:rPr lang="en-US" i="1">
                            <a:latin typeface="Cambria Math" panose="02040503050406030204" pitchFamily="18" charset="0"/>
                          </a:rPr>
                          <m:t>𝑛</m:t>
                        </m:r>
                      </m:sup>
                    </m:sSup>
                  </m:oMath>
                </a14:m>
                <a:endParaRPr lang="en-US" dirty="0"/>
              </a:p>
              <a:p>
                <a:endParaRPr lang="en-US" baseline="30000"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78191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a:t>
            </a:r>
            <a:r>
              <a:rPr lang="en-US" dirty="0"/>
              <a:t>Q</a:t>
            </a:r>
            <a:r>
              <a:rPr lang="en-US" dirty="0" smtClean="0"/>
              <a:t>uestions</a:t>
            </a:r>
            <a:endParaRPr lang="en-US" dirty="0"/>
          </a:p>
        </p:txBody>
      </p:sp>
      <p:sp>
        <p:nvSpPr>
          <p:cNvPr id="3" name="Content Placeholder 2"/>
          <p:cNvSpPr>
            <a:spLocks noGrp="1"/>
          </p:cNvSpPr>
          <p:nvPr>
            <p:ph idx="1"/>
          </p:nvPr>
        </p:nvSpPr>
        <p:spPr/>
        <p:txBody>
          <a:bodyPr>
            <a:normAutofit/>
          </a:bodyPr>
          <a:lstStyle/>
          <a:p>
            <a:pPr marL="914400" lvl="1" indent="-457200">
              <a:buFont typeface="+mj-lt"/>
              <a:buAutoNum type="arabicPeriod"/>
            </a:pPr>
            <a:r>
              <a:rPr lang="en-US" dirty="0" smtClean="0"/>
              <a:t>T(n) = T(√n) + 1 </a:t>
            </a:r>
            <a:r>
              <a:rPr lang="en-US" dirty="0">
                <a:sym typeface="Symbol" panose="05050102010706020507" pitchFamily="18" charset="2"/>
              </a:rPr>
              <a:t></a:t>
            </a:r>
            <a:r>
              <a:rPr lang="en-US" dirty="0" smtClean="0"/>
              <a:t> T(n) = ?</a:t>
            </a:r>
          </a:p>
          <a:p>
            <a:pPr marL="914400" lvl="1" indent="-457200">
              <a:buFont typeface="+mj-lt"/>
              <a:buAutoNum type="arabicPeriod"/>
            </a:pPr>
            <a:r>
              <a:rPr lang="en-US" dirty="0" smtClean="0"/>
              <a:t>T(n) = 3*T(n/2) </a:t>
            </a:r>
            <a:r>
              <a:rPr lang="en-US" dirty="0">
                <a:sym typeface="Symbol" panose="05050102010706020507" pitchFamily="18" charset="2"/>
              </a:rPr>
              <a:t></a:t>
            </a:r>
            <a:r>
              <a:rPr lang="en-US" dirty="0" smtClean="0"/>
              <a:t> T(n) = ?</a:t>
            </a:r>
          </a:p>
          <a:p>
            <a:pPr marL="914400" lvl="1" indent="-457200">
              <a:buFont typeface="+mj-lt"/>
              <a:buAutoNum type="arabicPeriod"/>
            </a:pPr>
            <a:r>
              <a:rPr lang="en-US" dirty="0" smtClean="0"/>
              <a:t>Describe 2</a:t>
            </a:r>
            <a:r>
              <a:rPr lang="en-US" baseline="30000" dirty="0" smtClean="0"/>
              <a:t>√logn</a:t>
            </a:r>
          </a:p>
          <a:p>
            <a:pPr marL="914400" lvl="1" indent="-457200">
              <a:buFont typeface="+mj-lt"/>
              <a:buAutoNum type="arabicPeriod"/>
            </a:pPr>
            <a:r>
              <a:rPr lang="en-US" dirty="0"/>
              <a:t>f(n)</a:t>
            </a:r>
            <a:r>
              <a:rPr lang="en-US" baseline="30000" dirty="0"/>
              <a:t>f(n)</a:t>
            </a:r>
            <a:r>
              <a:rPr lang="en-US" dirty="0"/>
              <a:t> = n </a:t>
            </a:r>
            <a:r>
              <a:rPr lang="en-US" dirty="0">
                <a:sym typeface="Symbol" panose="05050102010706020507" pitchFamily="18" charset="2"/>
              </a:rPr>
              <a:t></a:t>
            </a:r>
            <a:r>
              <a:rPr lang="en-US" dirty="0"/>
              <a:t> f(n) = ?</a:t>
            </a:r>
          </a:p>
          <a:p>
            <a:pPr lvl="1"/>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418326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Algorithms</a:t>
            </a:r>
          </a:p>
        </p:txBody>
      </p:sp>
      <p:sp>
        <p:nvSpPr>
          <p:cNvPr id="3" name="Content Placeholder 2"/>
          <p:cNvSpPr>
            <a:spLocks noGrp="1"/>
          </p:cNvSpPr>
          <p:nvPr>
            <p:ph idx="1"/>
          </p:nvPr>
        </p:nvSpPr>
        <p:spPr>
          <a:xfrm>
            <a:off x="838200" y="1825625"/>
            <a:ext cx="10515600" cy="4657062"/>
          </a:xfrm>
        </p:spPr>
        <p:txBody>
          <a:bodyPr>
            <a:normAutofit/>
          </a:bodyPr>
          <a:lstStyle/>
          <a:p>
            <a:r>
              <a:rPr lang="en-US" dirty="0" smtClean="0"/>
              <a:t>O-notation</a:t>
            </a:r>
            <a:r>
              <a:rPr lang="en-US" dirty="0"/>
              <a:t>: why do we need it. t</a:t>
            </a:r>
            <a:r>
              <a:rPr lang="en-US" dirty="0" smtClean="0"/>
              <a:t>o predict </a:t>
            </a:r>
            <a:r>
              <a:rPr lang="en-US" dirty="0"/>
              <a:t>running time, etc. </a:t>
            </a:r>
          </a:p>
          <a:p>
            <a:pPr lvl="1"/>
            <a:r>
              <a:rPr lang="en-US" dirty="0" smtClean="0"/>
              <a:t>can </a:t>
            </a:r>
            <a:r>
              <a:rPr lang="en-US" dirty="0"/>
              <a:t>profile your </a:t>
            </a:r>
            <a:r>
              <a:rPr lang="en-US" dirty="0" smtClean="0"/>
              <a:t>code </a:t>
            </a:r>
            <a:r>
              <a:rPr lang="en-US" dirty="0"/>
              <a:t>of course, but how do you make sure in advance it'll be </a:t>
            </a:r>
            <a:r>
              <a:rPr lang="en-US" dirty="0" smtClean="0"/>
              <a:t>quick</a:t>
            </a:r>
          </a:p>
          <a:p>
            <a:pPr lvl="1"/>
            <a:r>
              <a:rPr lang="en-US" dirty="0"/>
              <a:t>h</a:t>
            </a:r>
            <a:r>
              <a:rPr lang="en-US" dirty="0" smtClean="0"/>
              <a:t>ow to ensure scalability?</a:t>
            </a:r>
          </a:p>
          <a:p>
            <a:r>
              <a:rPr lang="en-US" dirty="0" smtClean="0"/>
              <a:t>Do constants ever matter?</a:t>
            </a:r>
          </a:p>
          <a:p>
            <a:r>
              <a:rPr lang="en-US" dirty="0" smtClean="0"/>
              <a:t>What does n stand for?</a:t>
            </a:r>
          </a:p>
          <a:p>
            <a:pPr lvl="1"/>
            <a:r>
              <a:rPr lang="en-US" dirty="0"/>
              <a:t>c</a:t>
            </a:r>
            <a:r>
              <a:rPr lang="en-US" dirty="0" smtClean="0"/>
              <a:t>hoose your own parameters.</a:t>
            </a:r>
          </a:p>
        </p:txBody>
      </p:sp>
    </p:spTree>
    <p:extLst>
      <p:ext uri="{BB962C8B-B14F-4D97-AF65-F5344CB8AC3E}">
        <p14:creationId xmlns:p14="http://schemas.microsoft.com/office/powerpoint/2010/main" val="4276551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a:t>
            </a:r>
            <a:r>
              <a:rPr lang="en-US" dirty="0"/>
              <a:t>T</a:t>
            </a:r>
            <a:r>
              <a:rPr lang="en-US" dirty="0" smtClean="0"/>
              <a:t>opics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Analysis of Algorithms:</a:t>
            </a:r>
          </a:p>
          <a:p>
            <a:pPr marL="971550" lvl="1" indent="-514350">
              <a:buFont typeface="+mj-lt"/>
              <a:buAutoNum type="arabicPeriod"/>
            </a:pPr>
            <a:r>
              <a:rPr lang="en-US" dirty="0" smtClean="0"/>
              <a:t>O-notation and Complexity Analysis (time and space)</a:t>
            </a:r>
          </a:p>
          <a:p>
            <a:pPr marL="971550" lvl="1" indent="-514350">
              <a:buFont typeface="+mj-lt"/>
              <a:buAutoNum type="arabicPeriod"/>
            </a:pPr>
            <a:r>
              <a:rPr lang="en-US" dirty="0" smtClean="0"/>
              <a:t>Pseudocode</a:t>
            </a:r>
          </a:p>
          <a:p>
            <a:pPr marL="971550" lvl="1" indent="-514350">
              <a:buFont typeface="+mj-lt"/>
              <a:buAutoNum type="arabicPeriod"/>
            </a:pPr>
            <a:r>
              <a:rPr lang="en-US" dirty="0" smtClean="0"/>
              <a:t>Randomized Algorithms and their Analysis</a:t>
            </a:r>
          </a:p>
          <a:p>
            <a:r>
              <a:rPr lang="en-US" dirty="0"/>
              <a:t>Data Structures</a:t>
            </a:r>
          </a:p>
          <a:p>
            <a:pPr marL="971550" lvl="1" indent="-514350">
              <a:buFont typeface="+mj-lt"/>
              <a:buAutoNum type="arabicPeriod"/>
            </a:pPr>
            <a:r>
              <a:rPr lang="en-US" dirty="0"/>
              <a:t>Resizable Arrays (vs lists, …)</a:t>
            </a:r>
          </a:p>
          <a:p>
            <a:pPr marL="971550" lvl="1" indent="-514350">
              <a:buFont typeface="+mj-lt"/>
              <a:buAutoNum type="arabicPeriod"/>
            </a:pPr>
            <a:r>
              <a:rPr lang="en-US" dirty="0"/>
              <a:t>Balanced Binary Search Trees (and Augmentations)</a:t>
            </a:r>
          </a:p>
          <a:p>
            <a:pPr marL="971550" lvl="1" indent="-514350">
              <a:buFont typeface="+mj-lt"/>
              <a:buAutoNum type="arabicPeriod"/>
            </a:pPr>
            <a:r>
              <a:rPr lang="en-US" dirty="0"/>
              <a:t>Hash</a:t>
            </a:r>
          </a:p>
          <a:p>
            <a:pPr marL="971550" lvl="1" indent="-514350">
              <a:buFont typeface="+mj-lt"/>
              <a:buAutoNum type="arabicPeriod"/>
            </a:pPr>
            <a:r>
              <a:rPr lang="en-US" dirty="0"/>
              <a:t>Selecting a Data Representation</a:t>
            </a:r>
          </a:p>
          <a:p>
            <a:pPr marL="971550" lvl="1"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3"/>
          <p:cNvSpPr>
            <a:spLocks noGrp="1"/>
          </p:cNvSpPr>
          <p:nvPr>
            <p:ph sz="half" idx="2"/>
          </p:nvPr>
        </p:nvSpPr>
        <p:spPr/>
        <p:txBody>
          <a:bodyPr>
            <a:normAutofit lnSpcReduction="10000"/>
          </a:bodyPr>
          <a:lstStyle/>
          <a:p>
            <a:r>
              <a:rPr lang="en-US" dirty="0"/>
              <a:t>Algorithms</a:t>
            </a:r>
          </a:p>
          <a:p>
            <a:pPr marL="914400" lvl="1" indent="-457200">
              <a:buFont typeface="+mj-lt"/>
              <a:buAutoNum type="arabicPeriod"/>
            </a:pPr>
            <a:r>
              <a:rPr lang="en-US" dirty="0" smtClean="0"/>
              <a:t>Searching</a:t>
            </a:r>
          </a:p>
          <a:p>
            <a:pPr marL="914400" lvl="1" indent="-457200">
              <a:buFont typeface="+mj-lt"/>
              <a:buAutoNum type="arabicPeriod"/>
            </a:pPr>
            <a:r>
              <a:rPr lang="en-US" dirty="0" smtClean="0"/>
              <a:t>Sorting</a:t>
            </a:r>
            <a:endParaRPr lang="en-US" dirty="0"/>
          </a:p>
          <a:p>
            <a:pPr marL="971550" lvl="1" indent="-514350">
              <a:buFont typeface="+mj-lt"/>
              <a:buAutoNum type="arabicPeriod"/>
            </a:pPr>
            <a:r>
              <a:rPr lang="en-US" dirty="0" smtClean="0"/>
              <a:t>Selection</a:t>
            </a:r>
          </a:p>
          <a:p>
            <a:pPr marL="971550" lvl="1" indent="-514350">
              <a:buFont typeface="+mj-lt"/>
              <a:buAutoNum type="arabicPeriod"/>
            </a:pPr>
            <a:r>
              <a:rPr lang="en-US" dirty="0" smtClean="0"/>
              <a:t>Lower Bounds</a:t>
            </a:r>
            <a:endParaRPr lang="en-US" dirty="0"/>
          </a:p>
          <a:p>
            <a:pPr marL="971550" lvl="1" indent="-514350">
              <a:buFont typeface="+mj-lt"/>
              <a:buAutoNum type="arabicPeriod"/>
            </a:pPr>
            <a:r>
              <a:rPr lang="en-US" dirty="0"/>
              <a:t>BFS, Connected Components</a:t>
            </a:r>
          </a:p>
          <a:p>
            <a:pPr marL="971550" lvl="1" indent="-514350">
              <a:buFont typeface="+mj-lt"/>
              <a:buAutoNum type="arabicPeriod"/>
            </a:pPr>
            <a:r>
              <a:rPr lang="en-US" dirty="0"/>
              <a:t>Shortest </a:t>
            </a:r>
            <a:r>
              <a:rPr lang="en-US" dirty="0" smtClean="0"/>
              <a:t>Paths</a:t>
            </a:r>
            <a:endParaRPr lang="en-US" dirty="0"/>
          </a:p>
          <a:p>
            <a:pPr marL="971550" lvl="1" indent="-514350">
              <a:buFont typeface="+mj-lt"/>
              <a:buAutoNum type="arabicPeriod"/>
            </a:pPr>
            <a:r>
              <a:rPr lang="en-US" dirty="0" smtClean="0"/>
              <a:t>Sampling</a:t>
            </a:r>
          </a:p>
          <a:p>
            <a:r>
              <a:rPr lang="en-US" dirty="0" smtClean="0"/>
              <a:t>Strong </a:t>
            </a:r>
            <a:r>
              <a:rPr lang="en-US" dirty="0"/>
              <a:t>Techniques</a:t>
            </a:r>
          </a:p>
          <a:p>
            <a:pPr marL="971550" lvl="1" indent="-514350">
              <a:buFont typeface="+mj-lt"/>
              <a:buAutoNum type="arabicPeriod"/>
            </a:pPr>
            <a:r>
              <a:rPr lang="en-US" dirty="0"/>
              <a:t>Divide and </a:t>
            </a:r>
            <a:r>
              <a:rPr lang="en-US" dirty="0" smtClean="0"/>
              <a:t>Conquer / Recursion</a:t>
            </a:r>
            <a:endParaRPr lang="en-US" dirty="0"/>
          </a:p>
          <a:p>
            <a:pPr marL="971550" lvl="1" indent="-514350">
              <a:buFont typeface="+mj-lt"/>
              <a:buAutoNum type="arabicPeriod"/>
            </a:pPr>
            <a:r>
              <a:rPr lang="en-US" dirty="0"/>
              <a:t>Dynamic </a:t>
            </a:r>
            <a:r>
              <a:rPr lang="en-US" dirty="0" smtClean="0"/>
              <a:t>Programming</a:t>
            </a:r>
          </a:p>
          <a:p>
            <a:pPr marL="971550" lvl="1" indent="-514350">
              <a:buFont typeface="+mj-lt"/>
              <a:buAutoNum type="arabicPeriod"/>
            </a:pPr>
            <a:endParaRPr lang="en-US" dirty="0" smtClean="0"/>
          </a:p>
          <a:p>
            <a:pPr marL="514350" indent="-514350">
              <a:buFont typeface="+mj-lt"/>
              <a:buAutoNum type="arabicPeriod"/>
            </a:pPr>
            <a:endParaRPr lang="en-US" dirty="0"/>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1773231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Algorithms</a:t>
            </a:r>
            <a:endParaRPr lang="en-US" dirty="0"/>
          </a:p>
        </p:txBody>
      </p:sp>
      <p:sp>
        <p:nvSpPr>
          <p:cNvPr id="3" name="Content Placeholder 2"/>
          <p:cNvSpPr>
            <a:spLocks noGrp="1"/>
          </p:cNvSpPr>
          <p:nvPr>
            <p:ph idx="1"/>
          </p:nvPr>
        </p:nvSpPr>
        <p:spPr/>
        <p:txBody>
          <a:bodyPr/>
          <a:lstStyle/>
          <a:p>
            <a:r>
              <a:rPr lang="en-US" dirty="0"/>
              <a:t>Time Complexity, Memory Complexity</a:t>
            </a:r>
          </a:p>
          <a:p>
            <a:r>
              <a:rPr lang="en-US" dirty="0"/>
              <a:t>How to measure. Pseudocode.</a:t>
            </a:r>
          </a:p>
          <a:p>
            <a:r>
              <a:rPr lang="en-US" dirty="0"/>
              <a:t>Profiling vs Analysis</a:t>
            </a:r>
          </a:p>
          <a:p>
            <a:r>
              <a:rPr lang="en-US" dirty="0" smtClean="0"/>
              <a:t>Complications:</a:t>
            </a:r>
          </a:p>
          <a:p>
            <a:pPr lvl="1"/>
            <a:r>
              <a:rPr lang="en-US" dirty="0" smtClean="0"/>
              <a:t>Randomized?</a:t>
            </a:r>
          </a:p>
          <a:p>
            <a:pPr lvl="1"/>
            <a:r>
              <a:rPr lang="en-US" dirty="0" smtClean="0"/>
              <a:t>Amortized?</a:t>
            </a:r>
          </a:p>
          <a:p>
            <a:endParaRPr lang="en-US" dirty="0"/>
          </a:p>
        </p:txBody>
      </p:sp>
    </p:spTree>
    <p:extLst>
      <p:ext uri="{BB962C8B-B14F-4D97-AF65-F5344CB8AC3E}">
        <p14:creationId xmlns:p14="http://schemas.microsoft.com/office/powerpoint/2010/main" val="340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2868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Binary Search</a:t>
            </a:r>
            <a:endParaRPr lang="en-US" dirty="0"/>
          </a:p>
        </p:txBody>
      </p:sp>
      <p:sp>
        <p:nvSpPr>
          <p:cNvPr id="3" name="Content Placeholder 2"/>
          <p:cNvSpPr>
            <a:spLocks noGrp="1"/>
          </p:cNvSpPr>
          <p:nvPr>
            <p:ph sz="half" idx="1"/>
          </p:nvPr>
        </p:nvSpPr>
        <p:spPr/>
        <p:txBody>
          <a:bodyPr/>
          <a:lstStyle/>
          <a:p>
            <a:r>
              <a:rPr lang="en-US" dirty="0" smtClean="0"/>
              <a:t>In sorted array: O(</a:t>
            </a:r>
            <a:r>
              <a:rPr lang="en-US" dirty="0" err="1" smtClean="0"/>
              <a:t>logn</a:t>
            </a:r>
            <a:r>
              <a:rPr lang="en-US" dirty="0" smtClean="0"/>
              <a:t>) time</a:t>
            </a:r>
          </a:p>
          <a:p>
            <a:r>
              <a:rPr lang="en-US" dirty="0" smtClean="0"/>
              <a:t>In unsorted: must perform linear scan. O(n) time.</a:t>
            </a:r>
          </a:p>
          <a:p>
            <a:r>
              <a:rPr lang="en-US" dirty="0" smtClean="0"/>
              <a:t>Many variants.</a:t>
            </a:r>
            <a:endParaRPr lang="en-US" dirty="0"/>
          </a:p>
        </p:txBody>
      </p:sp>
      <p:pic>
        <p:nvPicPr>
          <p:cNvPr id="8" name="Picture 7"/>
          <p:cNvPicPr>
            <a:picLocks noChangeAspect="1"/>
          </p:cNvPicPr>
          <p:nvPr/>
        </p:nvPicPr>
        <p:blipFill>
          <a:blip r:embed="rId2"/>
          <a:stretch>
            <a:fillRect/>
          </a:stretch>
        </p:blipFill>
        <p:spPr>
          <a:xfrm>
            <a:off x="6856080" y="1990939"/>
            <a:ext cx="5057278" cy="4486103"/>
          </a:xfrm>
          <a:prstGeom prst="rect">
            <a:avLst/>
          </a:prstGeom>
        </p:spPr>
      </p:pic>
    </p:spTree>
    <p:extLst>
      <p:ext uri="{BB962C8B-B14F-4D97-AF65-F5344CB8AC3E}">
        <p14:creationId xmlns:p14="http://schemas.microsoft.com/office/powerpoint/2010/main" val="357773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an array A which is strictly increasing and then strictly decreasing, and an element x, find x in A</a:t>
            </a:r>
          </a:p>
          <a:p>
            <a:endParaRPr lang="en-US" dirty="0"/>
          </a:p>
        </p:txBody>
      </p:sp>
    </p:spTree>
    <p:extLst>
      <p:ext uri="{BB962C8B-B14F-4D97-AF65-F5344CB8AC3E}">
        <p14:creationId xmlns:p14="http://schemas.microsoft.com/office/powerpoint/2010/main" val="3179979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an array A which is strictly increasing and then strictly decreasing, and an element x, find x in A</a:t>
            </a:r>
          </a:p>
          <a:p>
            <a:r>
              <a:rPr lang="en-US" u="sng" dirty="0" smtClean="0"/>
              <a:t>Solution:</a:t>
            </a:r>
            <a:r>
              <a:rPr lang="en-US" dirty="0" smtClean="0"/>
              <a:t> we first find the “spike point” by doing a sort of binary search: when we look at a pair of adjacent elements A[</a:t>
            </a:r>
            <a:r>
              <a:rPr lang="en-US" dirty="0" err="1" smtClean="0"/>
              <a:t>i</a:t>
            </a:r>
            <a:r>
              <a:rPr lang="en-US" dirty="0" smtClean="0"/>
              <a:t>],A[i+1],  if A[</a:t>
            </a:r>
            <a:r>
              <a:rPr lang="en-US" dirty="0" err="1" smtClean="0"/>
              <a:t>i</a:t>
            </a:r>
            <a:r>
              <a:rPr lang="en-US" dirty="0" smtClean="0"/>
              <a:t>]&lt;A[i+1] then the spike is after I, otherwise the spike is before </a:t>
            </a:r>
            <a:r>
              <a:rPr lang="en-US" dirty="0" err="1" smtClean="0"/>
              <a:t>i</a:t>
            </a:r>
            <a:r>
              <a:rPr lang="en-US" dirty="0" smtClean="0"/>
              <a:t>. Once we found the spike, we can do a binary search on both sides of it. Complexity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3420508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an array A where A[0]=0, A[n-1]=42, find an index I such that A[</a:t>
            </a:r>
            <a:r>
              <a:rPr lang="en-US" dirty="0" err="1" smtClean="0"/>
              <a:t>i</a:t>
            </a:r>
            <a:r>
              <a:rPr lang="en-US" dirty="0" smtClean="0"/>
              <a:t>]≠A[i+1].</a:t>
            </a:r>
            <a:endParaRPr lang="en-US" dirty="0"/>
          </a:p>
        </p:txBody>
      </p:sp>
    </p:spTree>
    <p:extLst>
      <p:ext uri="{BB962C8B-B14F-4D97-AF65-F5344CB8AC3E}">
        <p14:creationId xmlns:p14="http://schemas.microsoft.com/office/powerpoint/2010/main" val="465703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an array A where A[0]=0, A[n-1]=42, find an index I such that A[</a:t>
            </a:r>
            <a:r>
              <a:rPr lang="en-US" dirty="0" err="1" smtClean="0"/>
              <a:t>i</a:t>
            </a:r>
            <a:r>
              <a:rPr lang="en-US" dirty="0" smtClean="0"/>
              <a:t>]≠A[i+1].</a:t>
            </a:r>
          </a:p>
          <a:p>
            <a:r>
              <a:rPr lang="en-US" u="sng" dirty="0" smtClean="0"/>
              <a:t>Solution:</a:t>
            </a:r>
            <a:r>
              <a:rPr lang="en-US" dirty="0" smtClean="0"/>
              <a:t> Again, a recursive solution like binary search. At each point in time we keep two indices I, j where </a:t>
            </a:r>
            <a:r>
              <a:rPr lang="en-US" dirty="0" err="1" smtClean="0"/>
              <a:t>i</a:t>
            </a:r>
            <a:r>
              <a:rPr lang="en-US" dirty="0" smtClean="0"/>
              <a:t>&lt;j and A[</a:t>
            </a:r>
            <a:r>
              <a:rPr lang="en-US" dirty="0" err="1" smtClean="0"/>
              <a:t>i</a:t>
            </a:r>
            <a:r>
              <a:rPr lang="en-US" dirty="0" smtClean="0"/>
              <a:t>]≠A[j]. The difference j-I will get smaller each time by a factor of two. To do this, we start with </a:t>
            </a:r>
            <a:r>
              <a:rPr lang="en-US" dirty="0" err="1" smtClean="0"/>
              <a:t>i</a:t>
            </a:r>
            <a:r>
              <a:rPr lang="en-US" dirty="0" smtClean="0"/>
              <a:t>=0 and j=n-1. We then look at A[n/2]. If it is different from A[0], we set j=n/2, else we set </a:t>
            </a:r>
            <a:r>
              <a:rPr lang="en-US" dirty="0" err="1" smtClean="0"/>
              <a:t>i</a:t>
            </a:r>
            <a:r>
              <a:rPr lang="en-US" dirty="0" smtClean="0"/>
              <a:t>=n/2. Now </a:t>
            </a:r>
            <a:r>
              <a:rPr lang="en-US" dirty="0" err="1" smtClean="0"/>
              <a:t>recurse</a:t>
            </a:r>
            <a:r>
              <a:rPr lang="en-US" dirty="0" smtClean="0"/>
              <a:t>.</a:t>
            </a:r>
          </a:p>
        </p:txBody>
      </p:sp>
    </p:spTree>
    <p:extLst>
      <p:ext uri="{BB962C8B-B14F-4D97-AF65-F5344CB8AC3E}">
        <p14:creationId xmlns:p14="http://schemas.microsoft.com/office/powerpoint/2010/main" val="3218008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(hard)</a:t>
            </a:r>
            <a:endParaRPr lang="en-US" dirty="0"/>
          </a:p>
        </p:txBody>
      </p:sp>
      <p:sp>
        <p:nvSpPr>
          <p:cNvPr id="3" name="Content Placeholder 2"/>
          <p:cNvSpPr>
            <a:spLocks noGrp="1"/>
          </p:cNvSpPr>
          <p:nvPr>
            <p:ph idx="1"/>
          </p:nvPr>
        </p:nvSpPr>
        <p:spPr/>
        <p:txBody>
          <a:bodyPr/>
          <a:lstStyle/>
          <a:p>
            <a:r>
              <a:rPr lang="en-US" dirty="0" smtClean="0"/>
              <a:t>Search for an element in a sorted array where 1% of elements experienced unspecified noise</a:t>
            </a:r>
          </a:p>
          <a:p>
            <a:pPr lvl="1"/>
            <a:r>
              <a:rPr lang="en-US" dirty="0" smtClean="0"/>
              <a:t>The 1% were selected at random </a:t>
            </a:r>
          </a:p>
          <a:p>
            <a:pPr lvl="1"/>
            <a:r>
              <a:rPr lang="en-US" dirty="0" smtClean="0"/>
              <a:t>Promise: The element we’re looking for did not experience noise</a:t>
            </a:r>
            <a:endParaRPr lang="en-US" dirty="0"/>
          </a:p>
        </p:txBody>
      </p:sp>
    </p:spTree>
    <p:extLst>
      <p:ext uri="{BB962C8B-B14F-4D97-AF65-F5344CB8AC3E}">
        <p14:creationId xmlns:p14="http://schemas.microsoft.com/office/powerpoint/2010/main" val="3835374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(hard)</a:t>
            </a:r>
          </a:p>
        </p:txBody>
      </p:sp>
      <p:sp>
        <p:nvSpPr>
          <p:cNvPr id="3" name="Content Placeholder 2"/>
          <p:cNvSpPr>
            <a:spLocks noGrp="1"/>
          </p:cNvSpPr>
          <p:nvPr>
            <p:ph idx="1"/>
          </p:nvPr>
        </p:nvSpPr>
        <p:spPr/>
        <p:txBody>
          <a:bodyPr>
            <a:normAutofit lnSpcReduction="10000"/>
          </a:bodyPr>
          <a:lstStyle/>
          <a:p>
            <a:r>
              <a:rPr lang="en-US" dirty="0" smtClean="0"/>
              <a:t>Search for an element in a sorted array where 1% of elements experienced unspecified noise</a:t>
            </a:r>
          </a:p>
          <a:p>
            <a:pPr lvl="1"/>
            <a:r>
              <a:rPr lang="en-US" dirty="0" smtClean="0"/>
              <a:t>The 1% were selected at random </a:t>
            </a:r>
          </a:p>
          <a:p>
            <a:pPr lvl="1"/>
            <a:r>
              <a:rPr lang="en-US" dirty="0" smtClean="0"/>
              <a:t>Promise: The element we’re looking for did not experience noise</a:t>
            </a:r>
          </a:p>
          <a:p>
            <a:r>
              <a:rPr lang="en-US" u="sng" dirty="0" smtClean="0"/>
              <a:t>Solution:</a:t>
            </a:r>
            <a:r>
              <a:rPr lang="en-US" dirty="0" smtClean="0"/>
              <a:t> we want to do binary search, but it’s complicated: what if the middle element experienced noise?</a:t>
            </a:r>
            <a:br>
              <a:rPr lang="en-US" dirty="0" smtClean="0"/>
            </a:br>
            <a:r>
              <a:rPr lang="en-US" dirty="0" smtClean="0"/>
              <a:t>We therefore look at the middle 10logn elements, choose their median, and pivot according to it. We can prove that the chance this element is “wrong” is at most 1/n</a:t>
            </a:r>
            <a:r>
              <a:rPr lang="en-US" baseline="30000" dirty="0" smtClean="0"/>
              <a:t>0.01</a:t>
            </a:r>
            <a:r>
              <a:rPr lang="en-US" dirty="0" smtClean="0"/>
              <a:t> (using concentration bounds). And we can repeat.</a:t>
            </a:r>
          </a:p>
          <a:p>
            <a:r>
              <a:rPr lang="en-US" u="sng" dirty="0" smtClean="0"/>
              <a:t>Further Question:</a:t>
            </a:r>
            <a:r>
              <a:rPr lang="en-US" dirty="0" smtClean="0"/>
              <a:t> can we do it faster? (Yes, but requires more work) </a:t>
            </a:r>
            <a:endParaRPr lang="en-US" dirty="0"/>
          </a:p>
        </p:txBody>
      </p:sp>
    </p:spTree>
    <p:extLst>
      <p:ext uri="{BB962C8B-B14F-4D97-AF65-F5344CB8AC3E}">
        <p14:creationId xmlns:p14="http://schemas.microsoft.com/office/powerpoint/2010/main" val="251106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endParaRPr lang="en-US" dirty="0"/>
          </a:p>
        </p:txBody>
      </p:sp>
      <p:sp>
        <p:nvSpPr>
          <p:cNvPr id="3" name="Content Placeholder 2"/>
          <p:cNvSpPr>
            <a:spLocks noGrp="1"/>
          </p:cNvSpPr>
          <p:nvPr>
            <p:ph idx="1"/>
          </p:nvPr>
        </p:nvSpPr>
        <p:spPr>
          <a:xfrm>
            <a:off x="838200" y="1569494"/>
            <a:ext cx="10515600" cy="4901086"/>
          </a:xfrm>
        </p:spPr>
        <p:txBody>
          <a:bodyPr>
            <a:normAutofit/>
          </a:bodyPr>
          <a:lstStyle/>
          <a:p>
            <a:r>
              <a:rPr lang="en-US" dirty="0" err="1" smtClean="0"/>
              <a:t>QuickSort</a:t>
            </a:r>
            <a:r>
              <a:rPr lang="en-US" dirty="0" smtClean="0"/>
              <a:t>(A):</a:t>
            </a:r>
            <a:endParaRPr lang="en-US" dirty="0"/>
          </a:p>
          <a:p>
            <a:pPr marL="914400" lvl="1" indent="-457200">
              <a:buFont typeface="+mj-lt"/>
              <a:buAutoNum type="arabicPeriod"/>
            </a:pPr>
            <a:r>
              <a:rPr lang="en-US" dirty="0"/>
              <a:t>choose </a:t>
            </a:r>
            <a:r>
              <a:rPr lang="en-US" dirty="0" smtClean="0"/>
              <a:t>1≤i≤n </a:t>
            </a:r>
            <a:r>
              <a:rPr lang="en-US" dirty="0"/>
              <a:t>randomly and uniformly</a:t>
            </a:r>
          </a:p>
          <a:p>
            <a:pPr marL="914400" lvl="1" indent="-457200">
              <a:buFont typeface="+mj-lt"/>
              <a:buAutoNum type="arabicPeriod"/>
            </a:pPr>
            <a:r>
              <a:rPr lang="en-US" dirty="0"/>
              <a:t>pivot = A[</a:t>
            </a:r>
            <a:r>
              <a:rPr lang="en-US" dirty="0" err="1"/>
              <a:t>i</a:t>
            </a:r>
            <a:r>
              <a:rPr lang="en-US" dirty="0"/>
              <a:t>]</a:t>
            </a:r>
          </a:p>
          <a:p>
            <a:pPr marL="914400" lvl="1" indent="-457200">
              <a:buFont typeface="+mj-lt"/>
              <a:buAutoNum type="arabicPeriod"/>
            </a:pPr>
            <a:r>
              <a:rPr lang="en-US" dirty="0" smtClean="0"/>
              <a:t>Smaller </a:t>
            </a:r>
            <a:r>
              <a:rPr lang="en-US" dirty="0"/>
              <a:t>= </a:t>
            </a:r>
            <a:r>
              <a:rPr lang="en-US" dirty="0" smtClean="0"/>
              <a:t>{x in A such that x </a:t>
            </a:r>
            <a:r>
              <a:rPr lang="en-US" dirty="0"/>
              <a:t>&lt; </a:t>
            </a:r>
            <a:r>
              <a:rPr lang="en-US" dirty="0" smtClean="0"/>
              <a:t>pivot}</a:t>
            </a:r>
            <a:endParaRPr lang="en-US" dirty="0"/>
          </a:p>
          <a:p>
            <a:pPr marL="914400" lvl="1" indent="-457200">
              <a:buFont typeface="+mj-lt"/>
              <a:buAutoNum type="arabicPeriod"/>
            </a:pPr>
            <a:r>
              <a:rPr lang="en-US" dirty="0"/>
              <a:t>Larger = {x in A such that x </a:t>
            </a:r>
            <a:r>
              <a:rPr lang="en-US" dirty="0" smtClean="0"/>
              <a:t>≥ </a:t>
            </a:r>
            <a:r>
              <a:rPr lang="en-US" dirty="0"/>
              <a:t>pivot</a:t>
            </a:r>
            <a:r>
              <a:rPr lang="en-US" dirty="0" smtClean="0"/>
              <a:t>}</a:t>
            </a:r>
          </a:p>
          <a:p>
            <a:pPr marL="914400" lvl="1" indent="-457200">
              <a:buFont typeface="+mj-lt"/>
              <a:buAutoNum type="arabicPeriod"/>
            </a:pPr>
            <a:r>
              <a:rPr lang="en-US" dirty="0" err="1" smtClean="0"/>
              <a:t>Recurse</a:t>
            </a:r>
            <a:r>
              <a:rPr lang="en-US" dirty="0" smtClean="0"/>
              <a:t> on Smaller and on Larger</a:t>
            </a:r>
          </a:p>
          <a:p>
            <a:pPr marL="914400" lvl="1" indent="-457200">
              <a:buFont typeface="+mj-lt"/>
              <a:buAutoNum type="arabicPeriod"/>
            </a:pPr>
            <a:r>
              <a:rPr lang="en-US" dirty="0"/>
              <a:t>A = </a:t>
            </a:r>
            <a:r>
              <a:rPr lang="en-US" dirty="0" err="1" smtClean="0"/>
              <a:t>QuickSort</a:t>
            </a:r>
            <a:r>
              <a:rPr lang="en-US" dirty="0" smtClean="0"/>
              <a:t>(Smaller) </a:t>
            </a:r>
            <a:r>
              <a:rPr lang="en-US" dirty="0"/>
              <a:t>+ </a:t>
            </a:r>
            <a:r>
              <a:rPr lang="en-US" dirty="0" err="1" smtClean="0"/>
              <a:t>QuickSort</a:t>
            </a:r>
            <a:r>
              <a:rPr lang="en-US" dirty="0" smtClean="0"/>
              <a:t>(Larger)</a:t>
            </a:r>
          </a:p>
          <a:p>
            <a:r>
              <a:rPr lang="en-US" dirty="0" smtClean="0"/>
              <a:t>Is this good pseudocode?</a:t>
            </a:r>
          </a:p>
          <a:p>
            <a:r>
              <a:rPr lang="en-US" dirty="0" smtClean="0"/>
              <a:t>Running time = O(</a:t>
            </a:r>
            <a:r>
              <a:rPr lang="en-US" dirty="0" err="1" smtClean="0"/>
              <a:t>nlogn</a:t>
            </a:r>
            <a:r>
              <a:rPr lang="en-US" dirty="0" smtClean="0"/>
              <a:t>). By induction?</a:t>
            </a:r>
          </a:p>
          <a:p>
            <a:r>
              <a:rPr lang="en-US" dirty="0" smtClean="0"/>
              <a:t>Complexity Analysis of Randomized Algorithm</a:t>
            </a:r>
            <a:endParaRPr lang="en-US" dirty="0"/>
          </a:p>
          <a:p>
            <a:endParaRPr lang="en-US" dirty="0"/>
          </a:p>
        </p:txBody>
      </p:sp>
    </p:spTree>
    <p:extLst>
      <p:ext uri="{BB962C8B-B14F-4D97-AF65-F5344CB8AC3E}">
        <p14:creationId xmlns:p14="http://schemas.microsoft.com/office/powerpoint/2010/main" val="3878165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Topics We Won’t Cover </a:t>
            </a:r>
            <a:endParaRPr lang="en-US" dirty="0"/>
          </a:p>
        </p:txBody>
      </p:sp>
      <p:sp>
        <p:nvSpPr>
          <p:cNvPr id="3" name="Content Placeholder 2"/>
          <p:cNvSpPr>
            <a:spLocks noGrp="1"/>
          </p:cNvSpPr>
          <p:nvPr>
            <p:ph sz="half" idx="1"/>
          </p:nvPr>
        </p:nvSpPr>
        <p:spPr/>
        <p:txBody>
          <a:bodyPr>
            <a:normAutofit fontScale="92500"/>
          </a:bodyPr>
          <a:lstStyle/>
          <a:p>
            <a:r>
              <a:rPr lang="en-US" dirty="0" smtClean="0"/>
              <a:t>Pointer Manipulation</a:t>
            </a:r>
          </a:p>
          <a:p>
            <a:pPr lvl="1"/>
            <a:r>
              <a:rPr lang="en-US" dirty="0"/>
              <a:t>e</a:t>
            </a:r>
            <a:r>
              <a:rPr lang="en-US" dirty="0" smtClean="0"/>
              <a:t>.g. loop detection, other linked list questions</a:t>
            </a:r>
          </a:p>
          <a:p>
            <a:r>
              <a:rPr lang="en-US" dirty="0" smtClean="0"/>
              <a:t>Bit Manipulation and other tricks</a:t>
            </a:r>
          </a:p>
          <a:p>
            <a:pPr lvl="1"/>
            <a:r>
              <a:rPr lang="en-US" dirty="0"/>
              <a:t>e</a:t>
            </a:r>
            <a:r>
              <a:rPr lang="en-US" dirty="0" smtClean="0"/>
              <a:t>.g. find element that only repeats once when all others repeat twice, with O(1) space</a:t>
            </a:r>
          </a:p>
          <a:p>
            <a:pPr lvl="1"/>
            <a:r>
              <a:rPr lang="en-US" dirty="0" smtClean="0"/>
              <a:t>Given a biased coin, create an unbiased coin</a:t>
            </a:r>
          </a:p>
          <a:p>
            <a:r>
              <a:rPr lang="en-US" dirty="0" smtClean="0"/>
              <a:t>Coding on whiteboard, finding bug</a:t>
            </a:r>
          </a:p>
          <a:p>
            <a:r>
              <a:rPr lang="en-US" dirty="0"/>
              <a:t>Memory Management, </a:t>
            </a:r>
            <a:r>
              <a:rPr lang="en-US" dirty="0" smtClean="0"/>
              <a:t>Caching</a:t>
            </a:r>
            <a:endParaRPr lang="en-US" dirty="0"/>
          </a:p>
        </p:txBody>
      </p:sp>
      <p:sp>
        <p:nvSpPr>
          <p:cNvPr id="4" name="Content Placeholder 3"/>
          <p:cNvSpPr>
            <a:spLocks noGrp="1"/>
          </p:cNvSpPr>
          <p:nvPr>
            <p:ph sz="half" idx="2"/>
          </p:nvPr>
        </p:nvSpPr>
        <p:spPr/>
        <p:txBody>
          <a:bodyPr>
            <a:normAutofit fontScale="92500"/>
          </a:bodyPr>
          <a:lstStyle/>
          <a:p>
            <a:r>
              <a:rPr lang="en-US" dirty="0" smtClean="0"/>
              <a:t>Probability Must-Knows</a:t>
            </a:r>
          </a:p>
          <a:p>
            <a:pPr lvl="1"/>
            <a:r>
              <a:rPr lang="en-US" dirty="0" smtClean="0"/>
              <a:t>Linearity of expectation</a:t>
            </a:r>
          </a:p>
          <a:p>
            <a:pPr lvl="1"/>
            <a:r>
              <a:rPr lang="en-US" dirty="0" smtClean="0"/>
              <a:t>Drunkard’s Walk</a:t>
            </a:r>
          </a:p>
          <a:p>
            <a:pPr lvl="1"/>
            <a:r>
              <a:rPr lang="en-US" dirty="0" smtClean="0"/>
              <a:t>Normal Random Variable</a:t>
            </a:r>
          </a:p>
          <a:p>
            <a:pPr lvl="1"/>
            <a:r>
              <a:rPr lang="en-US" dirty="0" smtClean="0"/>
              <a:t>Concentration Bounds, Law of Large Numbers</a:t>
            </a:r>
          </a:p>
          <a:p>
            <a:r>
              <a:rPr lang="en-US" dirty="0" smtClean="0"/>
              <a:t>Design Patterns</a:t>
            </a:r>
          </a:p>
          <a:p>
            <a:r>
              <a:rPr lang="en-US" dirty="0" smtClean="0"/>
              <a:t>Software Design</a:t>
            </a:r>
          </a:p>
          <a:p>
            <a:pPr lvl="1"/>
            <a:r>
              <a:rPr lang="en-US" dirty="0"/>
              <a:t>u</a:t>
            </a:r>
            <a:r>
              <a:rPr lang="en-US" dirty="0" smtClean="0"/>
              <a:t>nderstanding inheritance</a:t>
            </a:r>
          </a:p>
          <a:p>
            <a:r>
              <a:rPr lang="en-US" dirty="0" smtClean="0"/>
              <a:t>Source Control</a:t>
            </a:r>
          </a:p>
        </p:txBody>
      </p:sp>
    </p:spTree>
    <p:extLst>
      <p:ext uri="{BB962C8B-B14F-4D97-AF65-F5344CB8AC3E}">
        <p14:creationId xmlns:p14="http://schemas.microsoft.com/office/powerpoint/2010/main" val="200909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QuickSelect</a:t>
            </a:r>
            <a:endParaRPr lang="en-US" dirty="0"/>
          </a:p>
        </p:txBody>
      </p:sp>
      <p:sp>
        <p:nvSpPr>
          <p:cNvPr id="3" name="Content Placeholder 2"/>
          <p:cNvSpPr>
            <a:spLocks noGrp="1"/>
          </p:cNvSpPr>
          <p:nvPr>
            <p:ph idx="1"/>
          </p:nvPr>
        </p:nvSpPr>
        <p:spPr>
          <a:xfrm>
            <a:off x="838200" y="1569494"/>
            <a:ext cx="10515600" cy="4901086"/>
          </a:xfrm>
        </p:spPr>
        <p:txBody>
          <a:bodyPr>
            <a:normAutofit lnSpcReduction="10000"/>
          </a:bodyPr>
          <a:lstStyle/>
          <a:p>
            <a:r>
              <a:rPr lang="en-US" dirty="0" smtClean="0"/>
              <a:t>Median vs Average</a:t>
            </a:r>
          </a:p>
          <a:p>
            <a:pPr lvl="1"/>
            <a:r>
              <a:rPr lang="en-US" dirty="0" smtClean="0"/>
              <a:t>Often people pick average because it’s easier to compute</a:t>
            </a:r>
          </a:p>
          <a:p>
            <a:r>
              <a:rPr lang="en-US" dirty="0" smtClean="0"/>
              <a:t>Select(</a:t>
            </a:r>
            <a:r>
              <a:rPr lang="en-US" dirty="0" err="1" smtClean="0"/>
              <a:t>A,k</a:t>
            </a:r>
            <a:r>
              <a:rPr lang="en-US" dirty="0" smtClean="0"/>
              <a:t>) = k-</a:t>
            </a:r>
            <a:r>
              <a:rPr lang="en-US" dirty="0" err="1" smtClean="0"/>
              <a:t>th</a:t>
            </a:r>
            <a:r>
              <a:rPr lang="en-US" dirty="0" smtClean="0"/>
              <a:t> smallest element in A</a:t>
            </a:r>
            <a:endParaRPr lang="en-US" dirty="0"/>
          </a:p>
          <a:p>
            <a:r>
              <a:rPr lang="en-US" dirty="0" err="1" smtClean="0"/>
              <a:t>QuickSelect</a:t>
            </a:r>
            <a:r>
              <a:rPr lang="en-US" dirty="0" smtClean="0"/>
              <a:t>(</a:t>
            </a:r>
            <a:r>
              <a:rPr lang="en-US" dirty="0" err="1" smtClean="0"/>
              <a:t>A,k</a:t>
            </a:r>
            <a:r>
              <a:rPr lang="en-US" dirty="0" smtClean="0"/>
              <a:t>):</a:t>
            </a:r>
          </a:p>
          <a:p>
            <a:pPr marL="914400" lvl="1" indent="-457200">
              <a:buFont typeface="+mj-lt"/>
              <a:buAutoNum type="arabicPeriod"/>
            </a:pPr>
            <a:r>
              <a:rPr lang="en-US" dirty="0" smtClean="0"/>
              <a:t>choose 1≤i≤n randomly and uniformly</a:t>
            </a:r>
          </a:p>
          <a:p>
            <a:pPr marL="914400" lvl="1" indent="-457200">
              <a:buFont typeface="+mj-lt"/>
              <a:buAutoNum type="arabicPeriod"/>
            </a:pPr>
            <a:r>
              <a:rPr lang="en-US" dirty="0" smtClean="0"/>
              <a:t>pivot = A[</a:t>
            </a:r>
            <a:r>
              <a:rPr lang="en-US" dirty="0" err="1" smtClean="0"/>
              <a:t>i</a:t>
            </a:r>
            <a:r>
              <a:rPr lang="en-US" dirty="0" smtClean="0"/>
              <a:t>]</a:t>
            </a:r>
          </a:p>
          <a:p>
            <a:pPr marL="914400" lvl="1" indent="-457200">
              <a:buFont typeface="+mj-lt"/>
              <a:buAutoNum type="arabicPeriod"/>
            </a:pPr>
            <a:r>
              <a:rPr lang="en-US" dirty="0" err="1" smtClean="0"/>
              <a:t>pivot_rank</a:t>
            </a:r>
            <a:r>
              <a:rPr lang="en-US" dirty="0" smtClean="0"/>
              <a:t> = number of elements in A that are ≤ pivot</a:t>
            </a:r>
          </a:p>
          <a:p>
            <a:pPr marL="914400" lvl="1" indent="-457200">
              <a:buFont typeface="+mj-lt"/>
              <a:buAutoNum type="arabicPeriod"/>
            </a:pPr>
            <a:r>
              <a:rPr lang="en-US" dirty="0" smtClean="0"/>
              <a:t>Smaller = {x in A such that x &lt; pivot}</a:t>
            </a:r>
          </a:p>
          <a:p>
            <a:pPr marL="914400" lvl="1" indent="-457200">
              <a:buFont typeface="+mj-lt"/>
              <a:buAutoNum type="arabicPeriod"/>
            </a:pPr>
            <a:r>
              <a:rPr lang="en-US" dirty="0" smtClean="0"/>
              <a:t>Larger = {x in A such that x ≥ pivot}</a:t>
            </a:r>
          </a:p>
          <a:p>
            <a:pPr marL="914400" lvl="1" indent="-457200">
              <a:buFont typeface="+mj-lt"/>
              <a:buAutoNum type="arabicPeriod"/>
            </a:pPr>
            <a:r>
              <a:rPr lang="en-US" dirty="0" smtClean="0"/>
              <a:t>If </a:t>
            </a:r>
            <a:r>
              <a:rPr lang="en-US" dirty="0" err="1" smtClean="0"/>
              <a:t>k≤pivot_rank</a:t>
            </a:r>
            <a:r>
              <a:rPr lang="en-US" dirty="0" smtClean="0"/>
              <a:t>, return </a:t>
            </a:r>
            <a:r>
              <a:rPr lang="en-US" dirty="0" err="1" smtClean="0"/>
              <a:t>QuickSelect</a:t>
            </a:r>
            <a:r>
              <a:rPr lang="en-US" dirty="0" smtClean="0"/>
              <a:t>(</a:t>
            </a:r>
            <a:r>
              <a:rPr lang="en-US" dirty="0" err="1" smtClean="0"/>
              <a:t>Smaller,k</a:t>
            </a:r>
            <a:r>
              <a:rPr lang="en-US" dirty="0" smtClean="0"/>
              <a:t>), else return </a:t>
            </a:r>
            <a:r>
              <a:rPr lang="en-US" dirty="0" err="1" smtClean="0"/>
              <a:t>QuickSelect</a:t>
            </a:r>
            <a:r>
              <a:rPr lang="en-US" dirty="0" smtClean="0"/>
              <a:t>(Larger, k-</a:t>
            </a:r>
            <a:r>
              <a:rPr lang="en-US" dirty="0" err="1" smtClean="0"/>
              <a:t>pivot_rank</a:t>
            </a:r>
            <a:r>
              <a:rPr lang="en-US" dirty="0" smtClean="0"/>
              <a:t>)</a:t>
            </a:r>
          </a:p>
          <a:p>
            <a:r>
              <a:rPr lang="en-US" dirty="0" smtClean="0"/>
              <a:t>Running time = O(n). By induction?</a:t>
            </a:r>
            <a:endParaRPr lang="en-US" dirty="0"/>
          </a:p>
          <a:p>
            <a:endParaRPr lang="en-US" dirty="0"/>
          </a:p>
        </p:txBody>
      </p:sp>
    </p:spTree>
    <p:extLst>
      <p:ext uri="{BB962C8B-B14F-4D97-AF65-F5344CB8AC3E}">
        <p14:creationId xmlns:p14="http://schemas.microsoft.com/office/powerpoint/2010/main" val="2727528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Lower Bounds</a:t>
            </a:r>
            <a:endParaRPr lang="en-US" dirty="0"/>
          </a:p>
        </p:txBody>
      </p:sp>
      <p:sp>
        <p:nvSpPr>
          <p:cNvPr id="3" name="Content Placeholder 2"/>
          <p:cNvSpPr>
            <a:spLocks noGrp="1"/>
          </p:cNvSpPr>
          <p:nvPr>
            <p:ph sz="half" idx="1"/>
          </p:nvPr>
        </p:nvSpPr>
        <p:spPr/>
        <p:txBody>
          <a:bodyPr>
            <a:normAutofit/>
          </a:bodyPr>
          <a:lstStyle/>
          <a:p>
            <a:r>
              <a:rPr lang="en-US" dirty="0" smtClean="0"/>
              <a:t>You are given 9 coins, and a scale weight. One of the coins weighs less than the others. Find it in a minimum number of weightings.</a:t>
            </a:r>
          </a:p>
        </p:txBody>
      </p:sp>
      <p:pic>
        <p:nvPicPr>
          <p:cNvPr id="9218" name="Picture 2" descr="http://www.cs.loyola.edu/%7Ejglenn/Contest/2007_08/scal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456" y="2265529"/>
            <a:ext cx="4509644" cy="289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67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Lower Bounds</a:t>
            </a:r>
            <a:endParaRPr lang="en-US" dirty="0"/>
          </a:p>
        </p:txBody>
      </p:sp>
      <p:sp>
        <p:nvSpPr>
          <p:cNvPr id="3" name="Content Placeholder 2"/>
          <p:cNvSpPr>
            <a:spLocks noGrp="1"/>
          </p:cNvSpPr>
          <p:nvPr>
            <p:ph sz="half" idx="1"/>
          </p:nvPr>
        </p:nvSpPr>
        <p:spPr/>
        <p:txBody>
          <a:bodyPr>
            <a:normAutofit/>
          </a:bodyPr>
          <a:lstStyle/>
          <a:p>
            <a:r>
              <a:rPr lang="en-US" dirty="0" smtClean="0"/>
              <a:t>You are given 9 coins, and a scale weight. One of the coins weighs less than the others. Find it in a minimum number of weightings.</a:t>
            </a:r>
          </a:p>
          <a:p>
            <a:r>
              <a:rPr lang="en-US" u="sng" dirty="0" smtClean="0"/>
              <a:t>Answer:</a:t>
            </a:r>
            <a:r>
              <a:rPr lang="en-US" dirty="0" smtClean="0"/>
              <a:t> 2</a:t>
            </a:r>
          </a:p>
          <a:p>
            <a:r>
              <a:rPr lang="en-US" u="sng" dirty="0" smtClean="0"/>
              <a:t>Question:</a:t>
            </a:r>
            <a:r>
              <a:rPr lang="en-US" dirty="0" smtClean="0"/>
              <a:t> Why not less?</a:t>
            </a:r>
          </a:p>
        </p:txBody>
      </p:sp>
      <p:pic>
        <p:nvPicPr>
          <p:cNvPr id="9218" name="Picture 2" descr="http://www.cs.loyola.edu/%7Ejglenn/Contest/2007_08/scal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456" y="2265529"/>
            <a:ext cx="4509644" cy="289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616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Bounds</a:t>
            </a:r>
            <a:endParaRPr lang="en-US" dirty="0"/>
          </a:p>
        </p:txBody>
      </p:sp>
      <p:sp>
        <p:nvSpPr>
          <p:cNvPr id="3" name="Content Placeholder 2"/>
          <p:cNvSpPr>
            <a:spLocks noGrp="1"/>
          </p:cNvSpPr>
          <p:nvPr>
            <p:ph idx="1"/>
          </p:nvPr>
        </p:nvSpPr>
        <p:spPr/>
        <p:txBody>
          <a:bodyPr>
            <a:normAutofit/>
          </a:bodyPr>
          <a:lstStyle/>
          <a:p>
            <a:r>
              <a:rPr lang="en-US" dirty="0" smtClean="0"/>
              <a:t>Given a sorted array A, find an element x</a:t>
            </a:r>
          </a:p>
          <a:p>
            <a:r>
              <a:rPr lang="en-US" u="sng" dirty="0" smtClean="0"/>
              <a:t>Question:</a:t>
            </a:r>
            <a:r>
              <a:rPr lang="en-US" dirty="0" smtClean="0"/>
              <a:t> How many possible answers?</a:t>
            </a:r>
          </a:p>
        </p:txBody>
      </p:sp>
    </p:spTree>
    <p:extLst>
      <p:ext uri="{BB962C8B-B14F-4D97-AF65-F5344CB8AC3E}">
        <p14:creationId xmlns:p14="http://schemas.microsoft.com/office/powerpoint/2010/main" val="110533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Bounds</a:t>
            </a:r>
            <a:endParaRPr lang="en-US" dirty="0"/>
          </a:p>
        </p:txBody>
      </p:sp>
      <p:sp>
        <p:nvSpPr>
          <p:cNvPr id="3" name="Content Placeholder 2"/>
          <p:cNvSpPr>
            <a:spLocks noGrp="1"/>
          </p:cNvSpPr>
          <p:nvPr>
            <p:ph idx="1"/>
          </p:nvPr>
        </p:nvSpPr>
        <p:spPr/>
        <p:txBody>
          <a:bodyPr>
            <a:normAutofit/>
          </a:bodyPr>
          <a:lstStyle/>
          <a:p>
            <a:r>
              <a:rPr lang="en-US" dirty="0" smtClean="0"/>
              <a:t>Given a sorted array A, find an element x</a:t>
            </a:r>
          </a:p>
          <a:p>
            <a:r>
              <a:rPr lang="en-US" u="sng" dirty="0" smtClean="0"/>
              <a:t>Question:</a:t>
            </a:r>
            <a:r>
              <a:rPr lang="en-US" dirty="0" smtClean="0"/>
              <a:t> How many possible answers?</a:t>
            </a:r>
          </a:p>
          <a:p>
            <a:r>
              <a:rPr lang="en-US" u="sng" dirty="0" smtClean="0"/>
              <a:t>Answer:</a:t>
            </a:r>
            <a:r>
              <a:rPr lang="en-US" dirty="0" smtClean="0"/>
              <a:t> n</a:t>
            </a:r>
          </a:p>
          <a:p>
            <a:r>
              <a:rPr lang="en-US" dirty="0" smtClean="0"/>
              <a:t>Only allowed comparisons.</a:t>
            </a:r>
          </a:p>
          <a:p>
            <a:r>
              <a:rPr lang="en-US" dirty="0" smtClean="0"/>
              <a:t>Decision tree must have n leaves </a:t>
            </a:r>
            <a:r>
              <a:rPr lang="en-US" dirty="0" smtClean="0">
                <a:sym typeface="Symbol" panose="05050102010706020507" pitchFamily="18" charset="2"/>
              </a:rPr>
              <a:t></a:t>
            </a:r>
            <a:r>
              <a:rPr lang="en-US" dirty="0" smtClean="0"/>
              <a:t> running time &gt;= </a:t>
            </a:r>
            <a:r>
              <a:rPr lang="el-GR" dirty="0" smtClean="0"/>
              <a:t>Ω</a:t>
            </a:r>
            <a:r>
              <a:rPr lang="en-US" dirty="0" smtClean="0"/>
              <a:t>(</a:t>
            </a:r>
            <a:r>
              <a:rPr lang="en-US" dirty="0" err="1" smtClean="0"/>
              <a:t>logn</a:t>
            </a:r>
            <a:r>
              <a:rPr lang="en-US" dirty="0" smtClean="0"/>
              <a:t>)</a:t>
            </a:r>
          </a:p>
        </p:txBody>
      </p:sp>
    </p:spTree>
    <p:extLst>
      <p:ext uri="{BB962C8B-B14F-4D97-AF65-F5344CB8AC3E}">
        <p14:creationId xmlns:p14="http://schemas.microsoft.com/office/powerpoint/2010/main" val="1999194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Bounds</a:t>
            </a:r>
            <a:endParaRPr lang="en-US" dirty="0"/>
          </a:p>
        </p:txBody>
      </p:sp>
      <p:sp>
        <p:nvSpPr>
          <p:cNvPr id="3" name="Content Placeholder 2"/>
          <p:cNvSpPr>
            <a:spLocks noGrp="1"/>
          </p:cNvSpPr>
          <p:nvPr>
            <p:ph idx="1"/>
          </p:nvPr>
        </p:nvSpPr>
        <p:spPr/>
        <p:txBody>
          <a:bodyPr>
            <a:normAutofit/>
          </a:bodyPr>
          <a:lstStyle/>
          <a:p>
            <a:r>
              <a:rPr lang="en-US" dirty="0" smtClean="0"/>
              <a:t>Given array A, sort it.</a:t>
            </a:r>
          </a:p>
          <a:p>
            <a:r>
              <a:rPr lang="en-US" dirty="0" smtClean="0"/>
              <a:t>Only </a:t>
            </a:r>
            <a:r>
              <a:rPr lang="en-US" dirty="0"/>
              <a:t>allowed comparisons.</a:t>
            </a:r>
            <a:endParaRPr lang="en-US" dirty="0" smtClean="0"/>
          </a:p>
          <a:p>
            <a:r>
              <a:rPr lang="en-US" u="sng" dirty="0"/>
              <a:t>Question:</a:t>
            </a:r>
            <a:r>
              <a:rPr lang="en-US" dirty="0"/>
              <a:t> </a:t>
            </a:r>
            <a:r>
              <a:rPr lang="en-US" dirty="0" smtClean="0"/>
              <a:t>How many possible answers?</a:t>
            </a:r>
          </a:p>
        </p:txBody>
      </p:sp>
    </p:spTree>
    <p:extLst>
      <p:ext uri="{BB962C8B-B14F-4D97-AF65-F5344CB8AC3E}">
        <p14:creationId xmlns:p14="http://schemas.microsoft.com/office/powerpoint/2010/main" val="3121488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Bounds</a:t>
            </a:r>
            <a:endParaRPr lang="en-US" dirty="0"/>
          </a:p>
        </p:txBody>
      </p:sp>
      <p:sp>
        <p:nvSpPr>
          <p:cNvPr id="3" name="Content Placeholder 2"/>
          <p:cNvSpPr>
            <a:spLocks noGrp="1"/>
          </p:cNvSpPr>
          <p:nvPr>
            <p:ph idx="1"/>
          </p:nvPr>
        </p:nvSpPr>
        <p:spPr/>
        <p:txBody>
          <a:bodyPr>
            <a:normAutofit/>
          </a:bodyPr>
          <a:lstStyle/>
          <a:p>
            <a:r>
              <a:rPr lang="en-US" dirty="0" smtClean="0"/>
              <a:t>Given array A, sort it.</a:t>
            </a:r>
          </a:p>
          <a:p>
            <a:r>
              <a:rPr lang="en-US" dirty="0" smtClean="0"/>
              <a:t>Only </a:t>
            </a:r>
            <a:r>
              <a:rPr lang="en-US" dirty="0"/>
              <a:t>allowed comparisons.</a:t>
            </a:r>
            <a:endParaRPr lang="en-US" dirty="0" smtClean="0"/>
          </a:p>
          <a:p>
            <a:r>
              <a:rPr lang="en-US" u="sng" dirty="0"/>
              <a:t>Question:</a:t>
            </a:r>
            <a:r>
              <a:rPr lang="en-US" dirty="0"/>
              <a:t> </a:t>
            </a:r>
            <a:r>
              <a:rPr lang="en-US" dirty="0" smtClean="0"/>
              <a:t>How many possible answers?</a:t>
            </a:r>
          </a:p>
          <a:p>
            <a:r>
              <a:rPr lang="en-US" u="sng" dirty="0" smtClean="0"/>
              <a:t>Answer:</a:t>
            </a:r>
            <a:r>
              <a:rPr lang="en-US" dirty="0" smtClean="0"/>
              <a:t> n!  (n factorial)</a:t>
            </a:r>
          </a:p>
          <a:p>
            <a:r>
              <a:rPr lang="en-US" u="sng" dirty="0" smtClean="0"/>
              <a:t>Conclusion: </a:t>
            </a:r>
            <a:r>
              <a:rPr lang="en-US" dirty="0" smtClean="0"/>
              <a:t>Sorting takes </a:t>
            </a:r>
            <a:r>
              <a:rPr lang="el-GR" dirty="0" smtClean="0"/>
              <a:t>Ω</a:t>
            </a:r>
            <a:r>
              <a:rPr lang="en-US" dirty="0" smtClean="0"/>
              <a:t>(log(n!)) time if you’re only allowed comparisons</a:t>
            </a:r>
          </a:p>
          <a:p>
            <a:r>
              <a:rPr lang="en-US" dirty="0"/>
              <a:t>l</a:t>
            </a:r>
            <a:r>
              <a:rPr lang="en-US" dirty="0" smtClean="0"/>
              <a:t>og(n!) = </a:t>
            </a:r>
            <a:r>
              <a:rPr lang="el-GR" dirty="0"/>
              <a:t>Ω</a:t>
            </a:r>
            <a:r>
              <a:rPr lang="en-US" dirty="0" smtClean="0"/>
              <a:t>(</a:t>
            </a:r>
            <a:r>
              <a:rPr lang="en-US" dirty="0" err="1" smtClean="0"/>
              <a:t>nlogn</a:t>
            </a:r>
            <a:r>
              <a:rPr lang="en-US" dirty="0" smtClean="0"/>
              <a:t>)</a:t>
            </a:r>
          </a:p>
          <a:p>
            <a:r>
              <a:rPr lang="en-US" dirty="0" smtClean="0"/>
              <a:t>Always try to think of lower bounds as well</a:t>
            </a:r>
          </a:p>
          <a:p>
            <a:pPr lvl="1"/>
            <a:r>
              <a:rPr lang="en-US" dirty="0"/>
              <a:t>p</a:t>
            </a:r>
            <a:r>
              <a:rPr lang="en-US" dirty="0" smtClean="0"/>
              <a:t>oints to an approach for better algorithms </a:t>
            </a:r>
          </a:p>
        </p:txBody>
      </p:sp>
    </p:spTree>
    <p:extLst>
      <p:ext uri="{BB962C8B-B14F-4D97-AF65-F5344CB8AC3E}">
        <p14:creationId xmlns:p14="http://schemas.microsoft.com/office/powerpoint/2010/main" val="459240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The Heavy Pill</a:t>
            </a:r>
            <a:endParaRPr lang="en-US" dirty="0"/>
          </a:p>
        </p:txBody>
      </p:sp>
      <p:sp>
        <p:nvSpPr>
          <p:cNvPr id="3" name="Content Placeholder 2"/>
          <p:cNvSpPr>
            <a:spLocks noGrp="1"/>
          </p:cNvSpPr>
          <p:nvPr>
            <p:ph idx="1"/>
          </p:nvPr>
        </p:nvSpPr>
        <p:spPr/>
        <p:txBody>
          <a:bodyPr/>
          <a:lstStyle/>
          <a:p>
            <a:r>
              <a:rPr lang="en-US" dirty="0"/>
              <a:t>You have 20 bottles of pills. 19 bottles have 1.0 gram pills, but one has pills of weight 1.1 grams. Given a scale that provides and exact measurement, how would you find the heavy bottle? You can only use the scale once.</a:t>
            </a:r>
          </a:p>
        </p:txBody>
      </p:sp>
    </p:spTree>
    <p:extLst>
      <p:ext uri="{BB962C8B-B14F-4D97-AF65-F5344CB8AC3E}">
        <p14:creationId xmlns:p14="http://schemas.microsoft.com/office/powerpoint/2010/main" val="2886585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The Heavy Pill</a:t>
            </a:r>
            <a:endParaRPr lang="en-US" dirty="0"/>
          </a:p>
        </p:txBody>
      </p:sp>
      <p:sp>
        <p:nvSpPr>
          <p:cNvPr id="3" name="Content Placeholder 2"/>
          <p:cNvSpPr>
            <a:spLocks noGrp="1"/>
          </p:cNvSpPr>
          <p:nvPr>
            <p:ph idx="1"/>
          </p:nvPr>
        </p:nvSpPr>
        <p:spPr/>
        <p:txBody>
          <a:bodyPr/>
          <a:lstStyle/>
          <a:p>
            <a:r>
              <a:rPr lang="en-US" dirty="0"/>
              <a:t>You have 20 bottles of pills. 19 bottles have 1.0 gram pills, but one has pills of weight 1.1 grams. Given a scale that provides and exact measurement, how would you find the heavy bottle? You can only use the scale once</a:t>
            </a:r>
            <a:r>
              <a:rPr lang="en-US" dirty="0" smtClean="0"/>
              <a:t>.</a:t>
            </a:r>
          </a:p>
          <a:p>
            <a:r>
              <a:rPr lang="en-US" u="sng" dirty="0" smtClean="0"/>
              <a:t>Solution:</a:t>
            </a:r>
            <a:r>
              <a:rPr lang="en-US" dirty="0" smtClean="0"/>
              <a:t> Obviously this seems to have a lower bound, so we must think outside the box: we need to use the fact that the scale gives many digits of information. Quickly we see that it’s enough to weigh one pill of the first bottle, two pills of the second bottle, three of the third, and so on.</a:t>
            </a:r>
            <a:endParaRPr lang="en-US" u="sng" dirty="0"/>
          </a:p>
        </p:txBody>
      </p:sp>
    </p:spTree>
    <p:extLst>
      <p:ext uri="{BB962C8B-B14F-4D97-AF65-F5344CB8AC3E}">
        <p14:creationId xmlns:p14="http://schemas.microsoft.com/office/powerpoint/2010/main" val="10027541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 sorted array and a number </a:t>
            </a:r>
            <a:r>
              <a:rPr lang="en-US" dirty="0" smtClean="0"/>
              <a:t>T, </a:t>
            </a:r>
            <a:r>
              <a:rPr lang="en-US" dirty="0"/>
              <a:t>find a pair </a:t>
            </a:r>
            <a:r>
              <a:rPr lang="en-US" dirty="0" smtClean="0"/>
              <a:t>of elements in the array </a:t>
            </a:r>
            <a:r>
              <a:rPr lang="en-US" dirty="0"/>
              <a:t>whose sum is closest to </a:t>
            </a:r>
            <a:r>
              <a:rPr lang="en-US" dirty="0" smtClean="0"/>
              <a:t>T.</a:t>
            </a:r>
            <a:endParaRPr lang="en-US" dirty="0"/>
          </a:p>
        </p:txBody>
      </p:sp>
    </p:spTree>
    <p:extLst>
      <p:ext uri="{BB962C8B-B14F-4D97-AF65-F5344CB8AC3E}">
        <p14:creationId xmlns:p14="http://schemas.microsoft.com/office/powerpoint/2010/main" val="4288097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R</a:t>
            </a:r>
            <a:r>
              <a:rPr lang="en-US" dirty="0" smtClean="0"/>
              <a:t>eview topic</a:t>
            </a:r>
          </a:p>
          <a:p>
            <a:pPr marL="514350" indent="-514350">
              <a:buFont typeface="+mj-lt"/>
              <a:buAutoNum type="arabicPeriod"/>
            </a:pPr>
            <a:r>
              <a:rPr lang="en-US" dirty="0"/>
              <a:t>S</a:t>
            </a:r>
            <a:r>
              <a:rPr lang="en-US" dirty="0" smtClean="0"/>
              <a:t>olve exercises</a:t>
            </a:r>
          </a:p>
          <a:p>
            <a:pPr marL="514350" indent="-514350">
              <a:buFont typeface="+mj-lt"/>
              <a:buAutoNum type="arabicPeriod"/>
            </a:pPr>
            <a:r>
              <a:rPr lang="en-US" dirty="0" smtClean="0"/>
              <a:t>Repeat</a:t>
            </a:r>
          </a:p>
          <a:p>
            <a:endParaRPr lang="en-US" dirty="0" smtClean="0"/>
          </a:p>
          <a:p>
            <a:r>
              <a:rPr lang="en-US" dirty="0" smtClean="0"/>
              <a:t>concentrate </a:t>
            </a:r>
            <a:r>
              <a:rPr lang="en-US" dirty="0"/>
              <a:t>on randomized </a:t>
            </a:r>
            <a:r>
              <a:rPr lang="en-US" dirty="0" smtClean="0"/>
              <a:t>algorithms</a:t>
            </a:r>
            <a:endParaRPr lang="en-US" dirty="0"/>
          </a:p>
          <a:p>
            <a:pPr marL="514350" indent="-514350">
              <a:buFont typeface="+mj-lt"/>
              <a:buAutoNum type="arabicPeriod"/>
            </a:pPr>
            <a:endParaRPr lang="en-US" dirty="0" smtClean="0"/>
          </a:p>
          <a:p>
            <a:endParaRPr lang="en-US" dirty="0"/>
          </a:p>
        </p:txBody>
      </p:sp>
    </p:spTree>
    <p:extLst>
      <p:ext uri="{BB962C8B-B14F-4D97-AF65-F5344CB8AC3E}">
        <p14:creationId xmlns:p14="http://schemas.microsoft.com/office/powerpoint/2010/main" val="1015486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a sorted array and a number </a:t>
            </a:r>
            <a:r>
              <a:rPr lang="en-US" dirty="0" smtClean="0"/>
              <a:t>T, </a:t>
            </a:r>
            <a:r>
              <a:rPr lang="en-US" dirty="0"/>
              <a:t>find a pair </a:t>
            </a:r>
            <a:r>
              <a:rPr lang="en-US" dirty="0" smtClean="0"/>
              <a:t>of elements in the array </a:t>
            </a:r>
            <a:r>
              <a:rPr lang="en-US" dirty="0"/>
              <a:t>whose sum is closest to </a:t>
            </a:r>
            <a:r>
              <a:rPr lang="en-US" dirty="0" smtClean="0"/>
              <a:t>T.</a:t>
            </a:r>
          </a:p>
          <a:p>
            <a:r>
              <a:rPr lang="en-US" u="sng" dirty="0" smtClean="0"/>
              <a:t>Solution:</a:t>
            </a:r>
            <a:r>
              <a:rPr lang="en-US" dirty="0" smtClean="0"/>
              <a:t> Easy in O(n</a:t>
            </a:r>
            <a:r>
              <a:rPr lang="en-US" baseline="30000" dirty="0" smtClean="0"/>
              <a:t>2</a:t>
            </a:r>
            <a:r>
              <a:rPr lang="en-US" dirty="0" smtClean="0"/>
              <a:t>) time. We’ll do it in O(n) time: It’s pretty similar to the merge step in merge-sort. We scan the array from right to left, and for each element x, our goal is to find the element y such that </a:t>
            </a:r>
            <a:r>
              <a:rPr lang="en-US" dirty="0" err="1" smtClean="0"/>
              <a:t>x+y</a:t>
            </a:r>
            <a:r>
              <a:rPr lang="en-US" dirty="0" smtClean="0"/>
              <a:t> is less than T but as large as possible, and the element z such that </a:t>
            </a:r>
            <a:r>
              <a:rPr lang="en-US" dirty="0" err="1" smtClean="0"/>
              <a:t>x+z</a:t>
            </a:r>
            <a:r>
              <a:rPr lang="en-US" dirty="0" smtClean="0"/>
              <a:t> is more than T but as small as possible. Once we find those y and z for each x, we’re done. These y and z are neighbors, and their indices keep increasing and never decrease, so we can just repeatedly move these y and z pointers when needed. </a:t>
            </a:r>
          </a:p>
          <a:p>
            <a:r>
              <a:rPr lang="en-US" dirty="0">
                <a:hlinkClick r:id="rId2"/>
              </a:rPr>
              <a:t>http://quiz.geeksforgeeks.org/given-sorted-array-number-x-find-pair-array-whose-sum-closest-x</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50550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and </a:t>
            </a:r>
            <a:r>
              <a:rPr lang="en-US" dirty="0"/>
              <a:t>Shortest Paths</a:t>
            </a:r>
          </a:p>
        </p:txBody>
      </p:sp>
      <p:sp>
        <p:nvSpPr>
          <p:cNvPr id="3" name="Content Placeholder 2"/>
          <p:cNvSpPr>
            <a:spLocks noGrp="1"/>
          </p:cNvSpPr>
          <p:nvPr>
            <p:ph idx="1"/>
          </p:nvPr>
        </p:nvSpPr>
        <p:spPr>
          <a:noFill/>
        </p:spPr>
        <p:txBody>
          <a:bodyPr/>
          <a:lstStyle/>
          <a:p>
            <a:r>
              <a:rPr lang="en-US" dirty="0" smtClean="0"/>
              <a:t>BFS = Breadth First Search</a:t>
            </a:r>
          </a:p>
          <a:p>
            <a:pPr lvl="1"/>
            <a:r>
              <a:rPr lang="en-US" dirty="0" smtClean="0"/>
              <a:t>Connected Components</a:t>
            </a:r>
          </a:p>
          <a:p>
            <a:pPr lvl="1"/>
            <a:r>
              <a:rPr lang="en-US" dirty="0" smtClean="0"/>
              <a:t>O(</a:t>
            </a:r>
            <a:r>
              <a:rPr lang="en-US" dirty="0" err="1" smtClean="0"/>
              <a:t>n+m</a:t>
            </a:r>
            <a:r>
              <a:rPr lang="en-US" dirty="0" smtClean="0"/>
              <a:t>)</a:t>
            </a:r>
          </a:p>
        </p:txBody>
      </p:sp>
      <p:pic>
        <p:nvPicPr>
          <p:cNvPr id="16386" name="Picture 2" descr="File:Animated BF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34799" y="1690688"/>
            <a:ext cx="2778694" cy="260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359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and </a:t>
            </a:r>
            <a:r>
              <a:rPr lang="en-US" dirty="0"/>
              <a:t>Shortest Paths</a:t>
            </a:r>
          </a:p>
        </p:txBody>
      </p:sp>
      <p:sp>
        <p:nvSpPr>
          <p:cNvPr id="3" name="Content Placeholder 2"/>
          <p:cNvSpPr>
            <a:spLocks noGrp="1"/>
          </p:cNvSpPr>
          <p:nvPr>
            <p:ph idx="1"/>
          </p:nvPr>
        </p:nvSpPr>
        <p:spPr>
          <a:noFill/>
        </p:spPr>
        <p:txBody>
          <a:bodyPr/>
          <a:lstStyle/>
          <a:p>
            <a:r>
              <a:rPr lang="en-US" dirty="0" smtClean="0"/>
              <a:t>BFS = Breadth First Search</a:t>
            </a:r>
          </a:p>
          <a:p>
            <a:pPr lvl="1"/>
            <a:r>
              <a:rPr lang="en-US" dirty="0" smtClean="0"/>
              <a:t>Connected Components</a:t>
            </a:r>
          </a:p>
          <a:p>
            <a:pPr lvl="1"/>
            <a:r>
              <a:rPr lang="en-US" dirty="0"/>
              <a:t>O(</a:t>
            </a:r>
            <a:r>
              <a:rPr lang="en-US" dirty="0" err="1"/>
              <a:t>n+m</a:t>
            </a:r>
            <a:r>
              <a:rPr lang="en-US" dirty="0"/>
              <a:t>)</a:t>
            </a:r>
            <a:endParaRPr lang="en-US" dirty="0" smtClean="0"/>
          </a:p>
          <a:p>
            <a:r>
              <a:rPr lang="en-US" dirty="0" err="1" smtClean="0"/>
              <a:t>Dijkstra</a:t>
            </a:r>
            <a:r>
              <a:rPr lang="en-US" dirty="0" smtClean="0"/>
              <a:t> = Single Source Shortest Paths.</a:t>
            </a:r>
          </a:p>
          <a:p>
            <a:pPr lvl="1"/>
            <a:r>
              <a:rPr lang="en-US" dirty="0" smtClean="0"/>
              <a:t>Greedy.</a:t>
            </a:r>
          </a:p>
          <a:p>
            <a:pPr lvl="1"/>
            <a:r>
              <a:rPr lang="en-US" dirty="0" smtClean="0"/>
              <a:t>O(</a:t>
            </a:r>
            <a:r>
              <a:rPr lang="en-US" dirty="0" err="1" smtClean="0"/>
              <a:t>mlogn</a:t>
            </a:r>
            <a:r>
              <a:rPr lang="en-US" dirty="0" smtClean="0"/>
              <a:t>)</a:t>
            </a:r>
          </a:p>
          <a:p>
            <a:pPr lvl="1"/>
            <a:r>
              <a:rPr lang="en-US" dirty="0" smtClean="0"/>
              <a:t>Improvement: O(m </a:t>
            </a:r>
            <a:r>
              <a:rPr lang="en-US" dirty="0"/>
              <a:t>+ </a:t>
            </a:r>
            <a:r>
              <a:rPr lang="en-US" dirty="0" err="1"/>
              <a:t>nlogn</a:t>
            </a:r>
            <a:r>
              <a:rPr lang="en-US" dirty="0"/>
              <a:t>)</a:t>
            </a:r>
          </a:p>
          <a:p>
            <a:pPr lvl="1"/>
            <a:endParaRPr lang="en-US" dirty="0" smtClean="0"/>
          </a:p>
        </p:txBody>
      </p:sp>
      <p:pic>
        <p:nvPicPr>
          <p:cNvPr id="16388" name="Picture 4" descr="http://www3.cs.stonybrook.edu/%7Eskiena/combinatorica/animations/anim/dijkstr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49602" y="1525138"/>
            <a:ext cx="4719234" cy="471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657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a:t>
            </a:r>
            <a:endParaRPr lang="en-US" dirty="0"/>
          </a:p>
        </p:txBody>
      </p:sp>
      <p:sp>
        <p:nvSpPr>
          <p:cNvPr id="3" name="Content Placeholder 2"/>
          <p:cNvSpPr>
            <a:spLocks noGrp="1"/>
          </p:cNvSpPr>
          <p:nvPr>
            <p:ph idx="1"/>
          </p:nvPr>
        </p:nvSpPr>
        <p:spPr/>
        <p:txBody>
          <a:bodyPr>
            <a:normAutofit/>
          </a:bodyPr>
          <a:lstStyle/>
          <a:p>
            <a:r>
              <a:rPr lang="en-US" dirty="0"/>
              <a:t>You have a 2-dimensional integer matrix representing a plot of land with a number of ponds on it. A zero represents “water”, and any other integer represents solid </a:t>
            </a:r>
            <a:r>
              <a:rPr lang="en-US" dirty="0" smtClean="0"/>
              <a:t>ground. A </a:t>
            </a:r>
            <a:r>
              <a:rPr lang="en-US" dirty="0"/>
              <a:t>“pond” is any region of connected water, and can be connected vertically, horizontally, or diagonally. The “size” of a pond is the total number of connected water cells in the </a:t>
            </a:r>
            <a:r>
              <a:rPr lang="en-US" dirty="0" smtClean="0"/>
              <a:t>pond. Write </a:t>
            </a:r>
            <a:r>
              <a:rPr lang="en-US" dirty="0"/>
              <a:t>a function which computes the sizes of all </a:t>
            </a:r>
            <a:r>
              <a:rPr lang="en-US" dirty="0" smtClean="0"/>
              <a:t>ponds.</a:t>
            </a:r>
          </a:p>
          <a:p>
            <a:endParaRPr lang="en-US" dirty="0"/>
          </a:p>
        </p:txBody>
      </p:sp>
    </p:spTree>
    <p:extLst>
      <p:ext uri="{BB962C8B-B14F-4D97-AF65-F5344CB8AC3E}">
        <p14:creationId xmlns:p14="http://schemas.microsoft.com/office/powerpoint/2010/main" val="2326588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a:t>
            </a:r>
            <a:endParaRPr lang="en-US" dirty="0"/>
          </a:p>
        </p:txBody>
      </p:sp>
      <p:sp>
        <p:nvSpPr>
          <p:cNvPr id="3" name="Content Placeholder 2"/>
          <p:cNvSpPr>
            <a:spLocks noGrp="1"/>
          </p:cNvSpPr>
          <p:nvPr>
            <p:ph idx="1"/>
          </p:nvPr>
        </p:nvSpPr>
        <p:spPr/>
        <p:txBody>
          <a:bodyPr>
            <a:normAutofit fontScale="92500"/>
          </a:bodyPr>
          <a:lstStyle/>
          <a:p>
            <a:r>
              <a:rPr lang="en-US" dirty="0"/>
              <a:t>You have a 2-dimensional </a:t>
            </a:r>
            <a:r>
              <a:rPr lang="en-US" dirty="0" smtClean="0"/>
              <a:t>n by n integer </a:t>
            </a:r>
            <a:r>
              <a:rPr lang="en-US" dirty="0"/>
              <a:t>matrix representing a plot of land with a number of ponds on it. A zero represents “water”, and any other integer represents solid </a:t>
            </a:r>
            <a:r>
              <a:rPr lang="en-US" dirty="0" smtClean="0"/>
              <a:t>ground. A </a:t>
            </a:r>
            <a:r>
              <a:rPr lang="en-US" dirty="0"/>
              <a:t>“pond” is any region of connected water, and can be connected vertically, horizontally, or diagonally. The “size” of a pond is the total number of connected water cells in the </a:t>
            </a:r>
            <a:r>
              <a:rPr lang="en-US" dirty="0" smtClean="0"/>
              <a:t>pond. Write </a:t>
            </a:r>
            <a:r>
              <a:rPr lang="en-US" dirty="0"/>
              <a:t>a function which computes the sizes of all </a:t>
            </a:r>
            <a:r>
              <a:rPr lang="en-US" dirty="0" smtClean="0"/>
              <a:t>ponds.</a:t>
            </a:r>
          </a:p>
          <a:p>
            <a:r>
              <a:rPr lang="en-US" u="sng" dirty="0" smtClean="0"/>
              <a:t>Solution:</a:t>
            </a:r>
            <a:r>
              <a:rPr lang="en-US" dirty="0" smtClean="0"/>
              <a:t> Transform the matrix to a graph. Any zero turns to a vertex, and any two adjacent zeros turn to an edge. Time = O(n</a:t>
            </a:r>
            <a:r>
              <a:rPr lang="en-US" baseline="30000" dirty="0" smtClean="0"/>
              <a:t>2</a:t>
            </a:r>
            <a:r>
              <a:rPr lang="en-US" dirty="0" smtClean="0"/>
              <a:t>)</a:t>
            </a:r>
          </a:p>
          <a:p>
            <a:r>
              <a:rPr lang="en-US" u="sng" dirty="0" smtClean="0"/>
              <a:t>Wrong Solution:</a:t>
            </a:r>
            <a:r>
              <a:rPr lang="en-US" dirty="0" smtClean="0"/>
              <a:t> Reinventing the wheel, i.e. implementing search on the matrix from scratch, without using a black box. Reuse is very important!</a:t>
            </a:r>
          </a:p>
        </p:txBody>
      </p:sp>
    </p:spTree>
    <p:extLst>
      <p:ext uri="{BB962C8B-B14F-4D97-AF65-F5344CB8AC3E}">
        <p14:creationId xmlns:p14="http://schemas.microsoft.com/office/powerpoint/2010/main" val="630420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two words of equal length that are in </a:t>
            </a:r>
            <a:r>
              <a:rPr lang="en-US" dirty="0" smtClean="0"/>
              <a:t>a </a:t>
            </a:r>
            <a:r>
              <a:rPr lang="en-US" dirty="0"/>
              <a:t>dictionary, write </a:t>
            </a:r>
            <a:r>
              <a:rPr lang="en-US" dirty="0" smtClean="0"/>
              <a:t>a method </a:t>
            </a:r>
            <a:r>
              <a:rPr lang="en-US" dirty="0"/>
              <a:t>to </a:t>
            </a:r>
            <a:r>
              <a:rPr lang="en-US" dirty="0" smtClean="0"/>
              <a:t>transform one word into another word by changing only one letter at a time. The new word you get in each </a:t>
            </a:r>
            <a:r>
              <a:rPr lang="en-US" dirty="0"/>
              <a:t>step </a:t>
            </a:r>
            <a:r>
              <a:rPr lang="en-US" dirty="0" smtClean="0"/>
              <a:t>must </a:t>
            </a:r>
            <a:r>
              <a:rPr lang="en-US" dirty="0"/>
              <a:t>be in </a:t>
            </a:r>
            <a:r>
              <a:rPr lang="en-US" dirty="0" smtClean="0"/>
              <a:t>the dictionary</a:t>
            </a:r>
            <a:r>
              <a:rPr lang="en-US" dirty="0"/>
              <a:t>. </a:t>
            </a:r>
          </a:p>
        </p:txBody>
      </p:sp>
    </p:spTree>
    <p:extLst>
      <p:ext uri="{BB962C8B-B14F-4D97-AF65-F5344CB8AC3E}">
        <p14:creationId xmlns:p14="http://schemas.microsoft.com/office/powerpoint/2010/main" val="3445430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a:t>Given two words of equal length that are in a dictionary, write a method to transform one word into another word by changing only one letter at a time. The new word you get in each step must be in the dictionary.</a:t>
            </a:r>
            <a:endParaRPr lang="en-US" dirty="0" smtClean="0"/>
          </a:p>
          <a:p>
            <a:r>
              <a:rPr lang="en-US" u="sng" dirty="0" smtClean="0"/>
              <a:t>Solution:</a:t>
            </a:r>
            <a:r>
              <a:rPr lang="en-US" dirty="0" smtClean="0"/>
              <a:t> Build a graph over the dictionary. Each word is a vertex. Each two words that can be transformed by changing one letter create an edge. You want to find a path between the two words. Complexity is O(n</a:t>
            </a:r>
            <a:r>
              <a:rPr lang="en-US" baseline="30000" dirty="0" smtClean="0"/>
              <a:t>2</a:t>
            </a:r>
            <a:r>
              <a:rPr lang="en-US" dirty="0" smtClean="0"/>
              <a:t>) where n is the number of words in the dictionary</a:t>
            </a:r>
            <a:r>
              <a:rPr lang="en-US" dirty="0" smtClean="0"/>
              <a:t>.</a:t>
            </a:r>
          </a:p>
        </p:txBody>
      </p:sp>
    </p:spTree>
    <p:extLst>
      <p:ext uri="{BB962C8B-B14F-4D97-AF65-F5344CB8AC3E}">
        <p14:creationId xmlns:p14="http://schemas.microsoft.com/office/powerpoint/2010/main" val="39159014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two words of equal length that are in a dictionary, write a method to transform one word into another word by changing only one letter at a time. The new word you get in each step must be in the dictionary.</a:t>
            </a:r>
            <a:endParaRPr lang="en-US" dirty="0" smtClean="0"/>
          </a:p>
          <a:p>
            <a:r>
              <a:rPr lang="en-US" u="sng" dirty="0" smtClean="0"/>
              <a:t>Solution:</a:t>
            </a:r>
            <a:r>
              <a:rPr lang="en-US" dirty="0" smtClean="0"/>
              <a:t> Build a graph over the dictionary. Each word is a vertex. Each two words that can be transformed by changing one letter create an edge. You want to find a path between the two words. Complexity is O(n</a:t>
            </a:r>
            <a:r>
              <a:rPr lang="en-US" baseline="30000" dirty="0" smtClean="0"/>
              <a:t>2</a:t>
            </a:r>
            <a:r>
              <a:rPr lang="en-US" dirty="0" smtClean="0"/>
              <a:t>) where n is the number of words in the dictionary</a:t>
            </a:r>
            <a:r>
              <a:rPr lang="en-US" dirty="0" smtClean="0"/>
              <a:t>.</a:t>
            </a:r>
          </a:p>
          <a:p>
            <a:r>
              <a:rPr lang="en-US" dirty="0" smtClean="0"/>
              <a:t>Even better: </a:t>
            </a:r>
            <a:r>
              <a:rPr lang="en-US" dirty="0" smtClean="0"/>
              <a:t>O(n</a:t>
            </a:r>
            <a:r>
              <a:rPr lang="en-US" baseline="30000" dirty="0" smtClean="0"/>
              <a:t>2</a:t>
            </a:r>
            <a:r>
              <a:rPr lang="en-US" dirty="0" smtClean="0"/>
              <a:t> + </a:t>
            </a:r>
            <a:r>
              <a:rPr lang="en-US" dirty="0" err="1" smtClean="0"/>
              <a:t>nd</a:t>
            </a:r>
            <a:r>
              <a:rPr lang="en-US" dirty="0" smtClean="0"/>
              <a:t>) where d is the maximum length of a word. </a:t>
            </a:r>
            <a:r>
              <a:rPr lang="en-US" dirty="0" smtClean="0"/>
              <a:t>(Or O(</a:t>
            </a:r>
            <a:r>
              <a:rPr lang="en-US" dirty="0" err="1" smtClean="0"/>
              <a:t>nd</a:t>
            </a:r>
            <a:r>
              <a:rPr lang="el-GR" dirty="0" smtClean="0"/>
              <a:t>Σ</a:t>
            </a:r>
            <a:r>
              <a:rPr lang="en-US" dirty="0" smtClean="0"/>
              <a:t>) where </a:t>
            </a:r>
            <a:r>
              <a:rPr lang="el-GR" dirty="0" smtClean="0"/>
              <a:t>Σ</a:t>
            </a:r>
            <a:r>
              <a:rPr lang="en-US" dirty="0" smtClean="0"/>
              <a:t> is the alphabet size, by noticing that there are at most </a:t>
            </a:r>
            <a:r>
              <a:rPr lang="en-US" dirty="0" err="1" smtClean="0"/>
              <a:t>nd</a:t>
            </a:r>
            <a:r>
              <a:rPr lang="el-GR" dirty="0" smtClean="0"/>
              <a:t>Σ</a:t>
            </a:r>
            <a:r>
              <a:rPr lang="en-US" dirty="0"/>
              <a:t> </a:t>
            </a:r>
            <a:r>
              <a:rPr lang="en-US" dirty="0" smtClean="0"/>
              <a:t>edges)</a:t>
            </a:r>
          </a:p>
          <a:p>
            <a:r>
              <a:rPr lang="en-US" dirty="0" smtClean="0"/>
              <a:t>You </a:t>
            </a:r>
            <a:r>
              <a:rPr lang="en-US" dirty="0" smtClean="0"/>
              <a:t>also might want to find a shortest path</a:t>
            </a:r>
            <a:endParaRPr lang="en-US" dirty="0"/>
          </a:p>
        </p:txBody>
      </p:sp>
    </p:spTree>
    <p:extLst>
      <p:ext uri="{BB962C8B-B14F-4D97-AF65-F5344CB8AC3E}">
        <p14:creationId xmlns:p14="http://schemas.microsoft.com/office/powerpoint/2010/main" val="3658052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Reservoir Sampling:</a:t>
            </a:r>
          </a:p>
          <a:p>
            <a:pPr lvl="1"/>
            <a:r>
              <a:rPr lang="en-US" dirty="0" smtClean="0"/>
              <a:t>Given a stream of elements with unknown length, return a uniformly random element from the stream</a:t>
            </a:r>
          </a:p>
        </p:txBody>
      </p:sp>
    </p:spTree>
    <p:extLst>
      <p:ext uri="{BB962C8B-B14F-4D97-AF65-F5344CB8AC3E}">
        <p14:creationId xmlns:p14="http://schemas.microsoft.com/office/powerpoint/2010/main" val="1236746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Reservoir Sampling:</a:t>
            </a:r>
          </a:p>
          <a:p>
            <a:pPr lvl="1"/>
            <a:r>
              <a:rPr lang="en-US" dirty="0" smtClean="0"/>
              <a:t>Given a stream of elements with unknown length, return a uniformly random element from the stream</a:t>
            </a:r>
          </a:p>
          <a:p>
            <a:r>
              <a:rPr lang="en-US" dirty="0" smtClean="0"/>
              <a:t>Solution:</a:t>
            </a:r>
          </a:p>
          <a:p>
            <a:pPr lvl="1"/>
            <a:r>
              <a:rPr lang="en-US" dirty="0"/>
              <a:t>x</a:t>
            </a:r>
            <a:r>
              <a:rPr lang="en-US" dirty="0" smtClean="0"/>
              <a:t> = first element</a:t>
            </a:r>
          </a:p>
          <a:p>
            <a:pPr lvl="1"/>
            <a:r>
              <a:rPr lang="en-US" dirty="0"/>
              <a:t>w</a:t>
            </a:r>
            <a:r>
              <a:rPr lang="en-US" dirty="0" smtClean="0"/>
              <a:t>ith probability 1/2, x = second element</a:t>
            </a:r>
          </a:p>
          <a:p>
            <a:pPr lvl="1"/>
            <a:r>
              <a:rPr lang="en-US" dirty="0" smtClean="0"/>
              <a:t>with </a:t>
            </a:r>
            <a:r>
              <a:rPr lang="en-US" dirty="0"/>
              <a:t>probability </a:t>
            </a:r>
            <a:r>
              <a:rPr lang="en-US" dirty="0" smtClean="0"/>
              <a:t>1/3, </a:t>
            </a:r>
            <a:r>
              <a:rPr lang="en-US" dirty="0"/>
              <a:t>x = </a:t>
            </a:r>
            <a:r>
              <a:rPr lang="en-US" dirty="0" smtClean="0"/>
              <a:t>third element</a:t>
            </a:r>
          </a:p>
          <a:p>
            <a:pPr lvl="1"/>
            <a:r>
              <a:rPr lang="en-US" dirty="0" smtClean="0"/>
              <a:t>…</a:t>
            </a:r>
            <a:endParaRPr lang="en-US" dirty="0"/>
          </a:p>
          <a:p>
            <a:endParaRPr lang="en-US" dirty="0"/>
          </a:p>
        </p:txBody>
      </p:sp>
    </p:spTree>
    <p:extLst>
      <p:ext uri="{BB962C8B-B14F-4D97-AF65-F5344CB8AC3E}">
        <p14:creationId xmlns:p14="http://schemas.microsoft.com/office/powerpoint/2010/main" val="4265526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7" name="Picture 6"/>
          <p:cNvPicPr>
            <a:picLocks noChangeAspect="1"/>
          </p:cNvPicPr>
          <p:nvPr/>
        </p:nvPicPr>
        <p:blipFill>
          <a:blip r:embed="rId2"/>
          <a:stretch>
            <a:fillRect/>
          </a:stretch>
        </p:blipFill>
        <p:spPr>
          <a:xfrm>
            <a:off x="1326722" y="2128859"/>
            <a:ext cx="6406104" cy="1442434"/>
          </a:xfrm>
          <a:prstGeom prst="rect">
            <a:avLst/>
          </a:prstGeom>
        </p:spPr>
      </p:pic>
    </p:spTree>
    <p:extLst>
      <p:ext uri="{BB962C8B-B14F-4D97-AF65-F5344CB8AC3E}">
        <p14:creationId xmlns:p14="http://schemas.microsoft.com/office/powerpoint/2010/main" val="1872192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384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data representation</a:t>
            </a:r>
            <a:endParaRPr lang="en-US" dirty="0"/>
          </a:p>
        </p:txBody>
      </p:sp>
      <p:sp>
        <p:nvSpPr>
          <p:cNvPr id="3" name="Content Placeholder 2"/>
          <p:cNvSpPr>
            <a:spLocks noGrp="1"/>
          </p:cNvSpPr>
          <p:nvPr>
            <p:ph idx="1"/>
          </p:nvPr>
        </p:nvSpPr>
        <p:spPr>
          <a:noFill/>
        </p:spPr>
        <p:txBody>
          <a:bodyPr>
            <a:normAutofit/>
          </a:bodyPr>
          <a:lstStyle/>
          <a:p>
            <a:r>
              <a:rPr lang="en-US" dirty="0" smtClean="0"/>
              <a:t>Need to know the asymptotic running times:</a:t>
            </a:r>
          </a:p>
          <a:p>
            <a:pPr lvl="1"/>
            <a:r>
              <a:rPr lang="en-US" dirty="0" smtClean="0"/>
              <a:t>of the library DSs you choose</a:t>
            </a:r>
          </a:p>
          <a:p>
            <a:pPr lvl="1"/>
            <a:r>
              <a:rPr lang="en-US" dirty="0" smtClean="0"/>
              <a:t>of the primitive DSs in your language (python: dictionary, set, list, </a:t>
            </a:r>
            <a:r>
              <a:rPr lang="en-US" dirty="0" err="1" smtClean="0"/>
              <a:t>numpy</a:t>
            </a:r>
            <a:r>
              <a:rPr lang="en-US" dirty="0" smtClean="0"/>
              <a:t> array, pandas </a:t>
            </a:r>
            <a:r>
              <a:rPr lang="en-US" dirty="0" err="1" smtClean="0"/>
              <a:t>dataframe</a:t>
            </a:r>
            <a:r>
              <a:rPr lang="en-US" dirty="0" smtClean="0"/>
              <a:t>)</a:t>
            </a:r>
          </a:p>
          <a:p>
            <a:pPr lvl="1"/>
            <a:r>
              <a:rPr lang="en-US" dirty="0" smtClean="0"/>
              <a:t>better know a bit about the implementation</a:t>
            </a:r>
          </a:p>
          <a:p>
            <a:r>
              <a:rPr lang="en-US" dirty="0"/>
              <a:t>n</a:t>
            </a:r>
            <a:r>
              <a:rPr lang="en-US" dirty="0" smtClean="0"/>
              <a:t>eed to distinguish what we need and don’t need to know:</a:t>
            </a:r>
          </a:p>
          <a:p>
            <a:pPr lvl="1"/>
            <a:r>
              <a:rPr lang="en-US" dirty="0" smtClean="0"/>
              <a:t>exact sorting method -- unimportant</a:t>
            </a:r>
          </a:p>
          <a:p>
            <a:pPr lvl="1"/>
            <a:r>
              <a:rPr lang="en-US" dirty="0" smtClean="0"/>
              <a:t>implementation type of list – important (tradeoffs)</a:t>
            </a:r>
          </a:p>
          <a:p>
            <a:r>
              <a:rPr lang="en-US" dirty="0" smtClean="0"/>
              <a:t>But beware of pre-optimizing</a:t>
            </a:r>
            <a:endParaRPr lang="en-US" dirty="0"/>
          </a:p>
        </p:txBody>
      </p:sp>
    </p:spTree>
    <p:extLst>
      <p:ext uri="{BB962C8B-B14F-4D97-AF65-F5344CB8AC3E}">
        <p14:creationId xmlns:p14="http://schemas.microsoft.com/office/powerpoint/2010/main" val="10199285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Resizable Arrays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Time complexity?</a:t>
            </a:r>
          </a:p>
          <a:p>
            <a:pPr lvl="1"/>
            <a:r>
              <a:rPr lang="en-US" dirty="0"/>
              <a:t>O(1) </a:t>
            </a:r>
            <a:r>
              <a:rPr lang="en-US" b="1" i="1" dirty="0" smtClean="0"/>
              <a:t>amortized</a:t>
            </a:r>
          </a:p>
          <a:p>
            <a:pPr lvl="1"/>
            <a:r>
              <a:rPr lang="en-US" dirty="0" smtClean="0"/>
              <a:t>Banking method</a:t>
            </a:r>
          </a:p>
          <a:p>
            <a:r>
              <a:rPr lang="en-US" dirty="0" smtClean="0"/>
              <a:t>“</a:t>
            </a:r>
            <a:r>
              <a:rPr lang="en-US" dirty="0"/>
              <a:t>Incremental </a:t>
            </a:r>
            <a:r>
              <a:rPr lang="en-US" dirty="0" smtClean="0"/>
              <a:t>resizing”</a:t>
            </a:r>
          </a:p>
          <a:p>
            <a:r>
              <a:rPr lang="en-US" dirty="0" smtClean="0"/>
              <a:t>Space consumption: should we resize to smaller?</a:t>
            </a:r>
          </a:p>
          <a:p>
            <a:pPr lvl="1"/>
            <a:r>
              <a:rPr lang="en-US" dirty="0" smtClean="0"/>
              <a:t>slack</a:t>
            </a:r>
            <a:endParaRPr lang="en-US" dirty="0"/>
          </a:p>
          <a:p>
            <a:r>
              <a:rPr lang="en-US" dirty="0" smtClean="0"/>
              <a:t>Making other DS resizable</a:t>
            </a:r>
          </a:p>
          <a:p>
            <a:pPr lvl="1"/>
            <a:r>
              <a:rPr lang="en-US" dirty="0" smtClean="0"/>
              <a:t>Pointer based DS are not size-limited. Array based (e.g. hash) – </a:t>
            </a:r>
            <a:r>
              <a:rPr lang="en-US" dirty="0" smtClean="0">
                <a:hlinkClick r:id="rId2"/>
              </a:rPr>
              <a:t>similar tricks</a:t>
            </a:r>
            <a:endParaRPr lang="en-US" dirty="0" smtClean="0"/>
          </a:p>
        </p:txBody>
      </p:sp>
      <p:pic>
        <p:nvPicPr>
          <p:cNvPr id="4098" name="Picture 2" descr="https://upload.wikimedia.org/wikipedia/commons/thumb/3/31/Dynamic_array.svg/220px-Dynamic_array.svg.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87216" y="1939665"/>
            <a:ext cx="3488911" cy="412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726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Search Trees</a:t>
            </a:r>
            <a:endParaRPr lang="en-US" dirty="0"/>
          </a:p>
        </p:txBody>
      </p:sp>
      <p:sp>
        <p:nvSpPr>
          <p:cNvPr id="3" name="Content Placeholder 2"/>
          <p:cNvSpPr>
            <a:spLocks noGrp="1"/>
          </p:cNvSpPr>
          <p:nvPr>
            <p:ph idx="1"/>
          </p:nvPr>
        </p:nvSpPr>
        <p:spPr/>
        <p:txBody>
          <a:bodyPr>
            <a:normAutofit/>
          </a:bodyPr>
          <a:lstStyle/>
          <a:p>
            <a:r>
              <a:rPr lang="en-US" dirty="0" smtClean="0"/>
              <a:t>Not every tree is a search tree</a:t>
            </a:r>
          </a:p>
          <a:p>
            <a:pPr lvl="1"/>
            <a:r>
              <a:rPr lang="en-US" dirty="0" smtClean="0"/>
              <a:t>Not every search tree is a balanced search tree</a:t>
            </a:r>
          </a:p>
          <a:p>
            <a:r>
              <a:rPr lang="en-US" dirty="0" smtClean="0"/>
              <a:t>2-3, B-trees, AVL, splay, skip lists</a:t>
            </a:r>
          </a:p>
          <a:p>
            <a:r>
              <a:rPr lang="en-US" dirty="0" smtClean="0"/>
              <a:t>Insert, Delete, Find – O(</a:t>
            </a:r>
            <a:r>
              <a:rPr lang="en-US" dirty="0" err="1" smtClean="0"/>
              <a:t>logn</a:t>
            </a:r>
            <a:r>
              <a:rPr lang="en-US" dirty="0" smtClean="0"/>
              <a:t>)</a:t>
            </a:r>
          </a:p>
          <a:p>
            <a:r>
              <a:rPr lang="en-US" dirty="0"/>
              <a:t>f</a:t>
            </a:r>
            <a:r>
              <a:rPr lang="en-US" dirty="0" smtClean="0"/>
              <a:t>ind(x) = returns maximum y in tree </a:t>
            </a:r>
            <a:r>
              <a:rPr lang="en-US" dirty="0" err="1" smtClean="0"/>
              <a:t>s.t.</a:t>
            </a:r>
            <a:r>
              <a:rPr lang="en-US" dirty="0" smtClean="0"/>
              <a:t> </a:t>
            </a:r>
            <a:r>
              <a:rPr lang="en-US" dirty="0" err="1" smtClean="0"/>
              <a:t>y≤x</a:t>
            </a:r>
            <a:endParaRPr lang="en-US" dirty="0"/>
          </a:p>
          <a:p>
            <a:r>
              <a:rPr lang="en-US" dirty="0" smtClean="0"/>
              <a:t>Can use BST as Heap</a:t>
            </a:r>
          </a:p>
          <a:p>
            <a:r>
              <a:rPr lang="en-US" dirty="0" smtClean="0"/>
              <a:t>Can use BST to sort</a:t>
            </a:r>
            <a:endParaRPr lang="en-US" dirty="0"/>
          </a:p>
        </p:txBody>
      </p:sp>
      <p:pic>
        <p:nvPicPr>
          <p:cNvPr id="2050" name="Picture 2" descr="File:Binary search tre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1381836"/>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808" y="4142284"/>
            <a:ext cx="47625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232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Search Trees</a:t>
            </a:r>
            <a:endParaRPr lang="en-US" dirty="0"/>
          </a:p>
        </p:txBody>
      </p:sp>
      <p:sp>
        <p:nvSpPr>
          <p:cNvPr id="3" name="Content Placeholder 2"/>
          <p:cNvSpPr>
            <a:spLocks noGrp="1"/>
          </p:cNvSpPr>
          <p:nvPr>
            <p:ph idx="1"/>
          </p:nvPr>
        </p:nvSpPr>
        <p:spPr>
          <a:xfrm>
            <a:off x="838200" y="1825624"/>
            <a:ext cx="10515600" cy="4779891"/>
          </a:xfrm>
        </p:spPr>
        <p:txBody>
          <a:bodyPr>
            <a:normAutofit lnSpcReduction="10000"/>
          </a:bodyPr>
          <a:lstStyle/>
          <a:p>
            <a:r>
              <a:rPr lang="en-US" dirty="0" smtClean="0"/>
              <a:t>Implementation: Complicated.</a:t>
            </a:r>
          </a:p>
          <a:p>
            <a:pPr lvl="1"/>
            <a:r>
              <a:rPr lang="en-US" dirty="0" smtClean="0"/>
              <a:t>Based on rotations.</a:t>
            </a:r>
          </a:p>
          <a:p>
            <a:r>
              <a:rPr lang="en-US" dirty="0" smtClean="0"/>
              <a:t>Difference between Balanced Search Trees</a:t>
            </a:r>
          </a:p>
          <a:p>
            <a:pPr marL="0" indent="0">
              <a:buNone/>
            </a:pPr>
            <a:r>
              <a:rPr lang="en-US" dirty="0"/>
              <a:t> </a:t>
            </a:r>
            <a:r>
              <a:rPr lang="en-US" dirty="0" smtClean="0"/>
              <a:t>  and normal Search Trees?</a:t>
            </a:r>
          </a:p>
          <a:p>
            <a:pPr lvl="1"/>
            <a:r>
              <a:rPr lang="en-US" dirty="0" smtClean="0"/>
              <a:t>slack</a:t>
            </a:r>
          </a:p>
          <a:p>
            <a:r>
              <a:rPr lang="en-US" dirty="0" smtClean="0"/>
              <a:t>Augmentations:</a:t>
            </a:r>
            <a:endParaRPr lang="en-US" dirty="0"/>
          </a:p>
          <a:p>
            <a:pPr lvl="1"/>
            <a:r>
              <a:rPr lang="en-US" dirty="0"/>
              <a:t>l</a:t>
            </a:r>
            <a:r>
              <a:rPr lang="en-US" dirty="0" smtClean="0"/>
              <a:t>inked </a:t>
            </a:r>
            <a:r>
              <a:rPr lang="en-US" dirty="0"/>
              <a:t>list on </a:t>
            </a:r>
            <a:r>
              <a:rPr lang="en-US" dirty="0" smtClean="0"/>
              <a:t>items (</a:t>
            </a:r>
            <a:r>
              <a:rPr lang="en-US" dirty="0" smtClean="0">
                <a:hlinkClick r:id="rId2"/>
              </a:rPr>
              <a:t>finger search trees</a:t>
            </a:r>
            <a:r>
              <a:rPr lang="en-US" dirty="0" smtClean="0"/>
              <a:t>)</a:t>
            </a:r>
          </a:p>
          <a:p>
            <a:pPr lvl="1"/>
            <a:r>
              <a:rPr lang="en-US" dirty="0" smtClean="0"/>
              <a:t>Adding info in nodes:</a:t>
            </a:r>
          </a:p>
          <a:p>
            <a:pPr lvl="2"/>
            <a:r>
              <a:rPr lang="en-US" dirty="0" smtClean="0">
                <a:hlinkClick r:id="rId3"/>
              </a:rPr>
              <a:t>info </a:t>
            </a:r>
            <a:r>
              <a:rPr lang="en-US" dirty="0">
                <a:hlinkClick r:id="rId3"/>
              </a:rPr>
              <a:t>about </a:t>
            </a:r>
            <a:r>
              <a:rPr lang="en-US" dirty="0" smtClean="0">
                <a:hlinkClick r:id="rId3"/>
              </a:rPr>
              <a:t>subtree</a:t>
            </a:r>
            <a:r>
              <a:rPr lang="en-US" dirty="0" smtClean="0"/>
              <a:t> (</a:t>
            </a:r>
            <a:r>
              <a:rPr lang="en-US" dirty="0"/>
              <a:t>Order statistic </a:t>
            </a:r>
            <a:r>
              <a:rPr lang="en-US" dirty="0" smtClean="0"/>
              <a:t>tree)</a:t>
            </a:r>
            <a:endParaRPr lang="en-US" dirty="0"/>
          </a:p>
          <a:p>
            <a:pPr lvl="2"/>
            <a:r>
              <a:rPr lang="en-US" dirty="0" smtClean="0"/>
              <a:t>info </a:t>
            </a:r>
            <a:r>
              <a:rPr lang="en-US" dirty="0"/>
              <a:t>about root-to-node </a:t>
            </a:r>
            <a:r>
              <a:rPr lang="en-US" dirty="0" smtClean="0"/>
              <a:t>path</a:t>
            </a:r>
          </a:p>
          <a:p>
            <a:pPr lvl="1"/>
            <a:r>
              <a:rPr lang="en-US" dirty="0" smtClean="0">
                <a:hlinkClick r:id="rId4"/>
              </a:rPr>
              <a:t>Interval Tree</a:t>
            </a:r>
            <a:r>
              <a:rPr lang="en-US" dirty="0" smtClean="0"/>
              <a:t> </a:t>
            </a:r>
          </a:p>
          <a:p>
            <a:pPr lvl="1"/>
            <a:r>
              <a:rPr lang="en-US" dirty="0" smtClean="0"/>
              <a:t>Need to preserve these during rotations</a:t>
            </a:r>
            <a:endParaRPr lang="en-US" dirty="0"/>
          </a:p>
        </p:txBody>
      </p:sp>
      <p:pic>
        <p:nvPicPr>
          <p:cNvPr id="1030" name="Picture 6" descr="Animation of tree rotations taking place."/>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856562" y="2139523"/>
            <a:ext cx="3662148" cy="366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767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RandomNode</a:t>
            </a:r>
            <a:endParaRPr lang="en-US" dirty="0"/>
          </a:p>
        </p:txBody>
      </p:sp>
      <p:sp>
        <p:nvSpPr>
          <p:cNvPr id="3" name="Content Placeholder 2"/>
          <p:cNvSpPr>
            <a:spLocks noGrp="1"/>
          </p:cNvSpPr>
          <p:nvPr>
            <p:ph idx="1"/>
          </p:nvPr>
        </p:nvSpPr>
        <p:spPr/>
        <p:txBody>
          <a:bodyPr/>
          <a:lstStyle/>
          <a:p>
            <a:r>
              <a:rPr lang="en-US" dirty="0" smtClean="0"/>
              <a:t>We are implementing a binary search tree from scratch, which in addition to the operations insert, delete and find, also has an operation </a:t>
            </a:r>
            <a:r>
              <a:rPr lang="en-US" dirty="0" err="1" smtClean="0"/>
              <a:t>RandomNode</a:t>
            </a:r>
            <a:r>
              <a:rPr lang="en-US" dirty="0" smtClean="0"/>
              <a:t>() which returns a uniformly random node from the tree. How would you implement such a tree?</a:t>
            </a:r>
            <a:endParaRPr lang="en-US" dirty="0"/>
          </a:p>
        </p:txBody>
      </p:sp>
    </p:spTree>
    <p:extLst>
      <p:ext uri="{BB962C8B-B14F-4D97-AF65-F5344CB8AC3E}">
        <p14:creationId xmlns:p14="http://schemas.microsoft.com/office/powerpoint/2010/main" val="34057941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RandomNode</a:t>
            </a:r>
            <a:endParaRPr lang="en-US" dirty="0"/>
          </a:p>
        </p:txBody>
      </p:sp>
      <p:sp>
        <p:nvSpPr>
          <p:cNvPr id="3" name="Content Placeholder 2"/>
          <p:cNvSpPr>
            <a:spLocks noGrp="1"/>
          </p:cNvSpPr>
          <p:nvPr>
            <p:ph idx="1"/>
          </p:nvPr>
        </p:nvSpPr>
        <p:spPr/>
        <p:txBody>
          <a:bodyPr>
            <a:normAutofit lnSpcReduction="10000"/>
          </a:bodyPr>
          <a:lstStyle/>
          <a:p>
            <a:r>
              <a:rPr lang="en-US" dirty="0" smtClean="0"/>
              <a:t>We are implementing a binary search tree from scratch, which in addition to the operations insert, delete and find, also has an operation </a:t>
            </a:r>
            <a:r>
              <a:rPr lang="en-US" dirty="0" err="1" smtClean="0"/>
              <a:t>RandomNode</a:t>
            </a:r>
            <a:r>
              <a:rPr lang="en-US" dirty="0" smtClean="0"/>
              <a:t>() which returns a uniformly random node from the tree. How would you implement such a tree?</a:t>
            </a:r>
          </a:p>
          <a:p>
            <a:r>
              <a:rPr lang="en-US" u="sng" dirty="0" smtClean="0"/>
              <a:t>Solution:</a:t>
            </a:r>
            <a:r>
              <a:rPr lang="en-US" dirty="0" smtClean="0"/>
              <a:t> Maintain subtree size counts. To select a node, start from root and walk down the tree. Each time choose which side to go based on a randomly chosen number between 0 and 1, and the subtree counts of the children (how?).</a:t>
            </a:r>
          </a:p>
          <a:p>
            <a:r>
              <a:rPr lang="en-US" u="sng" dirty="0" smtClean="0"/>
              <a:t>Perhaps better solution:</a:t>
            </a:r>
            <a:r>
              <a:rPr lang="en-US" dirty="0" smtClean="0"/>
              <a:t> store all elements in a resizable array with two-sided pointers to the corresponding tree node. Then </a:t>
            </a:r>
            <a:r>
              <a:rPr lang="en-US" dirty="0" err="1"/>
              <a:t>RandomNode</a:t>
            </a:r>
            <a:r>
              <a:rPr lang="en-US" dirty="0" smtClean="0"/>
              <a:t>() would just pick a random element from the array.</a:t>
            </a:r>
            <a:endParaRPr lang="en-US" dirty="0"/>
          </a:p>
        </p:txBody>
      </p:sp>
    </p:spTree>
    <p:extLst>
      <p:ext uri="{BB962C8B-B14F-4D97-AF65-F5344CB8AC3E}">
        <p14:creationId xmlns:p14="http://schemas.microsoft.com/office/powerpoint/2010/main" val="33989242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 Tables</a:t>
            </a:r>
            <a:endParaRPr lang="en-US" dirty="0"/>
          </a:p>
        </p:txBody>
      </p:sp>
      <p:sp>
        <p:nvSpPr>
          <p:cNvPr id="3" name="Content Placeholder 2"/>
          <p:cNvSpPr>
            <a:spLocks noGrp="1"/>
          </p:cNvSpPr>
          <p:nvPr>
            <p:ph sz="half" idx="1"/>
          </p:nvPr>
        </p:nvSpPr>
        <p:spPr>
          <a:xfrm>
            <a:off x="838200" y="1583140"/>
            <a:ext cx="5181600" cy="4981433"/>
          </a:xfrm>
        </p:spPr>
        <p:txBody>
          <a:bodyPr>
            <a:normAutofit fontScale="92500" lnSpcReduction="10000"/>
          </a:bodyPr>
          <a:lstStyle/>
          <a:p>
            <a:r>
              <a:rPr lang="en-US" dirty="0" smtClean="0"/>
              <a:t>Pervasive in modern languages</a:t>
            </a:r>
          </a:p>
          <a:p>
            <a:r>
              <a:rPr lang="en-US" dirty="0" smtClean="0"/>
              <a:t>O(1) insert, O(1) delete, O(1) lookup.</a:t>
            </a:r>
          </a:p>
          <a:p>
            <a:r>
              <a:rPr lang="en-US" dirty="0" smtClean="0"/>
              <a:t>No ordering info.</a:t>
            </a:r>
          </a:p>
          <a:p>
            <a:r>
              <a:rPr lang="en-US" dirty="0" smtClean="0"/>
              <a:t>“</a:t>
            </a:r>
            <a:r>
              <a:rPr lang="en-US" dirty="0" err="1" smtClean="0"/>
              <a:t>Hashable</a:t>
            </a:r>
            <a:r>
              <a:rPr lang="en-US" dirty="0" smtClean="0"/>
              <a:t> values”, mutability</a:t>
            </a:r>
          </a:p>
          <a:p>
            <a:r>
              <a:rPr lang="en-US" dirty="0" smtClean="0"/>
              <a:t>“Closed Hash” vs “Open Hash”</a:t>
            </a:r>
          </a:p>
          <a:p>
            <a:pPr lvl="1"/>
            <a:r>
              <a:rPr lang="en-US" dirty="0" smtClean="0"/>
              <a:t>“Open Hash” – can augment, e.g. instead of linked list in cell, put a different data structure</a:t>
            </a:r>
          </a:p>
          <a:p>
            <a:r>
              <a:rPr lang="en-US" dirty="0" smtClean="0"/>
              <a:t>Resizable Hash Table</a:t>
            </a:r>
          </a:p>
          <a:p>
            <a:r>
              <a:rPr lang="en-US" dirty="0" smtClean="0"/>
              <a:t>Security, “collision attacks”</a:t>
            </a:r>
          </a:p>
          <a:p>
            <a:r>
              <a:rPr lang="en-US" dirty="0" smtClean="0"/>
              <a:t>Collision Riddles</a:t>
            </a:r>
          </a:p>
          <a:p>
            <a:endParaRPr lang="en-US" dirty="0" smtClean="0"/>
          </a:p>
          <a:p>
            <a:endParaRPr lang="en-US" dirty="0" smtClean="0"/>
          </a:p>
          <a:p>
            <a:endParaRPr lang="en-US" dirty="0"/>
          </a:p>
        </p:txBody>
      </p:sp>
      <p:pic>
        <p:nvPicPr>
          <p:cNvPr id="6" name="Picture 2" descr="https://upload.wikimedia.org/wikipedia/commons/thumb/7/7d/Hash_table_3_1_1_0_1_0_0_SP.svg/315px-Hash_table_3_1_1_0_1_0_0_SP.sv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5391" y="1934807"/>
            <a:ext cx="4479908" cy="327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09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two strings s and t, write a function that checks whether t is a permutation of s</a:t>
            </a:r>
          </a:p>
        </p:txBody>
      </p:sp>
    </p:spTree>
    <p:extLst>
      <p:ext uri="{BB962C8B-B14F-4D97-AF65-F5344CB8AC3E}">
        <p14:creationId xmlns:p14="http://schemas.microsoft.com/office/powerpoint/2010/main" val="7974370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two strings s and t, write a function that checks whether t is a permutation of s</a:t>
            </a:r>
          </a:p>
          <a:p>
            <a:r>
              <a:rPr lang="en-US" u="sng" dirty="0" smtClean="0"/>
              <a:t>Solution:</a:t>
            </a:r>
            <a:r>
              <a:rPr lang="en-US" dirty="0" smtClean="0"/>
              <a:t> create a hash table, where each element is augmented with two counters: one for s and one for t. Go over the characters of s and augment the s-counters, go over the characters of t and augment the t-counters, then go over all elements in the hash table (how do we do that?) and check whether the two counters are equal.</a:t>
            </a:r>
          </a:p>
        </p:txBody>
      </p:sp>
    </p:spTree>
    <p:extLst>
      <p:ext uri="{BB962C8B-B14F-4D97-AF65-F5344CB8AC3E}">
        <p14:creationId xmlns:p14="http://schemas.microsoft.com/office/powerpoint/2010/main" val="120499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6" name="Picture 5"/>
          <p:cNvPicPr>
            <a:picLocks noChangeAspect="1"/>
          </p:cNvPicPr>
          <p:nvPr/>
        </p:nvPicPr>
        <p:blipFill>
          <a:blip r:embed="rId2"/>
          <a:stretch>
            <a:fillRect/>
          </a:stretch>
        </p:blipFill>
        <p:spPr>
          <a:xfrm>
            <a:off x="1356708" y="1835507"/>
            <a:ext cx="6278971" cy="2749372"/>
          </a:xfrm>
          <a:prstGeom prst="rect">
            <a:avLst/>
          </a:prstGeom>
        </p:spPr>
      </p:pic>
    </p:spTree>
    <p:extLst>
      <p:ext uri="{BB962C8B-B14F-4D97-AF65-F5344CB8AC3E}">
        <p14:creationId xmlns:p14="http://schemas.microsoft.com/office/powerpoint/2010/main" val="35994016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an array of integers, find </a:t>
            </a:r>
            <a:r>
              <a:rPr lang="en-US" dirty="0" smtClean="0"/>
              <a:t>the length </a:t>
            </a:r>
            <a:r>
              <a:rPr lang="en-US" dirty="0"/>
              <a:t>of the largest subarray with sum </a:t>
            </a:r>
            <a:r>
              <a:rPr lang="en-US" dirty="0" smtClean="0"/>
              <a:t>equal </a:t>
            </a:r>
            <a:r>
              <a:rPr lang="en-US" dirty="0"/>
              <a:t>to 0.</a:t>
            </a:r>
          </a:p>
        </p:txBody>
      </p:sp>
    </p:spTree>
    <p:extLst>
      <p:ext uri="{BB962C8B-B14F-4D97-AF65-F5344CB8AC3E}">
        <p14:creationId xmlns:p14="http://schemas.microsoft.com/office/powerpoint/2010/main" val="3438471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a:t>Given an array of integers, find </a:t>
            </a:r>
            <a:r>
              <a:rPr lang="en-US" dirty="0" smtClean="0"/>
              <a:t>the length </a:t>
            </a:r>
            <a:r>
              <a:rPr lang="en-US" dirty="0"/>
              <a:t>of the largest subarray with sum </a:t>
            </a:r>
            <a:r>
              <a:rPr lang="en-US" dirty="0" smtClean="0"/>
              <a:t>equal </a:t>
            </a:r>
            <a:r>
              <a:rPr lang="en-US" dirty="0"/>
              <a:t>to 0</a:t>
            </a:r>
            <a:r>
              <a:rPr lang="en-US" dirty="0" smtClean="0"/>
              <a:t>.</a:t>
            </a:r>
          </a:p>
          <a:p>
            <a:r>
              <a:rPr lang="en-US" u="sng" dirty="0" smtClean="0"/>
              <a:t>Solution:</a:t>
            </a:r>
            <a:r>
              <a:rPr lang="en-US" dirty="0" smtClean="0"/>
              <a:t> naïve algorithm – O(n</a:t>
            </a:r>
            <a:r>
              <a:rPr lang="en-US" baseline="30000" dirty="0" smtClean="0"/>
              <a:t>2</a:t>
            </a:r>
            <a:r>
              <a:rPr lang="en-US" dirty="0" smtClean="0"/>
              <a:t>). Better algorithm: linear time. Scan the array left to right, computing the sum of each prefix. Hash these sums; for each unique sum, collect all the prefixes with that sum, find the minimum m and maximum M ones: the subarray [m+1,M] has sum zero. Do this for all possible unique sums, and choose the largest subarray that you found.</a:t>
            </a:r>
          </a:p>
          <a:p>
            <a:r>
              <a:rPr lang="en-US" dirty="0">
                <a:hlinkClick r:id="rId2"/>
              </a:rPr>
              <a:t>http://www.geeksforgeeks.org/find-the-largest-subarray-with-0-sum</a:t>
            </a:r>
            <a:r>
              <a:rPr lang="en-US" dirty="0" smtClean="0">
                <a:hlinkClick r:id="rId2"/>
              </a:rPr>
              <a:t>/</a:t>
            </a:r>
            <a:endParaRPr lang="en-US" dirty="0" smtClean="0"/>
          </a:p>
        </p:txBody>
      </p:sp>
    </p:spTree>
    <p:extLst>
      <p:ext uri="{BB962C8B-B14F-4D97-AF65-F5344CB8AC3E}">
        <p14:creationId xmlns:p14="http://schemas.microsoft.com/office/powerpoint/2010/main" val="21863612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vs Binary Search Tree?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62436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vs Binary Search Tree?</a:t>
            </a:r>
            <a:endParaRPr lang="en-US" dirty="0"/>
          </a:p>
        </p:txBody>
      </p:sp>
      <p:sp>
        <p:nvSpPr>
          <p:cNvPr id="3" name="Content Placeholder 2"/>
          <p:cNvSpPr>
            <a:spLocks noGrp="1"/>
          </p:cNvSpPr>
          <p:nvPr>
            <p:ph idx="1"/>
          </p:nvPr>
        </p:nvSpPr>
        <p:spPr/>
        <p:txBody>
          <a:bodyPr/>
          <a:lstStyle/>
          <a:p>
            <a:r>
              <a:rPr lang="en-US" dirty="0" smtClean="0"/>
              <a:t>When the ordering matters, often BST is right. When the ordering doesn’t matter, often Hash is right.</a:t>
            </a:r>
          </a:p>
          <a:p>
            <a:r>
              <a:rPr lang="en-US" dirty="0" smtClean="0"/>
              <a:t>Of course, other structures exist.</a:t>
            </a:r>
          </a:p>
          <a:p>
            <a:pPr lvl="1"/>
            <a:r>
              <a:rPr lang="en-US" dirty="0" smtClean="0"/>
              <a:t>Variants of Hash and BST</a:t>
            </a:r>
          </a:p>
          <a:p>
            <a:pPr lvl="1"/>
            <a:r>
              <a:rPr lang="en-US" dirty="0"/>
              <a:t>Hash </a:t>
            </a:r>
            <a:r>
              <a:rPr lang="en-US" dirty="0" smtClean="0"/>
              <a:t>with BST in cells</a:t>
            </a:r>
          </a:p>
          <a:p>
            <a:pPr lvl="1"/>
            <a:r>
              <a:rPr lang="en-US" dirty="0" smtClean="0"/>
              <a:t>Heap</a:t>
            </a:r>
          </a:p>
          <a:p>
            <a:pPr lvl="1"/>
            <a:r>
              <a:rPr lang="en-US" dirty="0" smtClean="0"/>
              <a:t>Union Find</a:t>
            </a:r>
          </a:p>
          <a:p>
            <a:pPr lvl="1"/>
            <a:r>
              <a:rPr lang="en-US" dirty="0" smtClean="0"/>
              <a:t>…</a:t>
            </a:r>
          </a:p>
          <a:p>
            <a:r>
              <a:rPr lang="en-US" dirty="0" smtClean="0"/>
              <a:t>Choose your data representation carefully.</a:t>
            </a:r>
          </a:p>
        </p:txBody>
      </p:sp>
    </p:spTree>
    <p:extLst>
      <p:ext uri="{BB962C8B-B14F-4D97-AF65-F5344CB8AC3E}">
        <p14:creationId xmlns:p14="http://schemas.microsoft.com/office/powerpoint/2010/main" val="38915318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Given an n by n matrix A as input, return a matrix B which is identical to A except that if an element is zero, then its entire row and column are set to zero</a:t>
            </a:r>
          </a:p>
          <a:p>
            <a:pPr marL="0" indent="0">
              <a:buNone/>
            </a:pPr>
            <a:r>
              <a:rPr lang="en-US" dirty="0" smtClean="0"/>
              <a:t> </a:t>
            </a:r>
            <a:endParaRPr lang="en-US" dirty="0"/>
          </a:p>
        </p:txBody>
      </p:sp>
    </p:spTree>
    <p:extLst>
      <p:ext uri="{BB962C8B-B14F-4D97-AF65-F5344CB8AC3E}">
        <p14:creationId xmlns:p14="http://schemas.microsoft.com/office/powerpoint/2010/main" val="36102186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smtClean="0"/>
              <a:t>Given an n by n matrix A as input, return a matrix B which is identical to A except that if an element is zero, then its entire row and column are set to zero</a:t>
            </a:r>
          </a:p>
          <a:p>
            <a:r>
              <a:rPr lang="en-US" u="sng" dirty="0" smtClean="0"/>
              <a:t>Solution:</a:t>
            </a:r>
            <a:r>
              <a:rPr lang="en-US" dirty="0" smtClean="0"/>
              <a:t> create bit-vector for rows that contain zeros and columns that contain zeros. Scan array one element at a time, and in O(1) time, zero it out if needed.</a:t>
            </a:r>
          </a:p>
          <a:p>
            <a:r>
              <a:rPr lang="en-US" u="sng" dirty="0" smtClean="0"/>
              <a:t>Complexity:</a:t>
            </a:r>
            <a:r>
              <a:rPr lang="en-US" dirty="0" smtClean="0"/>
              <a:t> O(n</a:t>
            </a:r>
            <a:r>
              <a:rPr lang="en-US" baseline="30000" dirty="0" smtClean="0"/>
              <a:t>2</a:t>
            </a:r>
            <a:r>
              <a:rPr lang="en-US" dirty="0" smtClean="0"/>
              <a:t>), which is optimal</a:t>
            </a:r>
          </a:p>
          <a:p>
            <a:r>
              <a:rPr lang="en-US" u="sng" dirty="0" smtClean="0"/>
              <a:t>Advanced Question:</a:t>
            </a:r>
            <a:r>
              <a:rPr lang="en-US" dirty="0" smtClean="0"/>
              <a:t> What is the space complexity? Can you improve it?</a:t>
            </a:r>
          </a:p>
        </p:txBody>
      </p:sp>
    </p:spTree>
    <p:extLst>
      <p:ext uri="{BB962C8B-B14F-4D97-AF65-F5344CB8AC3E}">
        <p14:creationId xmlns:p14="http://schemas.microsoft.com/office/powerpoint/2010/main" val="14841532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 Techniques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94578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3" name="Content Placeholder 2"/>
          <p:cNvSpPr>
            <a:spLocks noGrp="1"/>
          </p:cNvSpPr>
          <p:nvPr>
            <p:ph idx="1"/>
          </p:nvPr>
        </p:nvSpPr>
        <p:spPr/>
        <p:txBody>
          <a:bodyPr/>
          <a:lstStyle/>
          <a:p>
            <a:r>
              <a:rPr lang="en-US" dirty="0" smtClean="0"/>
              <a:t>Recursion</a:t>
            </a:r>
            <a:endParaRPr lang="en-US" dirty="0"/>
          </a:p>
        </p:txBody>
      </p:sp>
    </p:spTree>
    <p:extLst>
      <p:ext uri="{BB962C8B-B14F-4D97-AF65-F5344CB8AC3E}">
        <p14:creationId xmlns:p14="http://schemas.microsoft.com/office/powerpoint/2010/main" val="3782447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 sorted array in which all elements appear twice (one after </a:t>
            </a:r>
            <a:r>
              <a:rPr lang="en-US" dirty="0" smtClean="0"/>
              <a:t>another) </a:t>
            </a:r>
            <a:r>
              <a:rPr lang="en-US" dirty="0"/>
              <a:t>and one element appears only </a:t>
            </a:r>
            <a:r>
              <a:rPr lang="en-US" dirty="0" smtClean="0"/>
              <a:t>once, find </a:t>
            </a:r>
            <a:r>
              <a:rPr lang="en-US" dirty="0"/>
              <a:t>that </a:t>
            </a:r>
            <a:r>
              <a:rPr lang="en-US" dirty="0" smtClean="0"/>
              <a:t>element.</a:t>
            </a:r>
            <a:endParaRPr lang="en-US" dirty="0"/>
          </a:p>
        </p:txBody>
      </p:sp>
    </p:spTree>
    <p:extLst>
      <p:ext uri="{BB962C8B-B14F-4D97-AF65-F5344CB8AC3E}">
        <p14:creationId xmlns:p14="http://schemas.microsoft.com/office/powerpoint/2010/main" val="31425655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 sorted array in which all elements appear twice (one after </a:t>
            </a:r>
            <a:r>
              <a:rPr lang="en-US" dirty="0" smtClean="0"/>
              <a:t>another) </a:t>
            </a:r>
            <a:r>
              <a:rPr lang="en-US" dirty="0"/>
              <a:t>and one element appears only </a:t>
            </a:r>
            <a:r>
              <a:rPr lang="en-US" dirty="0" smtClean="0"/>
              <a:t>once, find </a:t>
            </a:r>
            <a:r>
              <a:rPr lang="en-US" dirty="0"/>
              <a:t>that </a:t>
            </a:r>
            <a:r>
              <a:rPr lang="en-US" dirty="0" smtClean="0"/>
              <a:t>element.</a:t>
            </a:r>
          </a:p>
          <a:p>
            <a:r>
              <a:rPr lang="en-US" dirty="0" smtClean="0"/>
              <a:t>In O(</a:t>
            </a:r>
            <a:r>
              <a:rPr lang="en-US" dirty="0" err="1" smtClean="0"/>
              <a:t>logn</a:t>
            </a:r>
            <a:r>
              <a:rPr lang="en-US" dirty="0" smtClean="0"/>
              <a:t>) complexity.</a:t>
            </a:r>
            <a:endParaRPr lang="en-US" dirty="0"/>
          </a:p>
        </p:txBody>
      </p:sp>
    </p:spTree>
    <p:extLst>
      <p:ext uri="{BB962C8B-B14F-4D97-AF65-F5344CB8AC3E}">
        <p14:creationId xmlns:p14="http://schemas.microsoft.com/office/powerpoint/2010/main" val="683042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4" name="Content Placeholder 3"/>
          <p:cNvPicPr>
            <a:picLocks noGrp="1" noChangeAspect="1"/>
          </p:cNvPicPr>
          <p:nvPr>
            <p:ph idx="1"/>
          </p:nvPr>
        </p:nvPicPr>
        <p:blipFill>
          <a:blip r:embed="rId2"/>
          <a:stretch>
            <a:fillRect/>
          </a:stretch>
        </p:blipFill>
        <p:spPr>
          <a:xfrm>
            <a:off x="1390919" y="1478812"/>
            <a:ext cx="5787496" cy="5205322"/>
          </a:xfrm>
          <a:prstGeom prst="rect">
            <a:avLst/>
          </a:prstGeom>
        </p:spPr>
      </p:pic>
    </p:spTree>
    <p:extLst>
      <p:ext uri="{BB962C8B-B14F-4D97-AF65-F5344CB8AC3E}">
        <p14:creationId xmlns:p14="http://schemas.microsoft.com/office/powerpoint/2010/main" val="17398724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 sorted array in which all elements appear twice (one after </a:t>
            </a:r>
            <a:r>
              <a:rPr lang="en-US" dirty="0" smtClean="0"/>
              <a:t>another) </a:t>
            </a:r>
            <a:r>
              <a:rPr lang="en-US" dirty="0"/>
              <a:t>and one element appears only </a:t>
            </a:r>
            <a:r>
              <a:rPr lang="en-US" dirty="0" smtClean="0"/>
              <a:t>once, find </a:t>
            </a:r>
            <a:r>
              <a:rPr lang="en-US" dirty="0"/>
              <a:t>that </a:t>
            </a:r>
            <a:r>
              <a:rPr lang="en-US" dirty="0" smtClean="0"/>
              <a:t>element.</a:t>
            </a:r>
          </a:p>
          <a:p>
            <a:r>
              <a:rPr lang="en-US" dirty="0" smtClean="0"/>
              <a:t>In O(</a:t>
            </a:r>
            <a:r>
              <a:rPr lang="en-US" dirty="0" err="1" smtClean="0"/>
              <a:t>logn</a:t>
            </a:r>
            <a:r>
              <a:rPr lang="en-US" dirty="0" smtClean="0"/>
              <a:t>) complexity.</a:t>
            </a:r>
          </a:p>
          <a:p>
            <a:r>
              <a:rPr lang="en-US" u="sng" dirty="0" smtClean="0"/>
              <a:t>Solution:</a:t>
            </a:r>
            <a:r>
              <a:rPr lang="en-US" dirty="0" smtClean="0"/>
              <a:t> Divide and conquer. Split in the middle, look locally, go in the right direction.</a:t>
            </a:r>
            <a:endParaRPr lang="en-US" dirty="0"/>
          </a:p>
        </p:txBody>
      </p:sp>
    </p:spTree>
    <p:extLst>
      <p:ext uri="{BB962C8B-B14F-4D97-AF65-F5344CB8AC3E}">
        <p14:creationId xmlns:p14="http://schemas.microsoft.com/office/powerpoint/2010/main" val="2893125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t>
            </a:r>
            <a:r>
              <a:rPr lang="en-US" dirty="0" smtClean="0"/>
              <a:t>a length-n sorted </a:t>
            </a:r>
            <a:r>
              <a:rPr lang="en-US" dirty="0"/>
              <a:t>array of positive integers, count </a:t>
            </a:r>
            <a:r>
              <a:rPr lang="en-US" dirty="0" smtClean="0"/>
              <a:t>the number </a:t>
            </a:r>
            <a:r>
              <a:rPr lang="en-US" dirty="0"/>
              <a:t>of occurrences </a:t>
            </a:r>
            <a:r>
              <a:rPr lang="en-US" dirty="0" smtClean="0"/>
              <a:t>of </a:t>
            </a:r>
            <a:r>
              <a:rPr lang="en-US" dirty="0"/>
              <a:t>each element in the array</a:t>
            </a:r>
            <a:r>
              <a:rPr lang="en-US" dirty="0" smtClean="0"/>
              <a:t>.</a:t>
            </a:r>
          </a:p>
        </p:txBody>
      </p:sp>
    </p:spTree>
    <p:extLst>
      <p:ext uri="{BB962C8B-B14F-4D97-AF65-F5344CB8AC3E}">
        <p14:creationId xmlns:p14="http://schemas.microsoft.com/office/powerpoint/2010/main" val="37500103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Given </a:t>
            </a:r>
            <a:r>
              <a:rPr lang="en-US" dirty="0" smtClean="0"/>
              <a:t>a length-n sorted </a:t>
            </a:r>
            <a:r>
              <a:rPr lang="en-US" dirty="0"/>
              <a:t>array of positive integers, count </a:t>
            </a:r>
            <a:r>
              <a:rPr lang="en-US" dirty="0" smtClean="0"/>
              <a:t>the number </a:t>
            </a:r>
            <a:r>
              <a:rPr lang="en-US" dirty="0"/>
              <a:t>of occurrences </a:t>
            </a:r>
            <a:r>
              <a:rPr lang="en-US" dirty="0" smtClean="0"/>
              <a:t>of </a:t>
            </a:r>
            <a:r>
              <a:rPr lang="en-US" dirty="0"/>
              <a:t>each element in the array</a:t>
            </a:r>
            <a:r>
              <a:rPr lang="en-US" dirty="0" smtClean="0"/>
              <a:t>.</a:t>
            </a:r>
          </a:p>
          <a:p>
            <a:r>
              <a:rPr lang="en-US" dirty="0" smtClean="0"/>
              <a:t>Solution: O(n).</a:t>
            </a:r>
            <a:endParaRPr lang="en-US" dirty="0"/>
          </a:p>
          <a:p>
            <a:r>
              <a:rPr lang="en-US" dirty="0" smtClean="0"/>
              <a:t>Assume </a:t>
            </a:r>
            <a:r>
              <a:rPr lang="en-US" dirty="0"/>
              <a:t>all elements in the array are less than some </a:t>
            </a:r>
            <a:r>
              <a:rPr lang="en-US" dirty="0" smtClean="0"/>
              <a:t>small constant m. Can we do it faster, as a function of m and n?</a:t>
            </a:r>
            <a:endParaRPr lang="en-US" dirty="0"/>
          </a:p>
        </p:txBody>
      </p:sp>
    </p:spTree>
    <p:extLst>
      <p:ext uri="{BB962C8B-B14F-4D97-AF65-F5344CB8AC3E}">
        <p14:creationId xmlns:p14="http://schemas.microsoft.com/office/powerpoint/2010/main" val="41754859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a:t>
            </a:r>
            <a:r>
              <a:rPr lang="en-US" dirty="0" smtClean="0"/>
              <a:t>a length-n sorted </a:t>
            </a:r>
            <a:r>
              <a:rPr lang="en-US" dirty="0"/>
              <a:t>array of positive integers, count </a:t>
            </a:r>
            <a:r>
              <a:rPr lang="en-US" dirty="0" smtClean="0"/>
              <a:t>the number </a:t>
            </a:r>
            <a:r>
              <a:rPr lang="en-US" dirty="0"/>
              <a:t>of occurrences </a:t>
            </a:r>
            <a:r>
              <a:rPr lang="en-US" dirty="0" smtClean="0"/>
              <a:t>of </a:t>
            </a:r>
            <a:r>
              <a:rPr lang="en-US" dirty="0"/>
              <a:t>each element in the array</a:t>
            </a:r>
            <a:r>
              <a:rPr lang="en-US" dirty="0" smtClean="0"/>
              <a:t>.</a:t>
            </a:r>
          </a:p>
          <a:p>
            <a:r>
              <a:rPr lang="en-US" dirty="0" smtClean="0"/>
              <a:t>Solution: O(n).</a:t>
            </a:r>
            <a:endParaRPr lang="en-US" dirty="0"/>
          </a:p>
          <a:p>
            <a:r>
              <a:rPr lang="en-US" dirty="0"/>
              <a:t>Assume all elements in the array are less than some small constant m. Can we do it faster, as a function of m and n?</a:t>
            </a:r>
          </a:p>
          <a:p>
            <a:r>
              <a:rPr lang="en-US" u="sng" dirty="0" smtClean="0"/>
              <a:t>Solution:</a:t>
            </a:r>
            <a:r>
              <a:rPr lang="en-US" dirty="0" smtClean="0"/>
              <a:t> Can do O(</a:t>
            </a:r>
            <a:r>
              <a:rPr lang="en-US" dirty="0" err="1" smtClean="0"/>
              <a:t>mlogn</a:t>
            </a:r>
            <a:r>
              <a:rPr lang="en-US" dirty="0" smtClean="0"/>
              <a:t>): take middle element, find its first occurrence on the left, its last occurrence on the right (total O(</a:t>
            </a:r>
            <a:r>
              <a:rPr lang="en-US" dirty="0" err="1" smtClean="0"/>
              <a:t>logn</a:t>
            </a:r>
            <a:r>
              <a:rPr lang="en-US" dirty="0" smtClean="0"/>
              <a:t>) time). Repeat on the rest.</a:t>
            </a:r>
          </a:p>
          <a:p>
            <a:r>
              <a:rPr lang="en-US" dirty="0" smtClean="0"/>
              <a:t>T(</a:t>
            </a:r>
            <a:r>
              <a:rPr lang="en-US" dirty="0" err="1" smtClean="0"/>
              <a:t>n,m</a:t>
            </a:r>
            <a:r>
              <a:rPr lang="en-US" dirty="0" smtClean="0"/>
              <a:t>) = </a:t>
            </a:r>
            <a:r>
              <a:rPr lang="en-US" dirty="0" err="1" smtClean="0"/>
              <a:t>logn</a:t>
            </a:r>
            <a:r>
              <a:rPr lang="en-US" dirty="0" smtClean="0"/>
              <a:t> + T(n,m-k-1) + T(</a:t>
            </a:r>
            <a:r>
              <a:rPr lang="en-US" dirty="0" err="1" smtClean="0"/>
              <a:t>n,k</a:t>
            </a:r>
            <a:r>
              <a:rPr lang="en-US" dirty="0" smtClean="0"/>
              <a:t>). Solves to T(</a:t>
            </a:r>
            <a:r>
              <a:rPr lang="en-US" dirty="0" err="1" smtClean="0"/>
              <a:t>n,m</a:t>
            </a:r>
            <a:r>
              <a:rPr lang="en-US" dirty="0" smtClean="0"/>
              <a:t>) ≤ O(</a:t>
            </a:r>
            <a:r>
              <a:rPr lang="en-US" dirty="0" err="1" smtClean="0"/>
              <a:t>mlogn</a:t>
            </a:r>
            <a:r>
              <a:rPr lang="en-US" dirty="0" smtClean="0"/>
              <a:t>).</a:t>
            </a:r>
          </a:p>
          <a:p>
            <a:r>
              <a:rPr lang="en-US" dirty="0" smtClean="0"/>
              <a:t>Final complexity: O(min(n, </a:t>
            </a:r>
            <a:r>
              <a:rPr lang="en-US" dirty="0" err="1" smtClean="0"/>
              <a:t>mlogn</a:t>
            </a:r>
            <a:r>
              <a:rPr lang="en-US" dirty="0" smtClean="0"/>
              <a:t>)) </a:t>
            </a:r>
          </a:p>
          <a:p>
            <a:r>
              <a:rPr lang="en-US" u="sng" dirty="0" smtClean="0"/>
              <a:t>Discussion:</a:t>
            </a:r>
            <a:r>
              <a:rPr lang="en-US" dirty="0" smtClean="0"/>
              <a:t> Complexity that depends on two parameters</a:t>
            </a:r>
            <a:endParaRPr lang="en-US" dirty="0"/>
          </a:p>
        </p:txBody>
      </p:sp>
    </p:spTree>
    <p:extLst>
      <p:ext uri="{BB962C8B-B14F-4D97-AF65-F5344CB8AC3E}">
        <p14:creationId xmlns:p14="http://schemas.microsoft.com/office/powerpoint/2010/main" val="33694692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lstStyle/>
          <a:p>
            <a:r>
              <a:rPr lang="en-US" dirty="0" smtClean="0"/>
              <a:t>DP = Recursion plus </a:t>
            </a:r>
            <a:r>
              <a:rPr lang="en-US" dirty="0" err="1" smtClean="0"/>
              <a:t>Memoization</a:t>
            </a:r>
            <a:endParaRPr lang="en-US" dirty="0" smtClean="0"/>
          </a:p>
          <a:p>
            <a:r>
              <a:rPr lang="en-US" dirty="0" smtClean="0"/>
              <a:t>DP </a:t>
            </a:r>
            <a:r>
              <a:rPr lang="en-US" dirty="0"/>
              <a:t>is a time space tradeoff: you store more space, to save </a:t>
            </a:r>
            <a:r>
              <a:rPr lang="en-US" dirty="0" smtClean="0"/>
              <a:t>time</a:t>
            </a:r>
          </a:p>
          <a:p>
            <a:r>
              <a:rPr lang="en-US" dirty="0" smtClean="0"/>
              <a:t>Often need to choose the variables smartly for the recursion</a:t>
            </a:r>
          </a:p>
          <a:p>
            <a:endParaRPr lang="en-US" dirty="0"/>
          </a:p>
          <a:p>
            <a:endParaRPr lang="en-US" dirty="0" smtClean="0"/>
          </a:p>
          <a:p>
            <a:endParaRPr lang="en-US" dirty="0"/>
          </a:p>
          <a:p>
            <a:r>
              <a:rPr lang="en-US" dirty="0" smtClean="0"/>
              <a:t>Running time = ?</a:t>
            </a:r>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129991" y="3352373"/>
            <a:ext cx="5079740" cy="1548471"/>
          </a:xfrm>
          <a:prstGeom prst="rect">
            <a:avLst/>
          </a:prstGeom>
        </p:spPr>
      </p:pic>
    </p:spTree>
    <p:extLst>
      <p:ext uri="{BB962C8B-B14F-4D97-AF65-F5344CB8AC3E}">
        <p14:creationId xmlns:p14="http://schemas.microsoft.com/office/powerpoint/2010/main" val="3588461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a:bodyPr>
          <a:lstStyle/>
          <a:p>
            <a:r>
              <a:rPr lang="en-US" dirty="0" smtClean="0"/>
              <a:t>DP = Recursion plus </a:t>
            </a:r>
            <a:r>
              <a:rPr lang="en-US" dirty="0" err="1" smtClean="0"/>
              <a:t>Memoization</a:t>
            </a:r>
            <a:endParaRPr lang="en-US" dirty="0" smtClean="0"/>
          </a:p>
          <a:p>
            <a:r>
              <a:rPr lang="en-US" dirty="0" smtClean="0"/>
              <a:t>DP </a:t>
            </a:r>
            <a:r>
              <a:rPr lang="en-US" dirty="0"/>
              <a:t>is a time space tradeoff: you store more space, to save </a:t>
            </a:r>
            <a:r>
              <a:rPr lang="en-US" dirty="0" smtClean="0"/>
              <a:t>time</a:t>
            </a:r>
          </a:p>
          <a:p>
            <a:r>
              <a:rPr lang="en-US" dirty="0" smtClean="0"/>
              <a:t>Often need to choose the variables smartly for the recursion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79866" y="3243185"/>
            <a:ext cx="4683955" cy="1427823"/>
          </a:xfrm>
          <a:prstGeom prst="rect">
            <a:avLst/>
          </a:prstGeom>
        </p:spPr>
      </p:pic>
      <p:pic>
        <p:nvPicPr>
          <p:cNvPr id="6" name="Picture 5"/>
          <p:cNvPicPr>
            <a:picLocks noChangeAspect="1"/>
          </p:cNvPicPr>
          <p:nvPr/>
        </p:nvPicPr>
        <p:blipFill>
          <a:blip r:embed="rId3"/>
          <a:stretch>
            <a:fillRect/>
          </a:stretch>
        </p:blipFill>
        <p:spPr>
          <a:xfrm>
            <a:off x="5663820" y="3611679"/>
            <a:ext cx="4496153" cy="2584403"/>
          </a:xfrm>
          <a:prstGeom prst="rect">
            <a:avLst/>
          </a:prstGeom>
        </p:spPr>
      </p:pic>
      <p:sp>
        <p:nvSpPr>
          <p:cNvPr id="7" name="TextBox 6"/>
          <p:cNvSpPr txBox="1"/>
          <p:nvPr/>
        </p:nvSpPr>
        <p:spPr>
          <a:xfrm>
            <a:off x="2538483" y="6305265"/>
            <a:ext cx="1160895" cy="523220"/>
          </a:xfrm>
          <a:prstGeom prst="rect">
            <a:avLst/>
          </a:prstGeom>
          <a:noFill/>
        </p:spPr>
        <p:txBody>
          <a:bodyPr wrap="none" rtlCol="0">
            <a:spAutoFit/>
          </a:bodyPr>
          <a:lstStyle/>
          <a:p>
            <a:r>
              <a:rPr lang="en-US" sz="2800" dirty="0" smtClean="0"/>
              <a:t>O(</a:t>
            </a:r>
            <a:r>
              <a:rPr lang="en-US" sz="2800" dirty="0" err="1" smtClean="0"/>
              <a:t>c^n</a:t>
            </a:r>
            <a:r>
              <a:rPr lang="en-US" sz="2800" dirty="0" smtClean="0"/>
              <a:t>)</a:t>
            </a:r>
            <a:endParaRPr lang="en-US" sz="2800" dirty="0"/>
          </a:p>
        </p:txBody>
      </p:sp>
      <p:sp>
        <p:nvSpPr>
          <p:cNvPr id="8" name="TextBox 7"/>
          <p:cNvSpPr txBox="1"/>
          <p:nvPr/>
        </p:nvSpPr>
        <p:spPr>
          <a:xfrm>
            <a:off x="7312051" y="6311900"/>
            <a:ext cx="862957" cy="523220"/>
          </a:xfrm>
          <a:prstGeom prst="rect">
            <a:avLst/>
          </a:prstGeom>
          <a:noFill/>
        </p:spPr>
        <p:txBody>
          <a:bodyPr wrap="square" rtlCol="0">
            <a:spAutoFit/>
          </a:bodyPr>
          <a:lstStyle/>
          <a:p>
            <a:r>
              <a:rPr lang="en-US" sz="2800" dirty="0" smtClean="0"/>
              <a:t>O(n)</a:t>
            </a:r>
            <a:endParaRPr lang="en-US" sz="2800" dirty="0"/>
          </a:p>
        </p:txBody>
      </p:sp>
    </p:spTree>
    <p:extLst>
      <p:ext uri="{BB962C8B-B14F-4D97-AF65-F5344CB8AC3E}">
        <p14:creationId xmlns:p14="http://schemas.microsoft.com/office/powerpoint/2010/main" val="3863206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smtClean="0"/>
              <a:t>Given an arithmetic expression without parentheses, place parentheses to maximize the value of the expression</a:t>
            </a:r>
          </a:p>
          <a:p>
            <a:r>
              <a:rPr lang="en-US" dirty="0" smtClean="0"/>
              <a:t>5 + 6 * 7 + 8</a:t>
            </a:r>
          </a:p>
          <a:p>
            <a:r>
              <a:rPr lang="en-US" dirty="0" smtClean="0"/>
              <a:t>(5 </a:t>
            </a:r>
            <a:r>
              <a:rPr lang="en-US" dirty="0"/>
              <a:t>+ </a:t>
            </a:r>
            <a:r>
              <a:rPr lang="en-US" dirty="0" smtClean="0"/>
              <a:t>6) </a:t>
            </a:r>
            <a:r>
              <a:rPr lang="en-US" dirty="0"/>
              <a:t>* </a:t>
            </a:r>
            <a:r>
              <a:rPr lang="en-US" dirty="0" smtClean="0"/>
              <a:t>(7 + 8)</a:t>
            </a:r>
            <a:endParaRPr lang="en-US" dirty="0"/>
          </a:p>
          <a:p>
            <a:endParaRPr lang="en-US" dirty="0"/>
          </a:p>
          <a:p>
            <a:endParaRPr lang="en-US" dirty="0"/>
          </a:p>
        </p:txBody>
      </p:sp>
    </p:spTree>
    <p:extLst>
      <p:ext uri="{BB962C8B-B14F-4D97-AF65-F5344CB8AC3E}">
        <p14:creationId xmlns:p14="http://schemas.microsoft.com/office/powerpoint/2010/main" val="509865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a:t>
            </a:r>
            <a:endParaRPr lang="en-US" dirty="0"/>
          </a:p>
        </p:txBody>
      </p:sp>
      <p:sp>
        <p:nvSpPr>
          <p:cNvPr id="3" name="Content Placeholder 2"/>
          <p:cNvSpPr>
            <a:spLocks noGrp="1"/>
          </p:cNvSpPr>
          <p:nvPr>
            <p:ph idx="1"/>
          </p:nvPr>
        </p:nvSpPr>
        <p:spPr/>
        <p:txBody>
          <a:bodyPr/>
          <a:lstStyle/>
          <a:p>
            <a:r>
              <a:rPr lang="en-US" dirty="0" smtClean="0"/>
              <a:t>Also local search</a:t>
            </a:r>
          </a:p>
          <a:p>
            <a:r>
              <a:rPr lang="en-US" dirty="0" smtClean="0"/>
              <a:t>A*</a:t>
            </a:r>
            <a:endParaRPr lang="en-US" dirty="0"/>
          </a:p>
        </p:txBody>
      </p:sp>
    </p:spTree>
    <p:extLst>
      <p:ext uri="{BB962C8B-B14F-4D97-AF65-F5344CB8AC3E}">
        <p14:creationId xmlns:p14="http://schemas.microsoft.com/office/powerpoint/2010/main" val="32676872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87903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r>
              <a:rPr lang="en-US" dirty="0" smtClean="0"/>
              <a:t>Algorithmic thinking is useful when coding, and when interviewing</a:t>
            </a:r>
          </a:p>
          <a:p>
            <a:r>
              <a:rPr lang="en-US" dirty="0" smtClean="0"/>
              <a:t>Often it’s just a matter of thinking abstractly and planning</a:t>
            </a:r>
          </a:p>
          <a:p>
            <a:r>
              <a:rPr lang="en-US" dirty="0" smtClean="0"/>
              <a:t>But don’t pre-optimize</a:t>
            </a:r>
          </a:p>
          <a:p>
            <a:r>
              <a:rPr lang="en-US" dirty="0" smtClean="0"/>
              <a:t>Always give the naïve solution first. Then try to improve, while simultaneously looking for reasons why it might be impossible to improve</a:t>
            </a:r>
          </a:p>
          <a:p>
            <a:r>
              <a:rPr lang="en-US" dirty="0" smtClean="0"/>
              <a:t>If the problem is difficult, maybe try to attack simpler problems, small cases or special cases</a:t>
            </a:r>
          </a:p>
          <a:p>
            <a:endParaRPr lang="en-US" dirty="0" smtClean="0"/>
          </a:p>
          <a:p>
            <a:endParaRPr lang="en-US" dirty="0" smtClean="0"/>
          </a:p>
          <a:p>
            <a:endParaRPr lang="en-US" dirty="0"/>
          </a:p>
        </p:txBody>
      </p:sp>
    </p:spTree>
    <p:extLst>
      <p:ext uri="{BB962C8B-B14F-4D97-AF65-F5344CB8AC3E}">
        <p14:creationId xmlns:p14="http://schemas.microsoft.com/office/powerpoint/2010/main" val="1899576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a:t>
            </a:r>
            <a:endParaRPr lang="en-US" dirty="0"/>
          </a:p>
        </p:txBody>
      </p:sp>
      <p:sp>
        <p:nvSpPr>
          <p:cNvPr id="6" name="Content Placeholder 5"/>
          <p:cNvSpPr>
            <a:spLocks noGrp="1"/>
          </p:cNvSpPr>
          <p:nvPr>
            <p:ph idx="1"/>
          </p:nvPr>
        </p:nvSpPr>
        <p:spPr/>
        <p:txBody>
          <a:bodyPr/>
          <a:lstStyle/>
          <a:p>
            <a:r>
              <a:rPr lang="en-US" dirty="0" smtClean="0"/>
              <a:t>Interviews</a:t>
            </a:r>
          </a:p>
          <a:p>
            <a:pPr lvl="1"/>
            <a:r>
              <a:rPr lang="en-US" dirty="0" smtClean="0"/>
              <a:t>Why do they ask about these things?</a:t>
            </a:r>
          </a:p>
          <a:p>
            <a:r>
              <a:rPr lang="en-US" dirty="0" smtClean="0"/>
              <a:t>Real-life</a:t>
            </a:r>
          </a:p>
          <a:p>
            <a:pPr lvl="1"/>
            <a:r>
              <a:rPr lang="en-US" dirty="0" smtClean="0"/>
              <a:t>Algorithmic thinking</a:t>
            </a:r>
          </a:p>
          <a:p>
            <a:pPr lvl="1"/>
            <a:r>
              <a:rPr lang="en-US" dirty="0" smtClean="0"/>
              <a:t>Data manipulation before and after running strong library functions</a:t>
            </a:r>
          </a:p>
          <a:p>
            <a:pPr lvl="2"/>
            <a:r>
              <a:rPr lang="en-US" dirty="0" smtClean="0"/>
              <a:t>Defensive: Need to avoid screwing up</a:t>
            </a:r>
          </a:p>
          <a:p>
            <a:pPr lvl="3"/>
            <a:r>
              <a:rPr lang="en-US" dirty="0" smtClean="0"/>
              <a:t>Often, memory ends up being the culprit</a:t>
            </a:r>
          </a:p>
          <a:p>
            <a:pPr lvl="2"/>
            <a:r>
              <a:rPr lang="en-US" dirty="0" smtClean="0"/>
              <a:t>Offensive: Design good algorithmic approaches</a:t>
            </a:r>
          </a:p>
          <a:p>
            <a:endParaRPr lang="en-US" dirty="0"/>
          </a:p>
        </p:txBody>
      </p:sp>
    </p:spTree>
    <p:extLst>
      <p:ext uri="{BB962C8B-B14F-4D97-AF65-F5344CB8AC3E}">
        <p14:creationId xmlns:p14="http://schemas.microsoft.com/office/powerpoint/2010/main" val="27929848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Theory</a:t>
            </a:r>
          </a:p>
          <a:p>
            <a:pPr lvl="1"/>
            <a:r>
              <a:rPr lang="en-US" dirty="0" smtClean="0"/>
              <a:t>Kleinberg and </a:t>
            </a:r>
            <a:r>
              <a:rPr lang="en-US" dirty="0" err="1" smtClean="0"/>
              <a:t>Tardos</a:t>
            </a:r>
            <a:r>
              <a:rPr lang="en-US" dirty="0" smtClean="0"/>
              <a:t> Book: “Algorithm Design</a:t>
            </a:r>
          </a:p>
          <a:p>
            <a:pPr lvl="2"/>
            <a:r>
              <a:rPr lang="en-US" dirty="0"/>
              <a:t>Slides: </a:t>
            </a:r>
            <a:r>
              <a:rPr lang="en-US" dirty="0">
                <a:hlinkClick r:id="rId2"/>
              </a:rPr>
              <a:t>http://www.cs.princeton.edu/~wayne/kleinberg-tardos</a:t>
            </a:r>
            <a:r>
              <a:rPr lang="en-US" dirty="0" smtClean="0">
                <a:hlinkClick r:id="rId2"/>
              </a:rPr>
              <a:t>/</a:t>
            </a:r>
            <a:endParaRPr lang="en-US" dirty="0" smtClean="0"/>
          </a:p>
          <a:p>
            <a:pPr lvl="1"/>
            <a:r>
              <a:rPr lang="en-US" dirty="0" err="1"/>
              <a:t>Roughgarden</a:t>
            </a:r>
            <a:r>
              <a:rPr lang="en-US" dirty="0"/>
              <a:t> on </a:t>
            </a:r>
            <a:r>
              <a:rPr lang="en-US" dirty="0" smtClean="0"/>
              <a:t>Coursera</a:t>
            </a:r>
          </a:p>
          <a:p>
            <a:pPr lvl="2"/>
            <a:r>
              <a:rPr lang="en-US" dirty="0">
                <a:hlinkClick r:id="rId3"/>
              </a:rPr>
              <a:t>https://www.coursera.org/learn/algorithm-design-analysis/</a:t>
            </a:r>
            <a:r>
              <a:rPr lang="en-US" dirty="0"/>
              <a:t>  </a:t>
            </a:r>
            <a:endParaRPr lang="en-US" dirty="0" smtClean="0"/>
          </a:p>
          <a:p>
            <a:pPr lvl="2"/>
            <a:r>
              <a:rPr lang="en-US" dirty="0">
                <a:hlinkClick r:id="rId4"/>
              </a:rPr>
              <a:t>https://www.coursera.org/learn/algorithm-design-analysis-2</a:t>
            </a:r>
            <a:r>
              <a:rPr lang="en-US" dirty="0"/>
              <a:t> </a:t>
            </a:r>
            <a:endParaRPr lang="en-US" dirty="0" smtClean="0"/>
          </a:p>
          <a:p>
            <a:r>
              <a:rPr lang="en-US" dirty="0" smtClean="0"/>
              <a:t>Exercises</a:t>
            </a:r>
          </a:p>
          <a:p>
            <a:pPr lvl="1"/>
            <a:r>
              <a:rPr lang="en-US" dirty="0" smtClean="0"/>
              <a:t>Book: “Cracking </a:t>
            </a:r>
            <a:r>
              <a:rPr lang="en-US" dirty="0"/>
              <a:t>the </a:t>
            </a:r>
            <a:r>
              <a:rPr lang="en-US" dirty="0" smtClean="0"/>
              <a:t>Coding Interview</a:t>
            </a:r>
            <a:r>
              <a:rPr lang="en-US" dirty="0"/>
              <a:t>" 6th ed.</a:t>
            </a:r>
            <a:endParaRPr lang="en-US" dirty="0" smtClean="0"/>
          </a:p>
          <a:p>
            <a:pPr lvl="1"/>
            <a:r>
              <a:rPr lang="en-US" dirty="0">
                <a:hlinkClick r:id="rId5"/>
              </a:rPr>
              <a:t>http://www.geeksforgeeks.org/fundamentals-of-algorithms</a:t>
            </a:r>
            <a:r>
              <a:rPr lang="en-US" dirty="0" smtClean="0">
                <a:hlinkClick r:id="rId5"/>
              </a:rPr>
              <a:t>/</a:t>
            </a:r>
            <a:endParaRPr lang="en-US" dirty="0" smtClean="0"/>
          </a:p>
          <a:p>
            <a:r>
              <a:rPr lang="en-US" dirty="0" smtClean="0"/>
              <a:t>Other</a:t>
            </a:r>
          </a:p>
          <a:p>
            <a:pPr lvl="1"/>
            <a:r>
              <a:rPr lang="en-US" dirty="0" smtClean="0">
                <a:hlinkClick r:id="rId6"/>
              </a:rPr>
              <a:t>https</a:t>
            </a:r>
            <a:r>
              <a:rPr lang="en-US" dirty="0">
                <a:hlinkClick r:id="rId6"/>
              </a:rPr>
              <a:t>://</a:t>
            </a:r>
            <a:r>
              <a:rPr lang="en-US" dirty="0" smtClean="0">
                <a:hlinkClick r:id="rId6"/>
              </a:rPr>
              <a:t>www.coursera.org/learn/algorithmic-toolbox/</a:t>
            </a:r>
            <a:endParaRPr lang="en-US" dirty="0"/>
          </a:p>
          <a:p>
            <a:pPr lvl="1"/>
            <a:r>
              <a:rPr lang="en-US" dirty="0">
                <a:hlinkClick r:id="rId7"/>
              </a:rPr>
              <a:t>https://www.coursera.org/learn/cs-tech-interview</a:t>
            </a:r>
            <a:endParaRPr lang="en-US" dirty="0"/>
          </a:p>
          <a:p>
            <a:endParaRPr lang="en-US" dirty="0" smtClean="0"/>
          </a:p>
          <a:p>
            <a:pPr lvl="1"/>
            <a:endParaRPr lang="en-US" dirty="0"/>
          </a:p>
        </p:txBody>
      </p:sp>
    </p:spTree>
    <p:extLst>
      <p:ext uri="{BB962C8B-B14F-4D97-AF65-F5344CB8AC3E}">
        <p14:creationId xmlns:p14="http://schemas.microsoft.com/office/powerpoint/2010/main" val="8113732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Topics We Covered</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Analysis of Algorithms:</a:t>
            </a:r>
          </a:p>
          <a:p>
            <a:pPr marL="971550" lvl="1" indent="-514350">
              <a:buFont typeface="+mj-lt"/>
              <a:buAutoNum type="arabicPeriod"/>
            </a:pPr>
            <a:r>
              <a:rPr lang="en-US" dirty="0" smtClean="0"/>
              <a:t>O-notation and Complexity Analysis (time and space)</a:t>
            </a:r>
          </a:p>
          <a:p>
            <a:pPr marL="971550" lvl="1" indent="-514350">
              <a:buFont typeface="+mj-lt"/>
              <a:buAutoNum type="arabicPeriod"/>
            </a:pPr>
            <a:r>
              <a:rPr lang="en-US" dirty="0" smtClean="0"/>
              <a:t>Pseudocode</a:t>
            </a:r>
          </a:p>
          <a:p>
            <a:pPr marL="971550" lvl="1" indent="-514350">
              <a:buFont typeface="+mj-lt"/>
              <a:buAutoNum type="arabicPeriod"/>
            </a:pPr>
            <a:r>
              <a:rPr lang="en-US" dirty="0" smtClean="0"/>
              <a:t>Randomized Algorithms and their Analysis</a:t>
            </a:r>
          </a:p>
          <a:p>
            <a:r>
              <a:rPr lang="en-US" dirty="0"/>
              <a:t>Data Structures</a:t>
            </a:r>
          </a:p>
          <a:p>
            <a:pPr marL="971550" lvl="1" indent="-514350">
              <a:buFont typeface="+mj-lt"/>
              <a:buAutoNum type="arabicPeriod"/>
            </a:pPr>
            <a:r>
              <a:rPr lang="en-US" dirty="0"/>
              <a:t>Resizable Arrays (vs lists, …)</a:t>
            </a:r>
          </a:p>
          <a:p>
            <a:pPr marL="971550" lvl="1" indent="-514350">
              <a:buFont typeface="+mj-lt"/>
              <a:buAutoNum type="arabicPeriod"/>
            </a:pPr>
            <a:r>
              <a:rPr lang="en-US" dirty="0"/>
              <a:t>Balanced Binary Search Trees (and Augmentations)</a:t>
            </a:r>
          </a:p>
          <a:p>
            <a:pPr marL="971550" lvl="1" indent="-514350">
              <a:buFont typeface="+mj-lt"/>
              <a:buAutoNum type="arabicPeriod"/>
            </a:pPr>
            <a:r>
              <a:rPr lang="en-US" dirty="0"/>
              <a:t>Hash</a:t>
            </a:r>
          </a:p>
          <a:p>
            <a:pPr marL="971550" lvl="1" indent="-514350">
              <a:buFont typeface="+mj-lt"/>
              <a:buAutoNum type="arabicPeriod"/>
            </a:pPr>
            <a:r>
              <a:rPr lang="en-US" dirty="0"/>
              <a:t>Selecting a Data Representation</a:t>
            </a:r>
          </a:p>
          <a:p>
            <a:pPr marL="971550" lvl="1"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3"/>
          <p:cNvSpPr>
            <a:spLocks noGrp="1"/>
          </p:cNvSpPr>
          <p:nvPr>
            <p:ph sz="half" idx="2"/>
          </p:nvPr>
        </p:nvSpPr>
        <p:spPr/>
        <p:txBody>
          <a:bodyPr>
            <a:normAutofit lnSpcReduction="10000"/>
          </a:bodyPr>
          <a:lstStyle/>
          <a:p>
            <a:r>
              <a:rPr lang="en-US" dirty="0"/>
              <a:t>Algorithms</a:t>
            </a:r>
          </a:p>
          <a:p>
            <a:pPr marL="914400" lvl="1" indent="-457200">
              <a:buFont typeface="+mj-lt"/>
              <a:buAutoNum type="arabicPeriod"/>
            </a:pPr>
            <a:r>
              <a:rPr lang="en-US" dirty="0" smtClean="0"/>
              <a:t>Searching</a:t>
            </a:r>
          </a:p>
          <a:p>
            <a:pPr marL="914400" lvl="1" indent="-457200">
              <a:buFont typeface="+mj-lt"/>
              <a:buAutoNum type="arabicPeriod"/>
            </a:pPr>
            <a:r>
              <a:rPr lang="en-US" dirty="0" smtClean="0"/>
              <a:t>Sorting</a:t>
            </a:r>
            <a:endParaRPr lang="en-US" dirty="0"/>
          </a:p>
          <a:p>
            <a:pPr marL="971550" lvl="1" indent="-514350">
              <a:buFont typeface="+mj-lt"/>
              <a:buAutoNum type="arabicPeriod"/>
            </a:pPr>
            <a:r>
              <a:rPr lang="en-US" dirty="0" smtClean="0"/>
              <a:t>Selection</a:t>
            </a:r>
          </a:p>
          <a:p>
            <a:pPr marL="971550" lvl="1" indent="-514350">
              <a:buFont typeface="+mj-lt"/>
              <a:buAutoNum type="arabicPeriod"/>
            </a:pPr>
            <a:r>
              <a:rPr lang="en-US" dirty="0" smtClean="0"/>
              <a:t>Lower Bounds</a:t>
            </a:r>
            <a:endParaRPr lang="en-US" dirty="0"/>
          </a:p>
          <a:p>
            <a:pPr marL="971550" lvl="1" indent="-514350">
              <a:buFont typeface="+mj-lt"/>
              <a:buAutoNum type="arabicPeriod"/>
            </a:pPr>
            <a:r>
              <a:rPr lang="en-US" dirty="0"/>
              <a:t>BFS, Connected Components</a:t>
            </a:r>
          </a:p>
          <a:p>
            <a:pPr marL="971550" lvl="1" indent="-514350">
              <a:buFont typeface="+mj-lt"/>
              <a:buAutoNum type="arabicPeriod"/>
            </a:pPr>
            <a:r>
              <a:rPr lang="en-US" dirty="0"/>
              <a:t>Shortest </a:t>
            </a:r>
            <a:r>
              <a:rPr lang="en-US" dirty="0" smtClean="0"/>
              <a:t>Paths</a:t>
            </a:r>
            <a:endParaRPr lang="en-US" dirty="0"/>
          </a:p>
          <a:p>
            <a:pPr marL="971550" lvl="1" indent="-514350">
              <a:buFont typeface="+mj-lt"/>
              <a:buAutoNum type="arabicPeriod"/>
            </a:pPr>
            <a:r>
              <a:rPr lang="en-US" dirty="0" smtClean="0"/>
              <a:t>Sampling</a:t>
            </a:r>
          </a:p>
          <a:p>
            <a:r>
              <a:rPr lang="en-US" dirty="0" smtClean="0"/>
              <a:t>Strong </a:t>
            </a:r>
            <a:r>
              <a:rPr lang="en-US" dirty="0"/>
              <a:t>Techniques</a:t>
            </a:r>
          </a:p>
          <a:p>
            <a:pPr marL="971550" lvl="1" indent="-514350">
              <a:buFont typeface="+mj-lt"/>
              <a:buAutoNum type="arabicPeriod"/>
            </a:pPr>
            <a:r>
              <a:rPr lang="en-US" dirty="0"/>
              <a:t>Divide and </a:t>
            </a:r>
            <a:r>
              <a:rPr lang="en-US" dirty="0" smtClean="0"/>
              <a:t>Conquer / Recursion</a:t>
            </a:r>
            <a:endParaRPr lang="en-US" dirty="0"/>
          </a:p>
          <a:p>
            <a:pPr marL="971550" lvl="1" indent="-514350">
              <a:buFont typeface="+mj-lt"/>
              <a:buAutoNum type="arabicPeriod"/>
            </a:pPr>
            <a:r>
              <a:rPr lang="en-US" dirty="0"/>
              <a:t>Dynamic </a:t>
            </a:r>
            <a:r>
              <a:rPr lang="en-US" dirty="0" smtClean="0"/>
              <a:t>Programming</a:t>
            </a:r>
          </a:p>
          <a:p>
            <a:pPr marL="971550" lvl="1" indent="-514350">
              <a:buFont typeface="+mj-lt"/>
              <a:buAutoNum type="arabicPeriod"/>
            </a:pPr>
            <a:endParaRPr lang="en-US" dirty="0" smtClean="0"/>
          </a:p>
          <a:p>
            <a:pPr marL="514350" indent="-514350">
              <a:buFont typeface="+mj-lt"/>
              <a:buAutoNum type="arabicPeriod"/>
            </a:pPr>
            <a:endParaRPr lang="en-US" dirty="0"/>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687916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Important Topics We Didn’t Cover </a:t>
            </a:r>
            <a:endParaRPr lang="en-US" dirty="0"/>
          </a:p>
        </p:txBody>
      </p:sp>
      <p:sp>
        <p:nvSpPr>
          <p:cNvPr id="3" name="Content Placeholder 2"/>
          <p:cNvSpPr>
            <a:spLocks noGrp="1"/>
          </p:cNvSpPr>
          <p:nvPr>
            <p:ph sz="half" idx="1"/>
          </p:nvPr>
        </p:nvSpPr>
        <p:spPr/>
        <p:txBody>
          <a:bodyPr>
            <a:normAutofit fontScale="92500"/>
          </a:bodyPr>
          <a:lstStyle/>
          <a:p>
            <a:r>
              <a:rPr lang="en-US" dirty="0" smtClean="0"/>
              <a:t>Pointer Manipulation</a:t>
            </a:r>
          </a:p>
          <a:p>
            <a:pPr lvl="1"/>
            <a:r>
              <a:rPr lang="en-US" dirty="0"/>
              <a:t>e</a:t>
            </a:r>
            <a:r>
              <a:rPr lang="en-US" dirty="0" smtClean="0"/>
              <a:t>.g. loop detection, other linked list questions</a:t>
            </a:r>
          </a:p>
          <a:p>
            <a:r>
              <a:rPr lang="en-US" dirty="0" smtClean="0"/>
              <a:t>Bit Manipulation and other tricks</a:t>
            </a:r>
          </a:p>
          <a:p>
            <a:pPr lvl="1"/>
            <a:r>
              <a:rPr lang="en-US" dirty="0"/>
              <a:t>e</a:t>
            </a:r>
            <a:r>
              <a:rPr lang="en-US" dirty="0" smtClean="0"/>
              <a:t>.g. find element that only repeats once when all others repeat twice, with O(1) space</a:t>
            </a:r>
          </a:p>
          <a:p>
            <a:pPr lvl="1"/>
            <a:r>
              <a:rPr lang="en-US" dirty="0" smtClean="0"/>
              <a:t>Given a biased coin, create an unbiased coin</a:t>
            </a:r>
          </a:p>
          <a:p>
            <a:r>
              <a:rPr lang="en-US" dirty="0" smtClean="0"/>
              <a:t>Coding on whiteboard, finding bug</a:t>
            </a:r>
          </a:p>
          <a:p>
            <a:r>
              <a:rPr lang="en-US" dirty="0"/>
              <a:t>Memory Management, </a:t>
            </a:r>
            <a:r>
              <a:rPr lang="en-US" dirty="0" smtClean="0"/>
              <a:t>Caching</a:t>
            </a:r>
            <a:endParaRPr lang="en-US" dirty="0"/>
          </a:p>
        </p:txBody>
      </p:sp>
      <p:sp>
        <p:nvSpPr>
          <p:cNvPr id="4" name="Content Placeholder 3"/>
          <p:cNvSpPr>
            <a:spLocks noGrp="1"/>
          </p:cNvSpPr>
          <p:nvPr>
            <p:ph sz="half" idx="2"/>
          </p:nvPr>
        </p:nvSpPr>
        <p:spPr/>
        <p:txBody>
          <a:bodyPr>
            <a:normAutofit fontScale="92500"/>
          </a:bodyPr>
          <a:lstStyle/>
          <a:p>
            <a:r>
              <a:rPr lang="en-US" dirty="0" smtClean="0"/>
              <a:t>Probability Must-Knows</a:t>
            </a:r>
          </a:p>
          <a:p>
            <a:pPr lvl="1"/>
            <a:r>
              <a:rPr lang="en-US" dirty="0" smtClean="0"/>
              <a:t>Linearity of expectation</a:t>
            </a:r>
          </a:p>
          <a:p>
            <a:pPr lvl="1"/>
            <a:r>
              <a:rPr lang="en-US" dirty="0" smtClean="0"/>
              <a:t>Drunkard’s Walk</a:t>
            </a:r>
          </a:p>
          <a:p>
            <a:pPr lvl="1"/>
            <a:r>
              <a:rPr lang="en-US" dirty="0" smtClean="0"/>
              <a:t>Normal Random Variable</a:t>
            </a:r>
          </a:p>
          <a:p>
            <a:pPr lvl="1"/>
            <a:r>
              <a:rPr lang="en-US" dirty="0" smtClean="0"/>
              <a:t>Concentration Bounds, Law of Large Numbers</a:t>
            </a:r>
          </a:p>
          <a:p>
            <a:r>
              <a:rPr lang="en-US" dirty="0" smtClean="0"/>
              <a:t>Design Patterns</a:t>
            </a:r>
          </a:p>
          <a:p>
            <a:r>
              <a:rPr lang="en-US" dirty="0" smtClean="0"/>
              <a:t>Software Design</a:t>
            </a:r>
          </a:p>
          <a:p>
            <a:pPr lvl="1"/>
            <a:r>
              <a:rPr lang="en-US" dirty="0"/>
              <a:t>u</a:t>
            </a:r>
            <a:r>
              <a:rPr lang="en-US" dirty="0" smtClean="0"/>
              <a:t>nderstanding inheritance</a:t>
            </a:r>
          </a:p>
          <a:p>
            <a:r>
              <a:rPr lang="en-US" dirty="0" smtClean="0"/>
              <a:t>Source Control</a:t>
            </a:r>
          </a:p>
        </p:txBody>
      </p:sp>
    </p:spTree>
    <p:extLst>
      <p:ext uri="{BB962C8B-B14F-4D97-AF65-F5344CB8AC3E}">
        <p14:creationId xmlns:p14="http://schemas.microsoft.com/office/powerpoint/2010/main" val="27433012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Exercise 1</a:t>
            </a:r>
            <a:endParaRPr lang="en-US" dirty="0"/>
          </a:p>
        </p:txBody>
      </p:sp>
      <p:sp>
        <p:nvSpPr>
          <p:cNvPr id="3" name="Content Placeholder 2"/>
          <p:cNvSpPr>
            <a:spLocks noGrp="1"/>
          </p:cNvSpPr>
          <p:nvPr>
            <p:ph idx="1"/>
          </p:nvPr>
        </p:nvSpPr>
        <p:spPr/>
        <p:txBody>
          <a:bodyPr/>
          <a:lstStyle/>
          <a:p>
            <a:r>
              <a:rPr lang="en-US" dirty="0" smtClean="0"/>
              <a:t>Given array A where each element appears twice except one element x that appears once, find x.</a:t>
            </a:r>
            <a:endParaRPr lang="en-US" dirty="0"/>
          </a:p>
        </p:txBody>
      </p:sp>
    </p:spTree>
    <p:extLst>
      <p:ext uri="{BB962C8B-B14F-4D97-AF65-F5344CB8AC3E}">
        <p14:creationId xmlns:p14="http://schemas.microsoft.com/office/powerpoint/2010/main" val="34755308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Exercise 1</a:t>
            </a:r>
            <a:endParaRPr lang="en-US" dirty="0"/>
          </a:p>
        </p:txBody>
      </p:sp>
      <p:sp>
        <p:nvSpPr>
          <p:cNvPr id="3" name="Content Placeholder 2"/>
          <p:cNvSpPr>
            <a:spLocks noGrp="1"/>
          </p:cNvSpPr>
          <p:nvPr>
            <p:ph idx="1"/>
          </p:nvPr>
        </p:nvSpPr>
        <p:spPr/>
        <p:txBody>
          <a:bodyPr/>
          <a:lstStyle/>
          <a:p>
            <a:r>
              <a:rPr lang="en-US" dirty="0" smtClean="0"/>
              <a:t>Given array A where each element appears twice except one element x that appears once, find x.</a:t>
            </a:r>
          </a:p>
          <a:p>
            <a:r>
              <a:rPr lang="en-US" dirty="0"/>
              <a:t>Use O(1) space and O(n) time.</a:t>
            </a:r>
          </a:p>
        </p:txBody>
      </p:sp>
    </p:spTree>
    <p:extLst>
      <p:ext uri="{BB962C8B-B14F-4D97-AF65-F5344CB8AC3E}">
        <p14:creationId xmlns:p14="http://schemas.microsoft.com/office/powerpoint/2010/main" val="34961743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Exercise 1</a:t>
            </a:r>
            <a:endParaRPr lang="en-US" dirty="0"/>
          </a:p>
        </p:txBody>
      </p:sp>
      <p:sp>
        <p:nvSpPr>
          <p:cNvPr id="3" name="Content Placeholder 2"/>
          <p:cNvSpPr>
            <a:spLocks noGrp="1"/>
          </p:cNvSpPr>
          <p:nvPr>
            <p:ph idx="1"/>
          </p:nvPr>
        </p:nvSpPr>
        <p:spPr/>
        <p:txBody>
          <a:bodyPr/>
          <a:lstStyle/>
          <a:p>
            <a:r>
              <a:rPr lang="en-US" dirty="0" smtClean="0"/>
              <a:t>Given array A where each element appears twice except one element x that appears once, find x.</a:t>
            </a:r>
          </a:p>
          <a:p>
            <a:r>
              <a:rPr lang="en-US" dirty="0" smtClean="0"/>
              <a:t>Use O(1) space and O(n) time.</a:t>
            </a:r>
          </a:p>
          <a:p>
            <a:r>
              <a:rPr lang="en-US" u="sng" dirty="0" smtClean="0"/>
              <a:t>Solution:</a:t>
            </a:r>
            <a:r>
              <a:rPr lang="en-US" dirty="0" smtClean="0"/>
              <a:t> XOR all elements. The result is x.</a:t>
            </a:r>
            <a:endParaRPr lang="en-US" dirty="0"/>
          </a:p>
        </p:txBody>
      </p:sp>
    </p:spTree>
    <p:extLst>
      <p:ext uri="{BB962C8B-B14F-4D97-AF65-F5344CB8AC3E}">
        <p14:creationId xmlns:p14="http://schemas.microsoft.com/office/powerpoint/2010/main" val="9595137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Extra Exercise 2</a:t>
            </a:r>
            <a:endParaRPr lang="en-US" dirty="0"/>
          </a:p>
        </p:txBody>
      </p:sp>
      <p:sp>
        <p:nvSpPr>
          <p:cNvPr id="3" name="Content Placeholder 2"/>
          <p:cNvSpPr>
            <a:spLocks noGrp="1"/>
          </p:cNvSpPr>
          <p:nvPr>
            <p:ph sz="half" idx="1"/>
          </p:nvPr>
        </p:nvSpPr>
        <p:spPr/>
        <p:txBody>
          <a:bodyPr/>
          <a:lstStyle/>
          <a:p>
            <a:r>
              <a:rPr lang="en-US" dirty="0"/>
              <a:t>Given a linked list, check if </a:t>
            </a:r>
            <a:r>
              <a:rPr lang="en-US" dirty="0" smtClean="0"/>
              <a:t>the linked </a:t>
            </a:r>
            <a:r>
              <a:rPr lang="en-US" dirty="0"/>
              <a:t>list has </a:t>
            </a:r>
            <a:r>
              <a:rPr lang="en-US" dirty="0" smtClean="0"/>
              <a:t>a loop </a:t>
            </a:r>
            <a:r>
              <a:rPr lang="en-US" dirty="0"/>
              <a:t>or not</a:t>
            </a:r>
            <a:r>
              <a:rPr lang="en-US" dirty="0" smtClean="0"/>
              <a:t>.</a:t>
            </a:r>
            <a:endParaRPr lang="en-US" dirty="0"/>
          </a:p>
        </p:txBody>
      </p:sp>
      <p:sp>
        <p:nvSpPr>
          <p:cNvPr id="4" name="Content Placeholder 3"/>
          <p:cNvSpPr>
            <a:spLocks noGrp="1"/>
          </p:cNvSpPr>
          <p:nvPr>
            <p:ph sz="half" idx="2"/>
          </p:nvPr>
        </p:nvSpPr>
        <p:spPr/>
        <p:txBody>
          <a:bodyPr/>
          <a:lstStyle/>
          <a:p>
            <a:endParaRPr lang="en-US"/>
          </a:p>
        </p:txBody>
      </p:sp>
      <p:pic>
        <p:nvPicPr>
          <p:cNvPr id="5122" name="Picture 2" descr="http://geeksforgeeks.org/wp-content/uploads/2009/04/Linked-List-Loo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856" y="2710952"/>
            <a:ext cx="4034288" cy="201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670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Extra Exercise 2</a:t>
            </a:r>
            <a:endParaRPr lang="en-US" dirty="0"/>
          </a:p>
        </p:txBody>
      </p:sp>
      <p:sp>
        <p:nvSpPr>
          <p:cNvPr id="3" name="Content Placeholder 2"/>
          <p:cNvSpPr>
            <a:spLocks noGrp="1"/>
          </p:cNvSpPr>
          <p:nvPr>
            <p:ph sz="half" idx="1"/>
          </p:nvPr>
        </p:nvSpPr>
        <p:spPr/>
        <p:txBody>
          <a:bodyPr/>
          <a:lstStyle/>
          <a:p>
            <a:r>
              <a:rPr lang="en-US" dirty="0"/>
              <a:t>Given a linked list, check if </a:t>
            </a:r>
            <a:r>
              <a:rPr lang="en-US" dirty="0" smtClean="0"/>
              <a:t>the linked </a:t>
            </a:r>
            <a:r>
              <a:rPr lang="en-US" dirty="0"/>
              <a:t>list has </a:t>
            </a:r>
            <a:r>
              <a:rPr lang="en-US" dirty="0" smtClean="0"/>
              <a:t>a loop </a:t>
            </a:r>
            <a:r>
              <a:rPr lang="en-US" dirty="0"/>
              <a:t>or not</a:t>
            </a:r>
            <a:r>
              <a:rPr lang="en-US" dirty="0" smtClean="0"/>
              <a:t>.</a:t>
            </a:r>
          </a:p>
          <a:p>
            <a:r>
              <a:rPr lang="en-US" dirty="0" smtClean="0"/>
              <a:t>Only use two pointers</a:t>
            </a:r>
            <a:endParaRPr lang="en-US" dirty="0"/>
          </a:p>
        </p:txBody>
      </p:sp>
      <p:sp>
        <p:nvSpPr>
          <p:cNvPr id="4" name="Content Placeholder 3"/>
          <p:cNvSpPr>
            <a:spLocks noGrp="1"/>
          </p:cNvSpPr>
          <p:nvPr>
            <p:ph sz="half" idx="2"/>
          </p:nvPr>
        </p:nvSpPr>
        <p:spPr/>
        <p:txBody>
          <a:bodyPr/>
          <a:lstStyle/>
          <a:p>
            <a:endParaRPr lang="en-US"/>
          </a:p>
        </p:txBody>
      </p:sp>
      <p:pic>
        <p:nvPicPr>
          <p:cNvPr id="5122" name="Picture 2" descr="http://geeksforgeeks.org/wp-content/uploads/2009/04/Linked-List-Loo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856" y="2710952"/>
            <a:ext cx="4034288" cy="201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169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Extra Exercise 2</a:t>
            </a:r>
            <a:endParaRPr lang="en-US" dirty="0"/>
          </a:p>
        </p:txBody>
      </p:sp>
      <p:sp>
        <p:nvSpPr>
          <p:cNvPr id="3" name="Content Placeholder 2"/>
          <p:cNvSpPr>
            <a:spLocks noGrp="1"/>
          </p:cNvSpPr>
          <p:nvPr>
            <p:ph sz="half" idx="1"/>
          </p:nvPr>
        </p:nvSpPr>
        <p:spPr/>
        <p:txBody>
          <a:bodyPr/>
          <a:lstStyle/>
          <a:p>
            <a:r>
              <a:rPr lang="en-US" dirty="0"/>
              <a:t>Given a linked list, check if </a:t>
            </a:r>
            <a:r>
              <a:rPr lang="en-US" dirty="0" smtClean="0"/>
              <a:t>the linked </a:t>
            </a:r>
            <a:r>
              <a:rPr lang="en-US" dirty="0"/>
              <a:t>list has </a:t>
            </a:r>
            <a:r>
              <a:rPr lang="en-US" dirty="0" smtClean="0"/>
              <a:t>a loop </a:t>
            </a:r>
            <a:r>
              <a:rPr lang="en-US" dirty="0"/>
              <a:t>or not</a:t>
            </a:r>
            <a:r>
              <a:rPr lang="en-US" dirty="0" smtClean="0"/>
              <a:t>.</a:t>
            </a:r>
          </a:p>
          <a:p>
            <a:r>
              <a:rPr lang="en-US" dirty="0"/>
              <a:t>Only use two pointers</a:t>
            </a:r>
          </a:p>
          <a:p>
            <a:r>
              <a:rPr lang="en-US" u="sng" dirty="0" smtClean="0"/>
              <a:t>Solution:</a:t>
            </a:r>
            <a:r>
              <a:rPr lang="en-US" dirty="0" smtClean="0"/>
              <a:t>  start both pointers at the head. At each step, progress one by 1 step, and the other by 2 steps. If they meet, there is a loop, if they don’t, there isn’t. O(n) time.</a:t>
            </a:r>
            <a:endParaRPr lang="en-US" dirty="0"/>
          </a:p>
        </p:txBody>
      </p:sp>
      <p:sp>
        <p:nvSpPr>
          <p:cNvPr id="4" name="Content Placeholder 3"/>
          <p:cNvSpPr>
            <a:spLocks noGrp="1"/>
          </p:cNvSpPr>
          <p:nvPr>
            <p:ph sz="half" idx="2"/>
          </p:nvPr>
        </p:nvSpPr>
        <p:spPr/>
        <p:txBody>
          <a:bodyPr/>
          <a:lstStyle/>
          <a:p>
            <a:endParaRPr lang="en-US"/>
          </a:p>
        </p:txBody>
      </p:sp>
      <p:pic>
        <p:nvPicPr>
          <p:cNvPr id="5122" name="Picture 2" descr="http://geeksforgeeks.org/wp-content/uploads/2009/04/Linked-List-Loo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856" y="2710952"/>
            <a:ext cx="4034288" cy="201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417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Exercise 3</a:t>
            </a:r>
            <a:endParaRPr lang="en-US" dirty="0"/>
          </a:p>
        </p:txBody>
      </p:sp>
      <p:sp>
        <p:nvSpPr>
          <p:cNvPr id="3" name="Content Placeholder 2"/>
          <p:cNvSpPr>
            <a:spLocks noGrp="1"/>
          </p:cNvSpPr>
          <p:nvPr>
            <p:ph idx="1"/>
          </p:nvPr>
        </p:nvSpPr>
        <p:spPr/>
        <p:txBody>
          <a:bodyPr/>
          <a:lstStyle/>
          <a:p>
            <a:r>
              <a:rPr lang="en-US" dirty="0" smtClean="0"/>
              <a:t>What is the distribution of heights in the population?</a:t>
            </a:r>
          </a:p>
          <a:p>
            <a:r>
              <a:rPr lang="en-US" dirty="0" smtClean="0"/>
              <a:t>Why?</a:t>
            </a:r>
            <a:endParaRPr lang="en-US" dirty="0"/>
          </a:p>
        </p:txBody>
      </p:sp>
    </p:spTree>
    <p:extLst>
      <p:ext uri="{BB962C8B-B14F-4D97-AF65-F5344CB8AC3E}">
        <p14:creationId xmlns:p14="http://schemas.microsoft.com/office/powerpoint/2010/main" val="329092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Theory</a:t>
            </a:r>
          </a:p>
          <a:p>
            <a:pPr lvl="1"/>
            <a:r>
              <a:rPr lang="en-US" dirty="0" smtClean="0"/>
              <a:t>Kleinberg and </a:t>
            </a:r>
            <a:r>
              <a:rPr lang="en-US" dirty="0" err="1" smtClean="0"/>
              <a:t>Tardos</a:t>
            </a:r>
            <a:r>
              <a:rPr lang="en-US" dirty="0" smtClean="0"/>
              <a:t> Book: “Algorithm Design</a:t>
            </a:r>
          </a:p>
          <a:p>
            <a:pPr lvl="2"/>
            <a:r>
              <a:rPr lang="en-US" dirty="0"/>
              <a:t>Slides: </a:t>
            </a:r>
            <a:r>
              <a:rPr lang="en-US" dirty="0">
                <a:hlinkClick r:id="rId2"/>
              </a:rPr>
              <a:t>http://www.cs.princeton.edu/~wayne/kleinberg-tardos</a:t>
            </a:r>
            <a:r>
              <a:rPr lang="en-US" dirty="0" smtClean="0">
                <a:hlinkClick r:id="rId2"/>
              </a:rPr>
              <a:t>/</a:t>
            </a:r>
            <a:endParaRPr lang="en-US" dirty="0" smtClean="0"/>
          </a:p>
          <a:p>
            <a:pPr lvl="1"/>
            <a:r>
              <a:rPr lang="en-US" dirty="0" err="1"/>
              <a:t>Roughgarden</a:t>
            </a:r>
            <a:r>
              <a:rPr lang="en-US" dirty="0"/>
              <a:t> on </a:t>
            </a:r>
            <a:r>
              <a:rPr lang="en-US" dirty="0" smtClean="0"/>
              <a:t>Coursera</a:t>
            </a:r>
          </a:p>
          <a:p>
            <a:pPr lvl="2"/>
            <a:r>
              <a:rPr lang="en-US" dirty="0">
                <a:hlinkClick r:id="rId3"/>
              </a:rPr>
              <a:t>https://www.coursera.org/learn/algorithm-design-analysis/</a:t>
            </a:r>
            <a:r>
              <a:rPr lang="en-US" dirty="0"/>
              <a:t>  </a:t>
            </a:r>
            <a:endParaRPr lang="en-US" dirty="0" smtClean="0"/>
          </a:p>
          <a:p>
            <a:pPr lvl="2"/>
            <a:r>
              <a:rPr lang="en-US" dirty="0">
                <a:hlinkClick r:id="rId4"/>
              </a:rPr>
              <a:t>https://www.coursera.org/learn/algorithm-design-analysis-2</a:t>
            </a:r>
            <a:r>
              <a:rPr lang="en-US" dirty="0"/>
              <a:t> </a:t>
            </a:r>
            <a:endParaRPr lang="en-US" dirty="0" smtClean="0"/>
          </a:p>
          <a:p>
            <a:r>
              <a:rPr lang="en-US" dirty="0" smtClean="0"/>
              <a:t>Exercises</a:t>
            </a:r>
          </a:p>
          <a:p>
            <a:pPr lvl="1"/>
            <a:r>
              <a:rPr lang="en-US" dirty="0" smtClean="0"/>
              <a:t>Book: “Cracking </a:t>
            </a:r>
            <a:r>
              <a:rPr lang="en-US" dirty="0"/>
              <a:t>the </a:t>
            </a:r>
            <a:r>
              <a:rPr lang="en-US" dirty="0" smtClean="0"/>
              <a:t>Coding Interview</a:t>
            </a:r>
            <a:r>
              <a:rPr lang="en-US" dirty="0"/>
              <a:t>" 6th ed.</a:t>
            </a:r>
            <a:endParaRPr lang="en-US" dirty="0" smtClean="0"/>
          </a:p>
          <a:p>
            <a:pPr lvl="1"/>
            <a:r>
              <a:rPr lang="en-US" dirty="0">
                <a:hlinkClick r:id="rId5"/>
              </a:rPr>
              <a:t>http://www.geeksforgeeks.org/fundamentals-of-algorithms</a:t>
            </a:r>
            <a:r>
              <a:rPr lang="en-US" dirty="0" smtClean="0">
                <a:hlinkClick r:id="rId5"/>
              </a:rPr>
              <a:t>/</a:t>
            </a:r>
            <a:endParaRPr lang="en-US" dirty="0" smtClean="0"/>
          </a:p>
          <a:p>
            <a:r>
              <a:rPr lang="en-US" dirty="0" smtClean="0"/>
              <a:t>Other</a:t>
            </a:r>
          </a:p>
          <a:p>
            <a:pPr lvl="1"/>
            <a:r>
              <a:rPr lang="en-US" dirty="0" smtClean="0">
                <a:hlinkClick r:id="rId6"/>
              </a:rPr>
              <a:t>https</a:t>
            </a:r>
            <a:r>
              <a:rPr lang="en-US" dirty="0">
                <a:hlinkClick r:id="rId6"/>
              </a:rPr>
              <a:t>://</a:t>
            </a:r>
            <a:r>
              <a:rPr lang="en-US" dirty="0" smtClean="0">
                <a:hlinkClick r:id="rId6"/>
              </a:rPr>
              <a:t>www.coursera.org/learn/algorithmic-toolbox/</a:t>
            </a:r>
            <a:endParaRPr lang="en-US" dirty="0"/>
          </a:p>
          <a:p>
            <a:pPr lvl="1"/>
            <a:r>
              <a:rPr lang="en-US" dirty="0">
                <a:hlinkClick r:id="rId7"/>
              </a:rPr>
              <a:t>https://www.coursera.org/learn/cs-tech-interview</a:t>
            </a:r>
            <a:endParaRPr lang="en-US" dirty="0"/>
          </a:p>
          <a:p>
            <a:endParaRPr lang="en-US" dirty="0" smtClean="0"/>
          </a:p>
          <a:p>
            <a:pPr lvl="1"/>
            <a:endParaRPr lang="en-US" dirty="0"/>
          </a:p>
        </p:txBody>
      </p:sp>
    </p:spTree>
    <p:extLst>
      <p:ext uri="{BB962C8B-B14F-4D97-AF65-F5344CB8AC3E}">
        <p14:creationId xmlns:p14="http://schemas.microsoft.com/office/powerpoint/2010/main" val="7234524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Exercise 4</a:t>
            </a:r>
            <a:endParaRPr lang="en-US" dirty="0"/>
          </a:p>
        </p:txBody>
      </p:sp>
      <p:sp>
        <p:nvSpPr>
          <p:cNvPr id="3" name="Content Placeholder 2"/>
          <p:cNvSpPr>
            <a:spLocks noGrp="1"/>
          </p:cNvSpPr>
          <p:nvPr>
            <p:ph idx="1"/>
          </p:nvPr>
        </p:nvSpPr>
        <p:spPr/>
        <p:txBody>
          <a:bodyPr/>
          <a:lstStyle/>
          <a:p>
            <a:r>
              <a:rPr lang="en-US" dirty="0" smtClean="0"/>
              <a:t>What is inheritance? How is it implemented?</a:t>
            </a:r>
            <a:endParaRPr lang="en-US" dirty="0"/>
          </a:p>
        </p:txBody>
      </p:sp>
    </p:spTree>
    <p:extLst>
      <p:ext uri="{BB962C8B-B14F-4D97-AF65-F5344CB8AC3E}">
        <p14:creationId xmlns:p14="http://schemas.microsoft.com/office/powerpoint/2010/main" val="30148621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40718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5471</TotalTime>
  <Words>4152</Words>
  <Application>Microsoft Office PowerPoint</Application>
  <PresentationFormat>Widescreen</PresentationFormat>
  <Paragraphs>493</Paragraphs>
  <Slides>91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Cambria Math</vt:lpstr>
      <vt:lpstr>Symbol</vt:lpstr>
      <vt:lpstr>Office Theme</vt:lpstr>
      <vt:lpstr>Crash Course on Fundamental Algorithms and Data Structures</vt:lpstr>
      <vt:lpstr>Important Topics</vt:lpstr>
      <vt:lpstr>Important Topics We Won’t Cover </vt:lpstr>
      <vt:lpstr>Plan</vt:lpstr>
      <vt:lpstr>Why?</vt:lpstr>
      <vt:lpstr>Why?</vt:lpstr>
      <vt:lpstr>Why?</vt:lpstr>
      <vt:lpstr>Why?</vt:lpstr>
      <vt:lpstr>Recommended Resources</vt:lpstr>
      <vt:lpstr>Basics</vt:lpstr>
      <vt:lpstr>Asymptotic Analysis</vt:lpstr>
      <vt:lpstr>O-notation</vt:lpstr>
      <vt:lpstr>O-notation</vt:lpstr>
      <vt:lpstr>PowerPoint Presentation</vt:lpstr>
      <vt:lpstr>Recurrences</vt:lpstr>
      <vt:lpstr>Exercise</vt:lpstr>
      <vt:lpstr>Solution</vt:lpstr>
      <vt:lpstr>Hard Questions</vt:lpstr>
      <vt:lpstr>Analysis of Algorithms</vt:lpstr>
      <vt:lpstr>Analysis of Algorithms</vt:lpstr>
      <vt:lpstr>Algorithms</vt:lpstr>
      <vt:lpstr>Binary Search</vt:lpstr>
      <vt:lpstr>Exercise</vt:lpstr>
      <vt:lpstr>Exercise</vt:lpstr>
      <vt:lpstr>Exercise</vt:lpstr>
      <vt:lpstr>Exercise</vt:lpstr>
      <vt:lpstr>Exercise (hard)</vt:lpstr>
      <vt:lpstr>Exercise (hard)</vt:lpstr>
      <vt:lpstr>QuickSort</vt:lpstr>
      <vt:lpstr>QuickSelect</vt:lpstr>
      <vt:lpstr>Lower Bounds</vt:lpstr>
      <vt:lpstr>Lower Bounds</vt:lpstr>
      <vt:lpstr>Lower Bounds</vt:lpstr>
      <vt:lpstr>Lower Bounds</vt:lpstr>
      <vt:lpstr>Lower Bounds</vt:lpstr>
      <vt:lpstr>Lower Bounds</vt:lpstr>
      <vt:lpstr>Exercise: The Heavy Pill</vt:lpstr>
      <vt:lpstr>Exercise: The Heavy Pill</vt:lpstr>
      <vt:lpstr>Exercise</vt:lpstr>
      <vt:lpstr>Exercise</vt:lpstr>
      <vt:lpstr>BFS and Shortest Paths</vt:lpstr>
      <vt:lpstr>BFS and Shortest Paths</vt:lpstr>
      <vt:lpstr>Exercise</vt:lpstr>
      <vt:lpstr>Exercise</vt:lpstr>
      <vt:lpstr>Exercise</vt:lpstr>
      <vt:lpstr>Exercise</vt:lpstr>
      <vt:lpstr>Exercise</vt:lpstr>
      <vt:lpstr>Sampling</vt:lpstr>
      <vt:lpstr>Sampling</vt:lpstr>
      <vt:lpstr>Data Structures</vt:lpstr>
      <vt:lpstr>Choosing a data representation</vt:lpstr>
      <vt:lpstr>Resizable Arrays</vt:lpstr>
      <vt:lpstr>Balanced Search Trees</vt:lpstr>
      <vt:lpstr>Balanced Search Trees</vt:lpstr>
      <vt:lpstr>Exercise: RandomNode</vt:lpstr>
      <vt:lpstr>Exercise: RandomNode</vt:lpstr>
      <vt:lpstr>Hash Tables</vt:lpstr>
      <vt:lpstr>Exercise</vt:lpstr>
      <vt:lpstr>Exercise</vt:lpstr>
      <vt:lpstr>Exercise</vt:lpstr>
      <vt:lpstr>Exercise</vt:lpstr>
      <vt:lpstr>Hash vs Binary Search Tree?</vt:lpstr>
      <vt:lpstr>Hash vs Binary Search Tree?</vt:lpstr>
      <vt:lpstr>Exercise</vt:lpstr>
      <vt:lpstr>Exercise</vt:lpstr>
      <vt:lpstr>Strong Techniques</vt:lpstr>
      <vt:lpstr>Divide and Conquer</vt:lpstr>
      <vt:lpstr>Exercise</vt:lpstr>
      <vt:lpstr>Exercise</vt:lpstr>
      <vt:lpstr>Exercise</vt:lpstr>
      <vt:lpstr>Exercise</vt:lpstr>
      <vt:lpstr>Exercise</vt:lpstr>
      <vt:lpstr>Exercise</vt:lpstr>
      <vt:lpstr>Dynamic Programming</vt:lpstr>
      <vt:lpstr>Dynamic Programming</vt:lpstr>
      <vt:lpstr>Exercise</vt:lpstr>
      <vt:lpstr>Greedy</vt:lpstr>
      <vt:lpstr>Conclusions</vt:lpstr>
      <vt:lpstr>What have we learned</vt:lpstr>
      <vt:lpstr>Recommended Resources</vt:lpstr>
      <vt:lpstr>Important Topics We Covered</vt:lpstr>
      <vt:lpstr>Important Topics We Didn’t Cover </vt:lpstr>
      <vt:lpstr>Extra Exercise 1</vt:lpstr>
      <vt:lpstr>Extra Exercise 1</vt:lpstr>
      <vt:lpstr>Extra Exercise 1</vt:lpstr>
      <vt:lpstr>Extra Exercise 2</vt:lpstr>
      <vt:lpstr>Extra Exercise 2</vt:lpstr>
      <vt:lpstr>Extra Exercise 2</vt:lpstr>
      <vt:lpstr>Extra Exercise 3</vt:lpstr>
      <vt:lpstr>Extra Exercise 4</vt:lpstr>
      <vt:lpstr>The End.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Nuggets</dc:title>
  <dc:creator>Elad Verbin</dc:creator>
  <cp:lastModifiedBy>Elad Verbin</cp:lastModifiedBy>
  <cp:revision>66</cp:revision>
  <dcterms:created xsi:type="dcterms:W3CDTF">2016-07-07T19:13:32Z</dcterms:created>
  <dcterms:modified xsi:type="dcterms:W3CDTF">2017-02-07T02:30:03Z</dcterms:modified>
</cp:coreProperties>
</file>