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301" r:id="rId3"/>
    <p:sldId id="298" r:id="rId4"/>
    <p:sldId id="259" r:id="rId5"/>
    <p:sldId id="305" r:id="rId6"/>
    <p:sldId id="307" r:id="rId7"/>
    <p:sldId id="321" r:id="rId8"/>
    <p:sldId id="302" r:id="rId9"/>
    <p:sldId id="320" r:id="rId10"/>
    <p:sldId id="314" r:id="rId11"/>
    <p:sldId id="323" r:id="rId12"/>
    <p:sldId id="319" r:id="rId13"/>
    <p:sldId id="322" r:id="rId14"/>
    <p:sldId id="297" r:id="rId15"/>
    <p:sldId id="29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6"/>
    <p:restoredTop sz="77617"/>
  </p:normalViewPr>
  <p:slideViewPr>
    <p:cSldViewPr snapToGrid="0">
      <p:cViewPr varScale="1">
        <p:scale>
          <a:sx n="96" d="100"/>
          <a:sy n="96" d="100"/>
        </p:scale>
        <p:origin x="156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23CB4-0EBB-7E43-AEC8-D5ADDA650247}" type="datetimeFigureOut">
              <a:rPr lang="en-US" smtClean="0"/>
              <a:t>11/7/24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D1589-7E77-6440-8706-C35CABE01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83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10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75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74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63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825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92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14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565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4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1F403-E964-D583-043E-544D089B2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AAF1CF-253E-5CAE-18C2-A35183AE0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F0C79-ADD5-AD41-661B-58E9235D0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21F91-E41F-DE49-E4CA-72D6B0135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B7661-2B26-AD1E-87E8-88ACEA946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79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16720-8DF0-9CCB-830E-BAD2E1DA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BE2E9B-C8B9-51D0-56A7-158558595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54447-3021-2385-67E9-0169DBC30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FA3B6-E8D8-0F04-18BF-D6162AA42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481AB-54B6-8FF5-7D7C-6EC937C7E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35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B438E6-6DCC-99D1-2582-20DADF161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A856DA-8D8F-76BE-9E10-01C6944751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5B1EA-5746-5DD7-D260-BE3520D39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6FCA9-FD1B-64E9-34AA-A57382807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70C3F-75EA-6C9E-E68B-C330DEACA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66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C566E-51D3-8687-2C9A-7059D9F20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9EE35-4683-92DB-0ED1-B28ED85AE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1A9A9-306B-8D87-4D69-1F07EC89C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32CA5-77B4-7594-5DBE-0AC880EAE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25F1B-02A1-C1BF-7414-24C0848F3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87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69983-9352-ECDC-6456-087D22BCE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9AAEC-0624-28CA-75FF-348B74DC5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576BC-A283-FD6B-2D5C-00C33524C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EF35D-C041-A161-0764-3FC993A70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22F77-9C13-7BC0-FCD4-35DCAE0CF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1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768A7-A317-9736-DDC8-0CE67F3E9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CB485-D31D-0696-75D7-DC30B5E30D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8002D-671A-A958-C000-45375D605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02519-2923-E9CF-5786-19582A82A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D53DD-426B-0535-6BFD-D4D7702D8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F93E36-9255-CDDF-262A-F285C4B15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85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FB567-5811-36FE-A6BE-CB65C909B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B62AB-79EB-E21F-934F-C611DEE28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CD6C3C-4B15-3939-5D23-7FEB1F1DB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169DB-A2C2-2F4A-87EF-3966C2DA04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F96EAE-F0CA-333E-9206-F1C832A859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19640E-D6DD-0B66-386F-C2D005FFC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8201E0-2316-376A-764A-E9770101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A85F1B-DBCA-9E6E-2CE7-639D2357C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13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E1865-0D1C-E420-BC08-AC9E9C963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6FC870-07EE-D14A-F62D-AA123FD18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149B77-7EDA-35A0-F1CD-313BC2C56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6289F1-1326-C7CA-51BA-122B0BAB9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00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A303F0-9E82-219D-02C5-6E10F99CC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00A393-C8D9-BC04-8EFB-7C052AB7B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3826B0-FCB1-ECE7-2BB8-7CA0F850F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4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AB485-68FB-C784-AE11-2F95FDCEA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AB765-D644-57E1-89C1-6FBA69614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ADBB2-D6C6-8D70-5BFB-927F32846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F6115-EAE4-ED85-AC1F-6F3147B47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1C29D2-B365-18B6-9F7E-372EBAA8C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DDFAE-86FE-07C1-BAC9-0283667D8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75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75009-968E-E086-3BD9-49E4005D8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6C1FE0-8E5F-22FD-8F0D-7659FDC32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D608EE-76AE-2D55-DF6D-50CA94D8E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C0E74-7F84-E787-7687-05F8733B2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87746-CAE0-4367-1E38-B294007B6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C144FD-22B7-E6EF-5387-8AC3C25F0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80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138666-4649-FCD5-31C8-27894403E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D5AEF-AD46-5268-2A33-766E98157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16D5B-3287-3F05-8B38-1BD5DB81A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81CE9-E0DF-2844-850D-DF93F0722CA0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3EB0A-1A97-D920-F5D6-11F0B99F77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2426A-7715-F27A-DAE9-76F9F448E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9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hub.docker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G.porter@wustl.edu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egePorter/RIS-quickstart/blob/123b31efa7c28673e17ea133f854d03919b87584/Dockerfile-r" TargetMode="External"/><Relationship Id="rId2" Type="http://schemas.openxmlformats.org/officeDocument/2006/relationships/hyperlink" Target="https://github.com/GregePorter/RIS-quickstart/blob/123b31efa7c28673e17ea133f854d03919b87584/Dockerfile-pyth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AB522-0A81-479E-3E8E-782E216F5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82826"/>
            <a:ext cx="9144000" cy="2387600"/>
          </a:xfrm>
        </p:spPr>
        <p:txBody>
          <a:bodyPr/>
          <a:lstStyle/>
          <a:p>
            <a:r>
              <a:rPr lang="en-US" dirty="0"/>
              <a:t>Getting Started with HPC</a:t>
            </a:r>
            <a:br>
              <a:rPr lang="en-US" dirty="0"/>
            </a:br>
            <a:r>
              <a:rPr lang="en-US" dirty="0"/>
              <a:t>at WashU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8F4063-D034-9978-B4B9-530176722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/>
              <a:t>Day 3!</a:t>
            </a:r>
          </a:p>
        </p:txBody>
      </p:sp>
    </p:spTree>
    <p:extLst>
      <p:ext uri="{BB962C8B-B14F-4D97-AF65-F5344CB8AC3E}">
        <p14:creationId xmlns:p14="http://schemas.microsoft.com/office/powerpoint/2010/main" val="3627166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59ABE-EADF-E1B0-311C-B0821A409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on RIS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F82C6-3BF2-42B3-8F4C-E65769912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Globus to transfer a </a:t>
            </a:r>
            <a:r>
              <a:rPr lang="en-US" dirty="0" err="1"/>
              <a:t>Dockerfile</a:t>
            </a:r>
            <a:r>
              <a:rPr lang="en-US" dirty="0"/>
              <a:t> into your storage1 directory</a:t>
            </a:r>
          </a:p>
          <a:p>
            <a:pPr lvl="1"/>
            <a:r>
              <a:rPr lang="en-US" dirty="0"/>
              <a:t>/storage1/fs1/workshops/Active/</a:t>
            </a:r>
            <a:r>
              <a:rPr lang="en-US" dirty="0" err="1"/>
              <a:t>HPCatWashU</a:t>
            </a:r>
            <a:r>
              <a:rPr lang="en-US" dirty="0"/>
              <a:t>/</a:t>
            </a:r>
            <a:r>
              <a:rPr lang="en-US" dirty="0" err="1"/>
              <a:t>g.porter</a:t>
            </a:r>
            <a:endParaRPr lang="en-US" dirty="0"/>
          </a:p>
          <a:p>
            <a:pPr lvl="2"/>
            <a:r>
              <a:rPr lang="en-US" dirty="0"/>
              <a:t>Substitute </a:t>
            </a:r>
            <a:r>
              <a:rPr lang="en-US" dirty="0" err="1"/>
              <a:t>g.porter</a:t>
            </a:r>
            <a:r>
              <a:rPr lang="en-US" dirty="0"/>
              <a:t> with your </a:t>
            </a:r>
            <a:r>
              <a:rPr lang="en-US" dirty="0" err="1"/>
              <a:t>wustl</a:t>
            </a:r>
            <a:r>
              <a:rPr lang="en-US" dirty="0"/>
              <a:t> username</a:t>
            </a:r>
          </a:p>
          <a:p>
            <a:r>
              <a:rPr lang="en-US" dirty="0"/>
              <a:t>Rename it to be “</a:t>
            </a:r>
            <a:r>
              <a:rPr lang="en-US" dirty="0" err="1"/>
              <a:t>Dockerfile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5405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59ABE-EADF-E1B0-311C-B0821A409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on RIS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F82C6-3BF2-42B3-8F4C-E65769912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 the </a:t>
            </a:r>
            <a:r>
              <a:rPr lang="en-US" dirty="0" err="1"/>
              <a:t>bsub</a:t>
            </a:r>
            <a:r>
              <a:rPr lang="en-US" dirty="0"/>
              <a:t> command to build and tag and push the container image:</a:t>
            </a:r>
          </a:p>
          <a:p>
            <a:pPr lvl="1"/>
            <a:r>
              <a:rPr lang="en-US" dirty="0" err="1"/>
              <a:t>bsub</a:t>
            </a:r>
            <a:r>
              <a:rPr lang="en-US" dirty="0"/>
              <a:t> -G compute-</a:t>
            </a:r>
            <a:r>
              <a:rPr lang="en-US" dirty="0" err="1"/>
              <a:t>artsci</a:t>
            </a:r>
            <a:r>
              <a:rPr lang="en-US" dirty="0"/>
              <a:t> -q general-interactive -Is</a:t>
            </a:r>
            <a:br>
              <a:rPr lang="en-US" dirty="0"/>
            </a:br>
            <a:r>
              <a:rPr lang="en-US" dirty="0"/>
              <a:t> -a '</a:t>
            </a:r>
            <a:r>
              <a:rPr lang="en-US" dirty="0" err="1"/>
              <a:t>docker_build</a:t>
            </a:r>
            <a:r>
              <a:rPr lang="en-US" dirty="0"/>
              <a:t>(</a:t>
            </a:r>
            <a:r>
              <a:rPr lang="en-US" dirty="0" err="1"/>
              <a:t>gregeporter</a:t>
            </a:r>
            <a:r>
              <a:rPr lang="en-US" dirty="0"/>
              <a:t>/</a:t>
            </a:r>
            <a:r>
              <a:rPr lang="en-US" dirty="0" err="1"/>
              <a:t>basic-python:latest</a:t>
            </a:r>
            <a:r>
              <a:rPr lang="en-US" dirty="0"/>
              <a:t>)’</a:t>
            </a:r>
            <a:br>
              <a:rPr lang="en-US" dirty="0"/>
            </a:br>
            <a:r>
              <a:rPr lang="en-US" dirty="0"/>
              <a:t>-- --tag </a:t>
            </a:r>
            <a:r>
              <a:rPr lang="en-US" dirty="0" err="1"/>
              <a:t>gregeporter</a:t>
            </a:r>
            <a:r>
              <a:rPr lang="en-US" dirty="0"/>
              <a:t>/</a:t>
            </a:r>
            <a:r>
              <a:rPr lang="en-US" dirty="0" err="1"/>
              <a:t>basic-python:latest</a:t>
            </a:r>
            <a:r>
              <a:rPr lang="en-US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2960790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A5147-5DC2-5A6A-7669-C42ED4F4C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log onto DockerHub!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7350A-DCF6-056F-F346-E4F9FD57A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Http://hub.docker.com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You should see your new container image online</a:t>
            </a:r>
          </a:p>
          <a:p>
            <a:endParaRPr lang="en-US" dirty="0"/>
          </a:p>
          <a:p>
            <a:r>
              <a:rPr lang="en-US" dirty="0"/>
              <a:t>Exercise – Run the basic-</a:t>
            </a:r>
            <a:r>
              <a:rPr lang="en-US" dirty="0" err="1"/>
              <a:t>python.py</a:t>
            </a:r>
            <a:r>
              <a:rPr lang="en-US" dirty="0"/>
              <a:t> example with your new image</a:t>
            </a:r>
          </a:p>
        </p:txBody>
      </p:sp>
    </p:spTree>
    <p:extLst>
      <p:ext uri="{BB962C8B-B14F-4D97-AF65-F5344CB8AC3E}">
        <p14:creationId xmlns:p14="http://schemas.microsoft.com/office/powerpoint/2010/main" val="896403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E93E2-F570-B08D-5DEE-3395A3715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details about the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CE259-C285-F5E9-8844-A383B2563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add all sorts of commands in the </a:t>
            </a:r>
            <a:r>
              <a:rPr lang="en-US" dirty="0" err="1"/>
              <a:t>Dockerfile</a:t>
            </a:r>
            <a:endParaRPr lang="en-US" dirty="0"/>
          </a:p>
          <a:p>
            <a:endParaRPr lang="en-US" dirty="0"/>
          </a:p>
          <a:p>
            <a:r>
              <a:rPr lang="en-US" dirty="0"/>
              <a:t>You can also include additional code</a:t>
            </a:r>
          </a:p>
          <a:p>
            <a:pPr lvl="1"/>
            <a:r>
              <a:rPr lang="en-US" dirty="0"/>
              <a:t>ADD . .</a:t>
            </a:r>
          </a:p>
          <a:p>
            <a:pPr lvl="1"/>
            <a:r>
              <a:rPr lang="en-US" dirty="0"/>
              <a:t>Let’s try an example of that</a:t>
            </a:r>
          </a:p>
        </p:txBody>
      </p:sp>
    </p:spTree>
    <p:extLst>
      <p:ext uri="{BB962C8B-B14F-4D97-AF65-F5344CB8AC3E}">
        <p14:creationId xmlns:p14="http://schemas.microsoft.com/office/powerpoint/2010/main" val="2367986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656BF-8100-F11D-1A69-A830A4576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A76E3-E6AA-1AB1-A415-5AB03C7D5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Docker</a:t>
            </a:r>
          </a:p>
          <a:p>
            <a:r>
              <a:rPr lang="en-US" dirty="0"/>
              <a:t>What is a </a:t>
            </a:r>
            <a:r>
              <a:rPr lang="en-US" dirty="0" err="1"/>
              <a:t>Dockerfile</a:t>
            </a:r>
            <a:endParaRPr lang="en-US" dirty="0"/>
          </a:p>
          <a:p>
            <a:r>
              <a:rPr lang="en-US" dirty="0"/>
              <a:t>How to build on the RIS</a:t>
            </a:r>
          </a:p>
        </p:txBody>
      </p:sp>
    </p:spTree>
    <p:extLst>
      <p:ext uri="{BB962C8B-B14F-4D97-AF65-F5344CB8AC3E}">
        <p14:creationId xmlns:p14="http://schemas.microsoft.com/office/powerpoint/2010/main" val="135299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50767-38E3-3C2F-C818-697B499F8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very much!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661AC-D36F-5DBC-787A-FE74D373D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Contact info:</a:t>
            </a:r>
          </a:p>
          <a:p>
            <a:pPr marL="457200" lvl="1" indent="0">
              <a:buNone/>
            </a:pPr>
            <a:r>
              <a:rPr lang="en-US" dirty="0"/>
              <a:t>Gregory Porter</a:t>
            </a: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G.porter@wustl.edu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102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656BF-8100-F11D-1A69-A830A4576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A76E3-E6AA-1AB1-A415-5AB03C7D5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learned a little more about the structure of the RIS</a:t>
            </a:r>
          </a:p>
          <a:p>
            <a:r>
              <a:rPr lang="en-US" dirty="0"/>
              <a:t>Why docker is a good choice for this type of environment </a:t>
            </a:r>
          </a:p>
          <a:p>
            <a:r>
              <a:rPr lang="en-US" dirty="0"/>
              <a:t>How to run “jobs” with </a:t>
            </a:r>
            <a:r>
              <a:rPr lang="en-US" dirty="0" err="1"/>
              <a:t>bsub</a:t>
            </a:r>
            <a:endParaRPr lang="en-US" dirty="0"/>
          </a:p>
          <a:p>
            <a:pPr lvl="1"/>
            <a:r>
              <a:rPr lang="en-US" dirty="0"/>
              <a:t>That is, pulling down a Docker container image and running a program inside that environment</a:t>
            </a:r>
          </a:p>
        </p:txBody>
      </p:sp>
    </p:spTree>
    <p:extLst>
      <p:ext uri="{BB962C8B-B14F-4D97-AF65-F5344CB8AC3E}">
        <p14:creationId xmlns:p14="http://schemas.microsoft.com/office/powerpoint/2010/main" val="2470395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656BF-8100-F11D-1A69-A830A4576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for the day!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A76E3-E6AA-1AB1-A415-5AB03C7D5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Rehash on how Docker works?</a:t>
            </a:r>
          </a:p>
          <a:p>
            <a:r>
              <a:rPr lang="en-US" dirty="0"/>
              <a:t>Make sure we’ll all on DockerHub</a:t>
            </a:r>
          </a:p>
          <a:p>
            <a:r>
              <a:rPr lang="en-US" dirty="0"/>
              <a:t>Make our own </a:t>
            </a:r>
            <a:r>
              <a:rPr lang="en-US" dirty="0" err="1"/>
              <a:t>Dockerfile</a:t>
            </a:r>
            <a:endParaRPr lang="en-US" dirty="0"/>
          </a:p>
          <a:p>
            <a:r>
              <a:rPr lang="en-US" dirty="0"/>
              <a:t>Build the container and push it up to DockerHub</a:t>
            </a:r>
          </a:p>
          <a:p>
            <a:endParaRPr lang="en-US" dirty="0"/>
          </a:p>
          <a:p>
            <a:r>
              <a:rPr lang="en-US" b="1" dirty="0"/>
              <a:t>Learning outcomes:</a:t>
            </a:r>
          </a:p>
          <a:p>
            <a:pPr lvl="1"/>
            <a:r>
              <a:rPr lang="en-US" b="1" dirty="0"/>
              <a:t>Better understand </a:t>
            </a:r>
            <a:r>
              <a:rPr lang="en-US" b="1" dirty="0" err="1"/>
              <a:t>Dockerfiles</a:t>
            </a:r>
            <a:endParaRPr lang="en-US" b="1" dirty="0"/>
          </a:p>
          <a:p>
            <a:pPr lvl="1"/>
            <a:r>
              <a:rPr lang="en-US" b="1" dirty="0"/>
              <a:t>Be able to make your own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81106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BC089-2862-09AD-542C-E0D0857C6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of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FC9DD-1966-4A44-016A-F30C7FBD2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 for the comments!</a:t>
            </a:r>
          </a:p>
        </p:txBody>
      </p:sp>
    </p:spTree>
    <p:extLst>
      <p:ext uri="{BB962C8B-B14F-4D97-AF65-F5344CB8AC3E}">
        <p14:creationId xmlns:p14="http://schemas.microsoft.com/office/powerpoint/2010/main" val="2307228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747E9-EE29-E681-73AA-AD3F76AED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7AE7E-F2C1-6124-D42D-3196E3146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C7C4C4C0-B516-6E32-F5EB-9959B40BB90C}"/>
              </a:ext>
            </a:extLst>
          </p:cNvPr>
          <p:cNvSpPr/>
          <p:nvPr/>
        </p:nvSpPr>
        <p:spPr>
          <a:xfrm>
            <a:off x="1043608" y="1621114"/>
            <a:ext cx="5128592" cy="4339051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A98856-32EC-C8CF-2550-2B096AC5375E}"/>
              </a:ext>
            </a:extLst>
          </p:cNvPr>
          <p:cNvSpPr txBox="1"/>
          <p:nvPr/>
        </p:nvSpPr>
        <p:spPr>
          <a:xfrm>
            <a:off x="7957670" y="1825625"/>
            <a:ext cx="137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21" name="Frame 20">
            <a:extLst>
              <a:ext uri="{FF2B5EF4-FFF2-40B4-BE49-F238E27FC236}">
                <a16:creationId xmlns:a16="http://schemas.microsoft.com/office/drawing/2014/main" id="{B4C2DE67-55F0-ED81-DDAF-B1E7150F2001}"/>
              </a:ext>
            </a:extLst>
          </p:cNvPr>
          <p:cNvSpPr/>
          <p:nvPr/>
        </p:nvSpPr>
        <p:spPr>
          <a:xfrm>
            <a:off x="1874922" y="2434018"/>
            <a:ext cx="1099131" cy="2676939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Frame 21">
            <a:extLst>
              <a:ext uri="{FF2B5EF4-FFF2-40B4-BE49-F238E27FC236}">
                <a16:creationId xmlns:a16="http://schemas.microsoft.com/office/drawing/2014/main" id="{ACBE5C72-C1BB-D0A4-85F1-BC75D75565F1}"/>
              </a:ext>
            </a:extLst>
          </p:cNvPr>
          <p:cNvSpPr/>
          <p:nvPr/>
        </p:nvSpPr>
        <p:spPr>
          <a:xfrm>
            <a:off x="3080869" y="2434018"/>
            <a:ext cx="1099131" cy="2676939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rame 22">
            <a:extLst>
              <a:ext uri="{FF2B5EF4-FFF2-40B4-BE49-F238E27FC236}">
                <a16:creationId xmlns:a16="http://schemas.microsoft.com/office/drawing/2014/main" id="{B921AD70-ED15-487A-2FA9-075934801F25}"/>
              </a:ext>
            </a:extLst>
          </p:cNvPr>
          <p:cNvSpPr/>
          <p:nvPr/>
        </p:nvSpPr>
        <p:spPr>
          <a:xfrm>
            <a:off x="4379583" y="2434018"/>
            <a:ext cx="1099131" cy="2676939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849D4D-B3DD-888C-D683-D224948812EC}"/>
              </a:ext>
            </a:extLst>
          </p:cNvPr>
          <p:cNvSpPr txBox="1"/>
          <p:nvPr/>
        </p:nvSpPr>
        <p:spPr>
          <a:xfrm>
            <a:off x="2109245" y="270600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0BB0C4-FEB3-AEAB-714A-47818E3F5D86}"/>
              </a:ext>
            </a:extLst>
          </p:cNvPr>
          <p:cNvSpPr txBox="1"/>
          <p:nvPr/>
        </p:nvSpPr>
        <p:spPr>
          <a:xfrm>
            <a:off x="3332921" y="2714015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6F3138-7DC2-8A0C-EAF8-0557BF31CD1E}"/>
              </a:ext>
            </a:extLst>
          </p:cNvPr>
          <p:cNvSpPr txBox="1"/>
          <p:nvPr/>
        </p:nvSpPr>
        <p:spPr>
          <a:xfrm>
            <a:off x="4642050" y="2706007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E08A4C2-1573-9DE5-08E8-7795D9795425}"/>
              </a:ext>
            </a:extLst>
          </p:cNvPr>
          <p:cNvSpPr/>
          <p:nvPr/>
        </p:nvSpPr>
        <p:spPr>
          <a:xfrm>
            <a:off x="1675340" y="3124434"/>
            <a:ext cx="3803374" cy="4240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Container 1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62D8B78-DB53-EA79-98F9-98499727814C}"/>
              </a:ext>
            </a:extLst>
          </p:cNvPr>
          <p:cNvSpPr txBox="1">
            <a:spLocks/>
          </p:cNvSpPr>
          <p:nvPr/>
        </p:nvSpPr>
        <p:spPr>
          <a:xfrm>
            <a:off x="6753177" y="1825625"/>
            <a:ext cx="5128592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br>
              <a:rPr lang="en-US" dirty="0"/>
            </a:br>
            <a:r>
              <a:rPr lang="en-US" dirty="0"/>
              <a:t>1. Environments or “containers”</a:t>
            </a:r>
            <a:br>
              <a:rPr lang="en-US" dirty="0"/>
            </a:br>
            <a:r>
              <a:rPr lang="en-US" dirty="0"/>
              <a:t> are isolated (so they don’t interfere with one another)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They can contain different software versions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2. They can scale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3. Containers can be removed to free up resources when the task is done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8178F5-9490-0429-4A02-56DFE34F5322}"/>
              </a:ext>
            </a:extLst>
          </p:cNvPr>
          <p:cNvSpPr/>
          <p:nvPr/>
        </p:nvSpPr>
        <p:spPr>
          <a:xfrm>
            <a:off x="1675340" y="3733566"/>
            <a:ext cx="3803374" cy="6485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Container 3</a:t>
            </a:r>
          </a:p>
        </p:txBody>
      </p:sp>
    </p:spTree>
    <p:extLst>
      <p:ext uri="{BB962C8B-B14F-4D97-AF65-F5344CB8AC3E}">
        <p14:creationId xmlns:p14="http://schemas.microsoft.com/office/powerpoint/2010/main" val="3504263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2DFC-13D4-3DE8-FA09-B60877D90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Dockerfiles</a:t>
            </a:r>
            <a:r>
              <a:rPr lang="en-US" dirty="0"/>
              <a:t> -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FE8E1-24A1-248A-EE54-86175F46D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starts with a </a:t>
            </a:r>
            <a:r>
              <a:rPr lang="en-US" dirty="0" err="1"/>
              <a:t>Dockerfile</a:t>
            </a:r>
            <a:r>
              <a:rPr lang="en-US" dirty="0"/>
              <a:t>. This </a:t>
            </a:r>
            <a:r>
              <a:rPr lang="en-US" dirty="0" err="1"/>
              <a:t>Dockerfile</a:t>
            </a:r>
            <a:r>
              <a:rPr lang="en-US" dirty="0"/>
              <a:t> defines what programs and libraries you want in an environment.</a:t>
            </a:r>
          </a:p>
          <a:p>
            <a:r>
              <a:rPr lang="en-US" dirty="0"/>
              <a:t>Docker, will take this </a:t>
            </a:r>
            <a:r>
              <a:rPr lang="en-US" dirty="0" err="1"/>
              <a:t>Dockerfile</a:t>
            </a:r>
            <a:r>
              <a:rPr lang="en-US" dirty="0"/>
              <a:t> and download all those programs and libraries and store them in a Container Image.</a:t>
            </a:r>
          </a:p>
          <a:p>
            <a:r>
              <a:rPr lang="en-US" dirty="0"/>
              <a:t>Once we have that Container Image, we can then upload it to DockerHub</a:t>
            </a:r>
          </a:p>
        </p:txBody>
      </p:sp>
    </p:spTree>
    <p:extLst>
      <p:ext uri="{BB962C8B-B14F-4D97-AF65-F5344CB8AC3E}">
        <p14:creationId xmlns:p14="http://schemas.microsoft.com/office/powerpoint/2010/main" val="2218422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BCFD4-AE69-5F89-E3B3-8F2BC9534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r>
              <a:rPr lang="en-US" dirty="0"/>
              <a:t>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FE569-7C53-43F6-C086-07016D279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Python Dockerfile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R </a:t>
            </a:r>
            <a:r>
              <a:rPr lang="en-US" dirty="0" err="1">
                <a:hlinkClick r:id="rId3"/>
              </a:rPr>
              <a:t>Dockerfile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093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747E9-EE29-E681-73AA-AD3F76AED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BSUB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7AE7E-F2C1-6124-D42D-3196E3146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On the RIS, when you want to run a program, you’ll run a command called “</a:t>
            </a:r>
            <a:r>
              <a:rPr lang="en-US" dirty="0" err="1"/>
              <a:t>bsub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This will tell the RIS to allocate some amount of ram, </a:t>
            </a:r>
            <a:r>
              <a:rPr lang="en-US" dirty="0" err="1"/>
              <a:t>cpu</a:t>
            </a:r>
            <a:r>
              <a:rPr lang="en-US" dirty="0"/>
              <a:t>, and </a:t>
            </a:r>
            <a:r>
              <a:rPr lang="en-US" dirty="0" err="1"/>
              <a:t>gpu</a:t>
            </a:r>
            <a:r>
              <a:rPr lang="en-US" dirty="0"/>
              <a:t> resources, pull down a docker container image, and run a command in that container.</a:t>
            </a:r>
          </a:p>
          <a:p>
            <a:r>
              <a:rPr lang="en-US" dirty="0"/>
              <a:t>Henceforth, we’ll call them “jobs”</a:t>
            </a:r>
          </a:p>
        </p:txBody>
      </p:sp>
    </p:spTree>
    <p:extLst>
      <p:ext uri="{BB962C8B-B14F-4D97-AF65-F5344CB8AC3E}">
        <p14:creationId xmlns:p14="http://schemas.microsoft.com/office/powerpoint/2010/main" val="1537540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747E9-EE29-E681-73AA-AD3F76AED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BSUB to build our docker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7AE7E-F2C1-6124-D42D-3196E3146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We can also use BSUB to build our Docker container images</a:t>
            </a:r>
          </a:p>
          <a:p>
            <a:r>
              <a:rPr lang="en-US" dirty="0"/>
              <a:t>We could install Docker locally too</a:t>
            </a:r>
          </a:p>
        </p:txBody>
      </p:sp>
    </p:spTree>
    <p:extLst>
      <p:ext uri="{BB962C8B-B14F-4D97-AF65-F5344CB8AC3E}">
        <p14:creationId xmlns:p14="http://schemas.microsoft.com/office/powerpoint/2010/main" val="2297608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7958</TotalTime>
  <Words>512</Words>
  <Application>Microsoft Macintosh PowerPoint</Application>
  <PresentationFormat>Widescreen</PresentationFormat>
  <Paragraphs>83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Getting Started with HPC at WashU </vt:lpstr>
      <vt:lpstr>Last time!</vt:lpstr>
      <vt:lpstr>Agenda for the day!</vt:lpstr>
      <vt:lpstr>Discussion of feedback</vt:lpstr>
      <vt:lpstr>Docker </vt:lpstr>
      <vt:lpstr>Dockerfiles - review</vt:lpstr>
      <vt:lpstr>Dockerfile examples</vt:lpstr>
      <vt:lpstr>BSUB review</vt:lpstr>
      <vt:lpstr>BSUB to build our docker image</vt:lpstr>
      <vt:lpstr>Building on RIS</vt:lpstr>
      <vt:lpstr>Building on RIS</vt:lpstr>
      <vt:lpstr>Let’s log onto DockerHub!</vt:lpstr>
      <vt:lpstr>More details about the Dockerfile</vt:lpstr>
      <vt:lpstr>In sum</vt:lpstr>
      <vt:lpstr>Thank you very much!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 Shell/Command Line</dc:title>
  <dc:creator>Porter, Gregory</dc:creator>
  <cp:lastModifiedBy>Porter, Gregory</cp:lastModifiedBy>
  <cp:revision>71</cp:revision>
  <dcterms:created xsi:type="dcterms:W3CDTF">2024-02-07T19:11:51Z</dcterms:created>
  <dcterms:modified xsi:type="dcterms:W3CDTF">2024-11-08T16:02:59Z</dcterms:modified>
</cp:coreProperties>
</file>