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59" r:id="rId4"/>
    <p:sldId id="258" r:id="rId5"/>
    <p:sldId id="299" r:id="rId6"/>
    <p:sldId id="301" r:id="rId7"/>
    <p:sldId id="302" r:id="rId8"/>
    <p:sldId id="303" r:id="rId9"/>
    <p:sldId id="305" r:id="rId10"/>
    <p:sldId id="306" r:id="rId11"/>
    <p:sldId id="300" r:id="rId12"/>
    <p:sldId id="297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77686"/>
  </p:normalViewPr>
  <p:slideViewPr>
    <p:cSldViewPr snapToGrid="0">
      <p:cViewPr varScale="1">
        <p:scale>
          <a:sx n="97" d="100"/>
          <a:sy n="97" d="100"/>
        </p:scale>
        <p:origin x="135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23CB4-0EBB-7E43-AEC8-D5ADDA650247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D1589-7E77-6440-8706-C35CABE01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8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7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38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FD1589-7E77-6440-8706-C35CABE01F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F403-E964-D583-043E-544D089B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AF1CF-253E-5CAE-18C2-A35183AE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F0C79-ADD5-AD41-661B-58E9235D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1F91-E41F-DE49-E4CA-72D6B013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B7661-2B26-AD1E-87E8-88ACEA94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7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720-8DF0-9CCB-830E-BAD2E1DA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E2E9B-C8B9-51D0-56A7-158558595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54447-3021-2385-67E9-0169DBC30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3B6-E8D8-0F04-18BF-D6162AA42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481AB-54B6-8FF5-7D7C-6EC937C7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438E6-6DCC-99D1-2582-20DADF161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856DA-8D8F-76BE-9E10-01C694475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5B1EA-5746-5DD7-D260-BE3520D3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FCA9-FD1B-64E9-34AA-A5738280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70C3F-75EA-6C9E-E68B-C330DEAC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6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566E-51D3-8687-2C9A-7059D9F2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9EE35-4683-92DB-0ED1-B28ED85AE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A9A9-306B-8D87-4D69-1F07EC89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32CA5-77B4-7594-5DBE-0AC880EA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5F1B-02A1-C1BF-7414-24C0848F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9983-9352-ECDC-6456-087D22BC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9AAEC-0624-28CA-75FF-348B74DC5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76BC-A283-FD6B-2D5C-00C33524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EF35D-C041-A161-0764-3FC993A7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22F77-9C13-7BC0-FCD4-35DCAE0C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1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68A7-A317-9736-DDC8-0CE67F3E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B485-D31D-0696-75D7-DC30B5E3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002D-671A-A958-C000-45375D605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02519-2923-E9CF-5786-19582A82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D53DD-426B-0535-6BFD-D4D7702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93E36-9255-CDDF-262A-F285C4B1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8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B567-5811-36FE-A6BE-CB65C909B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B62AB-79EB-E21F-934F-C611DEE28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D6C3C-4B15-3939-5D23-7FEB1F1DB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169DB-A2C2-2F4A-87EF-3966C2DA0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96EAE-F0CA-333E-9206-F1C832A85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19640E-D6DD-0B66-386F-C2D005FF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8201E0-2316-376A-764A-E977010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A85F1B-DBCA-9E6E-2CE7-639D2357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1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1865-0D1C-E420-BC08-AC9E9C9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FC870-07EE-D14A-F62D-AA123FD18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49B77-7EDA-35A0-F1CD-313BC2C5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289F1-1326-C7CA-51BA-122B0BAB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0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303F0-9E82-219D-02C5-6E10F99C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0A393-C8D9-BC04-8EFB-7C052AB7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826B0-FCB1-ECE7-2BB8-7CA0F85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AB485-68FB-C784-AE11-2F95FDCE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B765-D644-57E1-89C1-6FBA69614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ADBB2-D6C6-8D70-5BFB-927F32846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F6115-EAE4-ED85-AC1F-6F3147B4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C29D2-B365-18B6-9F7E-372EBAA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DDFAE-86FE-07C1-BAC9-0283667D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7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5009-968E-E086-3BD9-49E4005D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C1FE0-8E5F-22FD-8F0D-7659FDC32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608EE-76AE-2D55-DF6D-50CA94D8E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0E74-7F84-E787-7687-05F8733B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87746-CAE0-4367-1E38-B294007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144FD-22B7-E6EF-5387-8AC3C25F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38666-4649-FCD5-31C8-27894403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5AEF-AD46-5268-2A33-766E9815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6D5B-3287-3F05-8B38-1BD5DB81A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CE9-E0DF-2844-850D-DF93F0722CA0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3EB0A-1A97-D920-F5D6-11F0B99F7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426A-7715-F27A-DAE9-76F9F44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65350-1E09-504E-A6DB-80811CF46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9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2d7clpdh" TargetMode="External"/><Relationship Id="rId2" Type="http://schemas.openxmlformats.org/officeDocument/2006/relationships/hyperlink" Target="https://tinyurl.com/23p39mt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is.wustl.edu/support/service-desk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G.porter@wustl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gyxbe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od.ris.wustl.edu/pun/sys/dashbo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B522-0A81-479E-3E8E-782E216F5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82826"/>
            <a:ext cx="9144000" cy="2387600"/>
          </a:xfrm>
        </p:spPr>
        <p:txBody>
          <a:bodyPr/>
          <a:lstStyle/>
          <a:p>
            <a:r>
              <a:rPr lang="en-US" dirty="0"/>
              <a:t>Getting Started with HPC</a:t>
            </a:r>
            <a:br>
              <a:rPr lang="en-US" dirty="0"/>
            </a:br>
            <a:r>
              <a:rPr lang="en-US" dirty="0"/>
              <a:t>at WashU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4063-D034-9978-B4B9-530176722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627166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300-6CEB-FACC-0705-D671F8D3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form as needed part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6AA5-85A1-37C7-673A-16513B98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aways – the more resources you request, the more time it will take for those resources to become available.</a:t>
            </a:r>
          </a:p>
        </p:txBody>
      </p:sp>
    </p:spTree>
    <p:extLst>
      <p:ext uri="{BB962C8B-B14F-4D97-AF65-F5344CB8AC3E}">
        <p14:creationId xmlns:p14="http://schemas.microsoft.com/office/powerpoint/2010/main" val="158523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E169-A359-6A1B-9B7B-4ADC778C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BD600-4112-029B-4BFA-2106122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Globus - </a:t>
            </a:r>
            <a:r>
              <a:rPr lang="en-US" dirty="0">
                <a:hlinkClick r:id="rId2"/>
              </a:rPr>
              <a:t>https://tinyurl.com/23p39mth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Connecting it to the RIS - </a:t>
            </a:r>
            <a:r>
              <a:rPr lang="en-US" dirty="0">
                <a:hlinkClick r:id="rId3"/>
              </a:rPr>
              <a:t>https://tinyurl.com/2d7clpdh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17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Now you can run </a:t>
            </a:r>
            <a:r>
              <a:rPr lang="en-US" dirty="0" err="1"/>
              <a:t>Rstudio</a:t>
            </a:r>
            <a:r>
              <a:rPr lang="en-US" dirty="0"/>
              <a:t> and Stata on the RIS! </a:t>
            </a:r>
          </a:p>
          <a:p>
            <a:r>
              <a:rPr lang="en-US" dirty="0"/>
              <a:t>And you know one way to transfer data to the RIS!</a:t>
            </a:r>
          </a:p>
          <a:p>
            <a:r>
              <a:rPr lang="en-US" dirty="0"/>
              <a:t>Where can I go for help?</a:t>
            </a:r>
          </a:p>
          <a:p>
            <a:pPr lvl="1"/>
            <a:r>
              <a:rPr lang="en-US" dirty="0">
                <a:hlinkClick r:id="rId2"/>
              </a:rPr>
              <a:t>https://ris.wustl.edu/support/service-desk/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Note, you’ll need to make an account to use this. You can use your </a:t>
            </a:r>
            <a:r>
              <a:rPr lang="en-US" dirty="0" err="1"/>
              <a:t>wustl</a:t>
            </a:r>
            <a:r>
              <a:rPr lang="en-US" dirty="0"/>
              <a:t> email as the username to make things easier</a:t>
            </a:r>
          </a:p>
        </p:txBody>
      </p:sp>
    </p:spTree>
    <p:extLst>
      <p:ext uri="{BB962C8B-B14F-4D97-AF65-F5344CB8AC3E}">
        <p14:creationId xmlns:p14="http://schemas.microsoft.com/office/powerpoint/2010/main" val="135299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50767-38E3-3C2F-C818-697B499F8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very much!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661AC-D36F-5DBC-787A-FE74D373D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pPr marL="457200" lvl="1" indent="0">
              <a:buNone/>
            </a:pPr>
            <a:r>
              <a:rPr lang="en-US" dirty="0"/>
              <a:t>Gregory Porter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G.porter@wustl.edu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6BF-8100-F11D-1A69-A830A457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the day!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76E3-E6AA-1AB1-A415-5AB03C7D5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SSH into the RIS</a:t>
            </a:r>
          </a:p>
          <a:p>
            <a:r>
              <a:rPr lang="en-US" dirty="0"/>
              <a:t>What is the RIS?</a:t>
            </a:r>
          </a:p>
          <a:p>
            <a:r>
              <a:rPr lang="en-US" dirty="0"/>
              <a:t>Upload some code to the RIS</a:t>
            </a:r>
          </a:p>
          <a:p>
            <a:r>
              <a:rPr lang="en-US" dirty="0"/>
              <a:t>Where can I go for help?</a:t>
            </a:r>
          </a:p>
          <a:p>
            <a:endParaRPr lang="en-US" dirty="0"/>
          </a:p>
          <a:p>
            <a:r>
              <a:rPr lang="en-US" b="1" dirty="0"/>
              <a:t>Learning outcomes:</a:t>
            </a:r>
          </a:p>
          <a:p>
            <a:pPr lvl="1"/>
            <a:r>
              <a:rPr lang="en-US" b="1" dirty="0"/>
              <a:t>Be able to put data on the RIS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81106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C089-2862-09AD-542C-E0D0857C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C9DD-1966-4A44-016A-F30C7FBD2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keep this a constructive and supportive environment</a:t>
            </a:r>
          </a:p>
          <a:p>
            <a:r>
              <a:rPr lang="en-US" dirty="0"/>
              <a:t>We’re all learning</a:t>
            </a:r>
          </a:p>
          <a:p>
            <a:r>
              <a:rPr lang="en-US" dirty="0"/>
              <a:t>I very much appreciate feedback</a:t>
            </a:r>
          </a:p>
        </p:txBody>
      </p:sp>
    </p:spTree>
    <p:extLst>
      <p:ext uri="{BB962C8B-B14F-4D97-AF65-F5344CB8AC3E}">
        <p14:creationId xmlns:p14="http://schemas.microsoft.com/office/powerpoint/2010/main" val="230722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3A01-8F77-D50C-B3E1-F559A890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02CF-3F60-8607-0005-2C4B792B6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name is Gregory Porter. I am a software engineer for the Transdisciplinary Institute in Applied Data Sciences.</a:t>
            </a:r>
          </a:p>
          <a:p>
            <a:r>
              <a:rPr lang="en-US" dirty="0"/>
              <a:t>Let’s go around the room:</a:t>
            </a:r>
          </a:p>
          <a:p>
            <a:pPr lvl="1"/>
            <a:r>
              <a:rPr lang="en-US" dirty="0"/>
              <a:t>Name and software of choice</a:t>
            </a:r>
          </a:p>
        </p:txBody>
      </p:sp>
    </p:spTree>
    <p:extLst>
      <p:ext uri="{BB962C8B-B14F-4D97-AF65-F5344CB8AC3E}">
        <p14:creationId xmlns:p14="http://schemas.microsoft.com/office/powerpoint/2010/main" val="15759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12D4-0525-08E2-4015-D9CA7805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Connecting to the 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3F08B-FA86-3802-3125-DC7C1E51F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We’re going to access it using SSH.</a:t>
            </a:r>
          </a:p>
          <a:p>
            <a:pPr marL="0" indent="0" algn="l">
              <a:buNone/>
            </a:pPr>
            <a:r>
              <a:rPr lang="en-US" dirty="0" err="1"/>
              <a:t>ssh</a:t>
            </a:r>
            <a:r>
              <a:rPr lang="en-US" dirty="0"/>
              <a:t> &lt;</a:t>
            </a:r>
            <a:r>
              <a:rPr lang="en-US" dirty="0" err="1"/>
              <a:t>wustl</a:t>
            </a:r>
            <a:r>
              <a:rPr lang="en-US" dirty="0"/>
              <a:t>-key&gt;@compute1-client-&lt;N&gt;.</a:t>
            </a:r>
            <a:r>
              <a:rPr lang="en-US" dirty="0" err="1"/>
              <a:t>ris.wustl.edu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where &lt;key&gt; is your official WUSTL key, and &lt;N&gt; can be any number from 1 to 4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Windows users – Download Putty</a:t>
            </a:r>
          </a:p>
          <a:p>
            <a:pPr marL="0" indent="0" algn="l">
              <a:buNone/>
            </a:pPr>
            <a:r>
              <a:rPr lang="en-US" dirty="0">
                <a:hlinkClick r:id="rId2"/>
              </a:rPr>
              <a:t>https://tinyurl.com/mgyxbev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 algn="l">
              <a:buNone/>
            </a:pPr>
            <a:r>
              <a:rPr lang="en-US" dirty="0"/>
              <a:t>https://</a:t>
            </a:r>
            <a:r>
              <a:rPr lang="en-US" dirty="0" err="1"/>
              <a:t>ood.ris.wustl.edu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47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AFCDA-99E6-DE8E-DDE3-7B9FEEC2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Open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9CFC-C9B5-5285-4958-9F6E1E8D5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to:</a:t>
            </a:r>
          </a:p>
          <a:p>
            <a:pPr lvl="1"/>
            <a:r>
              <a:rPr lang="en-US" dirty="0">
                <a:hlinkClick r:id="rId2"/>
              </a:rPr>
              <a:t>https://ood.ris.wustl.edu/pun/sys/dashboard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8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40C7-E5C1-3DB4-A00E-BCEDFD9C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app we want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166FF-A7E1-CE47-9408-AA9361B90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Hover over Interactive Apps </a:t>
            </a:r>
          </a:p>
          <a:p>
            <a:r>
              <a:rPr lang="en-US" dirty="0"/>
              <a:t>Select the App you want to use</a:t>
            </a:r>
          </a:p>
          <a:p>
            <a:r>
              <a:rPr lang="en-US" dirty="0"/>
              <a:t>For this example, we’ll use RStudio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5222B17-46F4-FB32-DFD2-6572DE2C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113" y="1479175"/>
            <a:ext cx="3992622" cy="469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300-6CEB-FACC-0705-D671F8D3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form as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6AA5-85A1-37C7-673A-16513B98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Mounts:</a:t>
            </a:r>
          </a:p>
          <a:p>
            <a:pPr lvl="1"/>
            <a:r>
              <a:rPr lang="en-US" dirty="0"/>
              <a:t>/storage1/fs1/</a:t>
            </a:r>
            <a:r>
              <a:rPr lang="en-US" dirty="0" err="1"/>
              <a:t>artsci</a:t>
            </a:r>
            <a:r>
              <a:rPr lang="en-US" dirty="0"/>
              <a:t>/Active/</a:t>
            </a:r>
            <a:r>
              <a:rPr lang="en-US" dirty="0" err="1"/>
              <a:t>g.porter</a:t>
            </a:r>
            <a:r>
              <a:rPr lang="en-US" dirty="0"/>
              <a:t>:/storage1/fs1/</a:t>
            </a:r>
            <a:r>
              <a:rPr lang="en-US" dirty="0" err="1"/>
              <a:t>artsci</a:t>
            </a:r>
            <a:r>
              <a:rPr lang="en-US" dirty="0"/>
              <a:t>/Active/</a:t>
            </a:r>
            <a:r>
              <a:rPr lang="en-US" dirty="0" err="1"/>
              <a:t>g.porter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Note, this path “/storage1/fs1/</a:t>
            </a:r>
            <a:r>
              <a:rPr lang="en-US" dirty="0" err="1"/>
              <a:t>artsci</a:t>
            </a:r>
            <a:r>
              <a:rPr lang="en-US" dirty="0"/>
              <a:t>/Active/</a:t>
            </a:r>
            <a:r>
              <a:rPr lang="en-US" dirty="0" err="1"/>
              <a:t>g.porter</a:t>
            </a:r>
            <a:r>
              <a:rPr lang="en-US" dirty="0"/>
              <a:t>” will be different for you.</a:t>
            </a:r>
          </a:p>
          <a:p>
            <a:pPr marL="457200" lvl="1" indent="0">
              <a:buNone/>
            </a:pPr>
            <a:r>
              <a:rPr lang="en-US" dirty="0"/>
              <a:t>It will probably be something like “/storage2/fs2/&lt;</a:t>
            </a:r>
            <a:r>
              <a:rPr lang="en-US" dirty="0" err="1"/>
              <a:t>your_wustl_key</a:t>
            </a:r>
            <a:r>
              <a:rPr lang="en-US" dirty="0"/>
              <a:t>&gt;/Active”</a:t>
            </a:r>
          </a:p>
        </p:txBody>
      </p:sp>
    </p:spTree>
    <p:extLst>
      <p:ext uri="{BB962C8B-B14F-4D97-AF65-F5344CB8AC3E}">
        <p14:creationId xmlns:p14="http://schemas.microsoft.com/office/powerpoint/2010/main" val="333519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1300-6CEB-FACC-0705-D671F8D3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the form as needed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6AA5-85A1-37C7-673A-16513B98E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(GB) </a:t>
            </a:r>
          </a:p>
          <a:p>
            <a:r>
              <a:rPr lang="en-US" dirty="0"/>
              <a:t>Number of hours</a:t>
            </a:r>
          </a:p>
          <a:p>
            <a:r>
              <a:rPr lang="en-US" dirty="0"/>
              <a:t>Number of processors</a:t>
            </a:r>
          </a:p>
          <a:p>
            <a:r>
              <a:rPr lang="en-US" dirty="0"/>
              <a:t>GPUs to Allocate</a:t>
            </a:r>
          </a:p>
          <a:p>
            <a:r>
              <a:rPr lang="en-US" dirty="0"/>
              <a:t>GPU Model Type</a:t>
            </a:r>
          </a:p>
        </p:txBody>
      </p:sp>
    </p:spTree>
    <p:extLst>
      <p:ext uri="{BB962C8B-B14F-4D97-AF65-F5344CB8AC3E}">
        <p14:creationId xmlns:p14="http://schemas.microsoft.com/office/powerpoint/2010/main" val="41033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11405</TotalTime>
  <Words>463</Words>
  <Application>Microsoft Macintosh PowerPoint</Application>
  <PresentationFormat>Widescreen</PresentationFormat>
  <Paragraphs>67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Getting Started with HPC at WashU </vt:lpstr>
      <vt:lpstr>Agenda for the day!</vt:lpstr>
      <vt:lpstr>Code of Conduct</vt:lpstr>
      <vt:lpstr>Introductions!</vt:lpstr>
      <vt:lpstr>Task 1 – Connecting to the RIS</vt:lpstr>
      <vt:lpstr>Task 2 – Open On Demand</vt:lpstr>
      <vt:lpstr>Select the app we want to use</vt:lpstr>
      <vt:lpstr>Modify the form as needed</vt:lpstr>
      <vt:lpstr>Modify the form as needed part 2</vt:lpstr>
      <vt:lpstr>Modify the form as needed part 3</vt:lpstr>
      <vt:lpstr>Task 3 - Globus</vt:lpstr>
      <vt:lpstr>In sum</vt:lpstr>
      <vt:lpstr>Thank you very much!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Unix Shell/Command Line</dc:title>
  <dc:creator>Porter, Gregory</dc:creator>
  <cp:lastModifiedBy>Porter, Gregory</cp:lastModifiedBy>
  <cp:revision>47</cp:revision>
  <dcterms:created xsi:type="dcterms:W3CDTF">2024-02-07T19:11:51Z</dcterms:created>
  <dcterms:modified xsi:type="dcterms:W3CDTF">2025-02-17T15:45:41Z</dcterms:modified>
</cp:coreProperties>
</file>