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01" r:id="rId3"/>
    <p:sldId id="298" r:id="rId4"/>
    <p:sldId id="259" r:id="rId5"/>
    <p:sldId id="321" r:id="rId6"/>
    <p:sldId id="329" r:id="rId7"/>
    <p:sldId id="330" r:id="rId8"/>
    <p:sldId id="322" r:id="rId9"/>
    <p:sldId id="328" r:id="rId10"/>
    <p:sldId id="331" r:id="rId11"/>
    <p:sldId id="332" r:id="rId12"/>
    <p:sldId id="333" r:id="rId13"/>
    <p:sldId id="334" r:id="rId14"/>
    <p:sldId id="297" r:id="rId15"/>
    <p:sldId id="335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6"/>
    <p:restoredTop sz="77617"/>
  </p:normalViewPr>
  <p:slideViewPr>
    <p:cSldViewPr snapToGrid="0">
      <p:cViewPr varScale="1">
        <p:scale>
          <a:sx n="97" d="100"/>
          <a:sy n="97" d="100"/>
        </p:scale>
        <p:origin x="17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2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ePorter/RIS-quickstart/blob/85f001dd63252ffb1241f5a8b597ef1338a02c44/output-examples/output-file-to-storage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is.wustl.edu/doc/compute/recipes/job-execution-exampl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is.wustl.edu/doc/compute/recipes/parallel-computing.html#parallel-computing" TargetMode="External"/><Relationship Id="rId2" Type="http://schemas.openxmlformats.org/officeDocument/2006/relationships/hyperlink" Target="https://docs.ris.wustl.edu/doc/compute/recipes/tools/intel-oneapi-tutorial.html?highlight=affin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ePorter/RIS-quickstart/blob/2881e274f99fb7b50ee8308fc6740982f644f0a6/docker-examples/python/git_shell_in_container_automatically/Docker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Day 4!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1C9-ED87-9C4A-070A-0ACD9B93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Local storage from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4C15-3377-E52C-1144-60A5F229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the file ~/.</a:t>
            </a:r>
            <a:r>
              <a:rPr lang="en-US" dirty="0" err="1"/>
              <a:t>bashrc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nano ~/.</a:t>
            </a:r>
            <a:r>
              <a:rPr lang="en-US" dirty="0" err="1"/>
              <a:t>bashrc</a:t>
            </a:r>
            <a:r>
              <a:rPr lang="en-US" dirty="0"/>
              <a:t>  or vim ~/.</a:t>
            </a:r>
            <a:r>
              <a:rPr lang="en-US" dirty="0" err="1"/>
              <a:t>bashrc</a:t>
            </a:r>
            <a:endParaRPr lang="en-US" dirty="0"/>
          </a:p>
          <a:p>
            <a:r>
              <a:rPr lang="en-US" dirty="0"/>
              <a:t>Add the following lines to the file</a:t>
            </a:r>
          </a:p>
          <a:p>
            <a:pPr lvl="1"/>
            <a:r>
              <a:rPr lang="en-US" dirty="0"/>
              <a:t>export STORAGE=/storage1/fs1/</a:t>
            </a:r>
            <a:r>
              <a:rPr lang="en-US" dirty="0" err="1"/>
              <a:t>g.porter</a:t>
            </a:r>
            <a:r>
              <a:rPr lang="en-US" dirty="0"/>
              <a:t>/Active/</a:t>
            </a:r>
          </a:p>
          <a:p>
            <a:pPr lvl="1"/>
            <a:r>
              <a:rPr lang="en-US" dirty="0"/>
              <a:t>export WORKSHOP=/storage1/fs1/workshops/Active/</a:t>
            </a:r>
            <a:r>
              <a:rPr lang="en-US" dirty="0" err="1"/>
              <a:t>HPCatWashU</a:t>
            </a:r>
            <a:r>
              <a:rPr lang="en-US" dirty="0"/>
              <a:t>/&lt;username&gt;</a:t>
            </a:r>
          </a:p>
          <a:p>
            <a:r>
              <a:rPr lang="en-US" dirty="0"/>
              <a:t>Log out and log back into</a:t>
            </a:r>
          </a:p>
          <a:p>
            <a:r>
              <a:rPr lang="en-US" dirty="0"/>
              <a:t>Before running a job, type the following</a:t>
            </a:r>
          </a:p>
          <a:p>
            <a:pPr lvl="1"/>
            <a:r>
              <a:rPr lang="en-US" dirty="0"/>
              <a:t>export LSF_DOCKER_VOLUMES="$HOME:$HOME $STORAGE:$STORAGE $WORKSHOP:$WORKSHOP"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Note, you’ll have to adjust your STORAGE path to have your username</a:t>
            </a:r>
          </a:p>
        </p:txBody>
      </p:sp>
    </p:spTree>
    <p:extLst>
      <p:ext uri="{BB962C8B-B14F-4D97-AF65-F5344CB8AC3E}">
        <p14:creationId xmlns:p14="http://schemas.microsoft.com/office/powerpoint/2010/main" val="103953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5321-28FC-DC3E-DA16-6B6F14EC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Local storage from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DC5F1-F4C6-91B4-0629-DBBC0F8F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interactive job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workshop-python:with-files</a:t>
            </a:r>
            <a:r>
              <a:rPr lang="en-US" dirty="0"/>
              <a:t>)" /bin/bash</a:t>
            </a:r>
          </a:p>
          <a:p>
            <a:r>
              <a:rPr lang="en-US" dirty="0"/>
              <a:t>You should be able to access your storage directory</a:t>
            </a:r>
          </a:p>
          <a:p>
            <a:pPr lvl="1"/>
            <a:r>
              <a:rPr lang="en-US" dirty="0"/>
              <a:t>echo $STORAGE</a:t>
            </a:r>
          </a:p>
          <a:p>
            <a:pPr lvl="1"/>
            <a:r>
              <a:rPr lang="en-US" dirty="0"/>
              <a:t>cd $STORAGE</a:t>
            </a:r>
          </a:p>
          <a:p>
            <a:pPr lvl="1"/>
            <a:endParaRPr lang="en-US" dirty="0"/>
          </a:p>
          <a:p>
            <a:r>
              <a:rPr lang="en-US" dirty="0"/>
              <a:t>This variable will also be available in your code. So, when you want to save files, you can save them to that directory.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output-file-to-</a:t>
            </a:r>
            <a:r>
              <a:rPr lang="en-US" dirty="0" err="1">
                <a:hlinkClick r:id="rId2"/>
              </a:rPr>
              <a:t>storage.py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9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45F6-4097-9E9E-10D7-49DC783D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Resources in </a:t>
            </a:r>
            <a:r>
              <a:rPr lang="en-US" dirty="0" err="1"/>
              <a:t>bsub</a:t>
            </a:r>
            <a:r>
              <a:rPr lang="en-US" dirty="0"/>
              <a:t> command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22F3-E3B1-CE22-C1D0-127F97B3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dirty="0">
                <a:hlinkClick r:id="rId3"/>
              </a:rPr>
              <a:t>a lot of ways to modify the bsub command</a:t>
            </a:r>
            <a:endParaRPr lang="en-US" dirty="0"/>
          </a:p>
          <a:p>
            <a:r>
              <a:rPr lang="en-US" dirty="0"/>
              <a:t>Some notable ones:</a:t>
            </a:r>
          </a:p>
          <a:p>
            <a:pPr lvl="1"/>
            <a:r>
              <a:rPr lang="en-US" dirty="0"/>
              <a:t>-n 6</a:t>
            </a:r>
          </a:p>
          <a:p>
            <a:pPr lvl="2"/>
            <a:r>
              <a:rPr lang="en-US" dirty="0"/>
              <a:t>Request 6 processors</a:t>
            </a:r>
          </a:p>
          <a:p>
            <a:pPr lvl="1"/>
            <a:r>
              <a:rPr lang="en-US" dirty="0"/>
              <a:t>-R '</a:t>
            </a:r>
            <a:r>
              <a:rPr lang="en-US" dirty="0" err="1"/>
              <a:t>gpuhost</a:t>
            </a:r>
            <a:r>
              <a:rPr lang="en-US" dirty="0"/>
              <a:t>' -</a:t>
            </a:r>
            <a:r>
              <a:rPr lang="en-US" dirty="0" err="1"/>
              <a:t>gpu</a:t>
            </a:r>
            <a:r>
              <a:rPr lang="en-US" dirty="0"/>
              <a:t> "num=1:gmodel=TeslaV100_SXM2_32GB”</a:t>
            </a:r>
          </a:p>
          <a:p>
            <a:pPr lvl="2"/>
            <a:r>
              <a:rPr lang="en-US" dirty="0"/>
              <a:t>Request 1 Tesla GPU</a:t>
            </a:r>
          </a:p>
          <a:p>
            <a:pPr lvl="3"/>
            <a:r>
              <a:rPr lang="en-US" dirty="0" err="1"/>
              <a:t>bhosts</a:t>
            </a:r>
            <a:r>
              <a:rPr lang="en-US" dirty="0"/>
              <a:t> -w -</a:t>
            </a:r>
            <a:r>
              <a:rPr lang="en-US" dirty="0" err="1"/>
              <a:t>gpu</a:t>
            </a:r>
            <a:r>
              <a:rPr lang="en-US" dirty="0"/>
              <a:t> workshop-interactive</a:t>
            </a:r>
          </a:p>
          <a:p>
            <a:pPr lvl="4"/>
            <a:r>
              <a:rPr lang="en-US" dirty="0"/>
              <a:t>Can be used to find the GPUs available on queue (workshop-interactive in this case)</a:t>
            </a:r>
          </a:p>
          <a:p>
            <a:pPr lvl="1"/>
            <a:r>
              <a:rPr lang="en-US" dirty="0"/>
              <a:t>-R '</a:t>
            </a:r>
            <a:r>
              <a:rPr lang="en-US" dirty="0" err="1"/>
              <a:t>rusage</a:t>
            </a:r>
            <a:r>
              <a:rPr lang="en-US" dirty="0"/>
              <a:t>[mem=8GB]’</a:t>
            </a:r>
          </a:p>
          <a:p>
            <a:pPr lvl="2"/>
            <a:r>
              <a:rPr lang="en-US" dirty="0"/>
              <a:t>Request 8GB of ram </a:t>
            </a:r>
          </a:p>
          <a:p>
            <a:pPr lvl="1"/>
            <a:r>
              <a:rPr lang="en-US" dirty="0"/>
              <a:t>-R ' </a:t>
            </a:r>
            <a:r>
              <a:rPr lang="en-US" dirty="0" err="1"/>
              <a:t>gpuhost</a:t>
            </a:r>
            <a:r>
              <a:rPr lang="en-US" dirty="0"/>
              <a:t> &amp;&amp; </a:t>
            </a:r>
            <a:r>
              <a:rPr lang="en-US" dirty="0" err="1"/>
              <a:t>rusage</a:t>
            </a:r>
            <a:r>
              <a:rPr lang="en-US" dirty="0"/>
              <a:t>[mem=8GB]’</a:t>
            </a:r>
          </a:p>
          <a:p>
            <a:pPr lvl="2"/>
            <a:r>
              <a:rPr lang="en-US" dirty="0"/>
              <a:t>Both of the prior two (note, </a:t>
            </a:r>
            <a:r>
              <a:rPr lang="en-US" dirty="0" err="1"/>
              <a:t>gpuhost</a:t>
            </a:r>
            <a:r>
              <a:rPr lang="en-US" dirty="0"/>
              <a:t> comes first)</a:t>
            </a:r>
          </a:p>
        </p:txBody>
      </p:sp>
    </p:spTree>
    <p:extLst>
      <p:ext uri="{BB962C8B-B14F-4D97-AF65-F5344CB8AC3E}">
        <p14:creationId xmlns:p14="http://schemas.microsoft.com/office/powerpoint/2010/main" val="126363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303B-83D5-BCC5-581B-4C23EC82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891C-6512-5F98-A95C-AF34FBE0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pages in RIS documentation</a:t>
            </a:r>
          </a:p>
          <a:p>
            <a:pPr lvl="1"/>
            <a:r>
              <a:rPr lang="en-US" dirty="0">
                <a:hlinkClick r:id="rId2"/>
              </a:rPr>
              <a:t>MPI tutorial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General parallel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6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 – our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Store data on the RIS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Run basic program 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Make your own image</a:t>
            </a:r>
          </a:p>
          <a:p>
            <a:r>
              <a:rPr lang="en-US" dirty="0"/>
              <a:t>Day 4</a:t>
            </a:r>
          </a:p>
          <a:p>
            <a:pPr lvl="1"/>
            <a:r>
              <a:rPr lang="en-US" dirty="0"/>
              <a:t>Explore more advanced options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 able to put data on the RIS</a:t>
            </a:r>
          </a:p>
          <a:p>
            <a:pPr lvl="1"/>
            <a:r>
              <a:rPr lang="en-US" b="1" dirty="0"/>
              <a:t>Run a program on the RIS</a:t>
            </a:r>
          </a:p>
          <a:p>
            <a:pPr lvl="1"/>
            <a:r>
              <a:rPr lang="en-US" b="1" dirty="0"/>
              <a:t>Update a </a:t>
            </a:r>
            <a:r>
              <a:rPr lang="en-US" b="1" dirty="0" err="1"/>
              <a:t>Dockerfile</a:t>
            </a:r>
            <a:r>
              <a:rPr lang="en-US" b="1" dirty="0"/>
              <a:t> to include a library you might need for your code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E61C-BF24-72E6-E33C-67C5BED5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85E6-EC1A-8EF9-C0A9-F5562C588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https://</a:t>
            </a:r>
            <a:r>
              <a:rPr lang="en-US" sz="9600" dirty="0" err="1"/>
              <a:t>forms.gle</a:t>
            </a:r>
            <a:r>
              <a:rPr lang="en-US" sz="9600" dirty="0"/>
              <a:t>/9hq8g2XthN9JqCHh8</a:t>
            </a:r>
          </a:p>
        </p:txBody>
      </p:sp>
    </p:spTree>
    <p:extLst>
      <p:ext uri="{BB962C8B-B14F-4D97-AF65-F5344CB8AC3E}">
        <p14:creationId xmlns:p14="http://schemas.microsoft.com/office/powerpoint/2010/main" val="109355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learned a little about building our own Docker Container image</a:t>
            </a:r>
          </a:p>
          <a:p>
            <a:pPr lvl="1"/>
            <a:r>
              <a:rPr lang="en-US" dirty="0"/>
              <a:t>What sorts of things go into a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 err="1"/>
              <a:t>Bsub</a:t>
            </a:r>
            <a:r>
              <a:rPr lang="en-US" dirty="0"/>
              <a:t> command to build it on the RIS </a:t>
            </a:r>
          </a:p>
          <a:p>
            <a:pPr lvl="1"/>
            <a:r>
              <a:rPr lang="en-US" dirty="0"/>
              <a:t>See it on DockerHub</a:t>
            </a:r>
          </a:p>
        </p:txBody>
      </p:sp>
    </p:spTree>
    <p:extLst>
      <p:ext uri="{BB962C8B-B14F-4D97-AF65-F5344CB8AC3E}">
        <p14:creationId xmlns:p14="http://schemas.microsoft.com/office/powerpoint/2010/main" val="247039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Confirm we all can build an image</a:t>
            </a:r>
          </a:p>
          <a:p>
            <a:r>
              <a:rPr lang="en-US" dirty="0"/>
              <a:t>How to access files from outside of the Docker container or include them in the container</a:t>
            </a:r>
          </a:p>
          <a:p>
            <a:pPr lvl="1"/>
            <a:r>
              <a:rPr lang="en-US" dirty="0"/>
              <a:t>Including code at build time</a:t>
            </a:r>
          </a:p>
          <a:p>
            <a:pPr lvl="1"/>
            <a:r>
              <a:rPr lang="en-US" dirty="0"/>
              <a:t>Including code at runtime</a:t>
            </a:r>
          </a:p>
          <a:p>
            <a:r>
              <a:rPr lang="en-US" dirty="0"/>
              <a:t>File output</a:t>
            </a:r>
          </a:p>
          <a:p>
            <a:r>
              <a:rPr lang="en-US" dirty="0"/>
              <a:t>Parallel processing</a:t>
            </a:r>
          </a:p>
          <a:p>
            <a:r>
              <a:rPr lang="en-US" dirty="0"/>
              <a:t>Additional helpful parts of the </a:t>
            </a:r>
            <a:r>
              <a:rPr lang="en-US" dirty="0" err="1"/>
              <a:t>bsub</a:t>
            </a:r>
            <a:r>
              <a:rPr lang="en-US" dirty="0"/>
              <a:t> command 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 able to access your code in a Docker Container</a:t>
            </a:r>
          </a:p>
          <a:p>
            <a:pPr lvl="1"/>
            <a:r>
              <a:rPr lang="en-US" b="1" dirty="0"/>
              <a:t>Be able to modify the </a:t>
            </a:r>
            <a:r>
              <a:rPr lang="en-US" b="1" dirty="0" err="1"/>
              <a:t>bsub</a:t>
            </a:r>
            <a:r>
              <a:rPr lang="en-US" b="1" dirty="0"/>
              <a:t> command to access for resources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the comments!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CFD4-AE69-5F89-E3B3-8F2BC953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E569-7C53-43F6-C086-07016D27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starts with a </a:t>
            </a:r>
            <a:r>
              <a:rPr lang="en-US" dirty="0" err="1"/>
              <a:t>Dockerfile</a:t>
            </a:r>
            <a:r>
              <a:rPr lang="en-US" dirty="0"/>
              <a:t>. This </a:t>
            </a:r>
            <a:r>
              <a:rPr lang="en-US" dirty="0" err="1"/>
              <a:t>Dockerfile</a:t>
            </a:r>
            <a:r>
              <a:rPr lang="en-US" dirty="0"/>
              <a:t> defines what programs and libraries you want in an environment.</a:t>
            </a:r>
          </a:p>
          <a:p>
            <a:r>
              <a:rPr lang="en-US" dirty="0"/>
              <a:t>Docker, will take this </a:t>
            </a:r>
            <a:r>
              <a:rPr lang="en-US" dirty="0" err="1"/>
              <a:t>Dockerfile</a:t>
            </a:r>
            <a:r>
              <a:rPr lang="en-US" dirty="0"/>
              <a:t> and download all those programs and libraries and store them in a Container Image.	</a:t>
            </a:r>
          </a:p>
          <a:p>
            <a:r>
              <a:rPr lang="en-US" dirty="0">
                <a:hlinkClick r:id="rId2"/>
              </a:rPr>
              <a:t>Python 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9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</a:t>
            </a:r>
            <a:r>
              <a:rPr lang="en-US" dirty="0" err="1"/>
              <a:t>bsub</a:t>
            </a:r>
            <a:r>
              <a:rPr lang="en-US" dirty="0"/>
              <a:t> command to build and tag and push the container image.</a:t>
            </a:r>
          </a:p>
          <a:p>
            <a:r>
              <a:rPr lang="en-US" dirty="0" err="1"/>
              <a:t>bsub</a:t>
            </a:r>
            <a:r>
              <a:rPr lang="en-US" dirty="0"/>
              <a:t> –Is -G compute-workshop -q workshop-interactive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&gt;:&lt;tag&gt;)’</a:t>
            </a:r>
            <a:br>
              <a:rPr lang="en-US" dirty="0"/>
            </a:br>
            <a:r>
              <a:rPr lang="en-US" dirty="0"/>
              <a:t>-- --tag 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 .</a:t>
            </a:r>
          </a:p>
        </p:txBody>
      </p:sp>
    </p:spTree>
    <p:extLst>
      <p:ext uri="{BB962C8B-B14F-4D97-AF65-F5344CB8AC3E}">
        <p14:creationId xmlns:p14="http://schemas.microsoft.com/office/powerpoint/2010/main" val="372971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what mine looks like:</a:t>
            </a:r>
          </a:p>
          <a:p>
            <a:pPr marL="0" indent="0">
              <a:buNone/>
            </a:pPr>
            <a:r>
              <a:rPr lang="en-US" dirty="0" err="1"/>
              <a:t>bsub</a:t>
            </a:r>
            <a:r>
              <a:rPr lang="en-US" dirty="0"/>
              <a:t> –Is -G compute-workshop -q workshop-interactive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workshop-python:with-files</a:t>
            </a:r>
            <a:r>
              <a:rPr lang="en-US" dirty="0"/>
              <a:t>)’</a:t>
            </a:r>
            <a:br>
              <a:rPr lang="en-US" dirty="0"/>
            </a:br>
            <a:r>
              <a:rPr lang="en-US" dirty="0"/>
              <a:t>-- --tag 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workshop-python:with-files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59833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all sorts of commands in the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RUN ./</a:t>
            </a:r>
            <a:r>
              <a:rPr lang="en-US" dirty="0" err="1"/>
              <a:t>run_python.sh</a:t>
            </a:r>
            <a:endParaRPr lang="en-US" dirty="0"/>
          </a:p>
          <a:p>
            <a:pPr lvl="1"/>
            <a:r>
              <a:rPr lang="en-US" dirty="0"/>
              <a:t>This will run the above script (which is in the root of the container) </a:t>
            </a:r>
            <a:r>
              <a:rPr lang="en-US" b="1" dirty="0"/>
              <a:t>when the container is being built</a:t>
            </a:r>
            <a:endParaRPr lang="en-US" dirty="0"/>
          </a:p>
          <a:p>
            <a:r>
              <a:rPr lang="en-US" dirty="0"/>
              <a:t>You can also include additional code</a:t>
            </a:r>
          </a:p>
          <a:p>
            <a:pPr lvl="1"/>
            <a:r>
              <a:rPr lang="en-US" dirty="0"/>
              <a:t>COPY . .</a:t>
            </a:r>
          </a:p>
          <a:p>
            <a:pPr lvl="1"/>
            <a:r>
              <a:rPr lang="en-US" dirty="0"/>
              <a:t>ADD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GregePorter</a:t>
            </a:r>
            <a:r>
              <a:rPr lang="en-US" dirty="0"/>
              <a:t>/RIS-</a:t>
            </a:r>
            <a:r>
              <a:rPr lang="en-US" dirty="0" err="1"/>
              <a:t>quickstart.git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workshop-python:with-ris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/</a:t>
            </a:r>
            <a:r>
              <a:rPr lang="en-US" dirty="0" err="1"/>
              <a:t>copied_code</a:t>
            </a:r>
            <a:r>
              <a:rPr lang="en-US" dirty="0"/>
              <a:t>/basic-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Added via COPY</a:t>
            </a:r>
          </a:p>
          <a:p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/basic-examples/basic-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Pulled from GIT</a:t>
            </a:r>
          </a:p>
          <a:p>
            <a:r>
              <a:rPr lang="en-US" dirty="0"/>
              <a:t> </a:t>
            </a:r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In the directory where the job </a:t>
            </a:r>
            <a:r>
              <a:rPr lang="en-US" dirty="0" err="1"/>
              <a:t>bsub</a:t>
            </a:r>
            <a:r>
              <a:rPr lang="en-US" dirty="0"/>
              <a:t> command </a:t>
            </a:r>
            <a:r>
              <a:rPr lang="en-US"/>
              <a:t>was initiated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9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10334</TotalTime>
  <Words>831</Words>
  <Application>Microsoft Macintosh PowerPoint</Application>
  <PresentationFormat>Widescreen</PresentationFormat>
  <Paragraphs>108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Getting Started with HPC at WashU </vt:lpstr>
      <vt:lpstr>Last time!</vt:lpstr>
      <vt:lpstr>Agenda for the day!</vt:lpstr>
      <vt:lpstr>Discussion of feedback</vt:lpstr>
      <vt:lpstr>Dockerfile review</vt:lpstr>
      <vt:lpstr>Building on RIS</vt:lpstr>
      <vt:lpstr>Building on RIS</vt:lpstr>
      <vt:lpstr>Accessing files</vt:lpstr>
      <vt:lpstr>With workshop-python:with-ris</vt:lpstr>
      <vt:lpstr>Accessing Local storage from a container</vt:lpstr>
      <vt:lpstr>Accessing Local storage from a container</vt:lpstr>
      <vt:lpstr>Requesting Resources in bsub command </vt:lpstr>
      <vt:lpstr>Parallel Processing</vt:lpstr>
      <vt:lpstr>In sum – our objectives</vt:lpstr>
      <vt:lpstr>Feedback please!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116</cp:revision>
  <dcterms:created xsi:type="dcterms:W3CDTF">2024-02-07T19:11:51Z</dcterms:created>
  <dcterms:modified xsi:type="dcterms:W3CDTF">2024-11-14T17:39:08Z</dcterms:modified>
</cp:coreProperties>
</file>