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01" r:id="rId3"/>
    <p:sldId id="298" r:id="rId4"/>
    <p:sldId id="259" r:id="rId5"/>
    <p:sldId id="305" r:id="rId6"/>
    <p:sldId id="307" r:id="rId7"/>
    <p:sldId id="321" r:id="rId8"/>
    <p:sldId id="302" r:id="rId9"/>
    <p:sldId id="320" r:id="rId10"/>
    <p:sldId id="314" r:id="rId11"/>
    <p:sldId id="323" r:id="rId12"/>
    <p:sldId id="324" r:id="rId13"/>
    <p:sldId id="319" r:id="rId14"/>
    <p:sldId id="322" r:id="rId15"/>
    <p:sldId id="297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6"/>
    <p:restoredTop sz="77617"/>
  </p:normalViewPr>
  <p:slideViewPr>
    <p:cSldViewPr snapToGrid="0">
      <p:cViewPr varScale="1">
        <p:scale>
          <a:sx n="96" d="100"/>
          <a:sy n="96" d="100"/>
        </p:scale>
        <p:origin x="15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3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2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92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14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51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5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ub.docker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gePorter/RIS-quickstart/blob/main/docker-examples/r/Dockerfile" TargetMode="External"/><Relationship Id="rId2" Type="http://schemas.openxmlformats.org/officeDocument/2006/relationships/hyperlink" Target="https://github.com/GregePorter/RIS-quickstart/blob/main/docker-examples/python/Dockerfi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Day 3!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Globus to transfer a </a:t>
            </a:r>
            <a:r>
              <a:rPr lang="en-US" dirty="0" err="1"/>
              <a:t>Dockerfile</a:t>
            </a:r>
            <a:r>
              <a:rPr lang="en-US" dirty="0"/>
              <a:t> into your storage1 directory</a:t>
            </a:r>
          </a:p>
          <a:p>
            <a:pPr lvl="1"/>
            <a:r>
              <a:rPr lang="en-US" dirty="0"/>
              <a:t>/storage1/fs1/workshops/Active/</a:t>
            </a:r>
            <a:r>
              <a:rPr lang="en-US" dirty="0" err="1"/>
              <a:t>HPCatWashU</a:t>
            </a:r>
            <a:r>
              <a:rPr lang="en-US" dirty="0"/>
              <a:t>/</a:t>
            </a:r>
            <a:r>
              <a:rPr lang="en-US" dirty="0" err="1"/>
              <a:t>g.porter</a:t>
            </a:r>
            <a:endParaRPr lang="en-US" dirty="0"/>
          </a:p>
          <a:p>
            <a:pPr lvl="2"/>
            <a:r>
              <a:rPr lang="en-US" dirty="0"/>
              <a:t>Substitute </a:t>
            </a:r>
            <a:r>
              <a:rPr lang="en-US" dirty="0" err="1"/>
              <a:t>g.porter</a:t>
            </a:r>
            <a:r>
              <a:rPr lang="en-US" dirty="0"/>
              <a:t> with your </a:t>
            </a:r>
            <a:r>
              <a:rPr lang="en-US" dirty="0" err="1"/>
              <a:t>wustl</a:t>
            </a:r>
            <a:r>
              <a:rPr lang="en-US" dirty="0"/>
              <a:t> username</a:t>
            </a:r>
          </a:p>
          <a:p>
            <a:r>
              <a:rPr lang="en-US" dirty="0"/>
              <a:t>Make sure it is named “</a:t>
            </a:r>
            <a:r>
              <a:rPr lang="en-US" dirty="0" err="1"/>
              <a:t>Dockerfile</a:t>
            </a:r>
            <a:r>
              <a:rPr lang="en-US" dirty="0"/>
              <a:t>”</a:t>
            </a:r>
          </a:p>
          <a:p>
            <a:r>
              <a:rPr lang="en-US" dirty="0"/>
              <a:t>The repository has two </a:t>
            </a:r>
            <a:r>
              <a:rPr lang="en-US" dirty="0" err="1"/>
              <a:t>Dockerfiles</a:t>
            </a:r>
            <a:r>
              <a:rPr lang="en-US" dirty="0"/>
              <a:t>, one for Python and one for R. They are separated into two different folders so they don’t get mixed up.</a:t>
            </a:r>
          </a:p>
        </p:txBody>
      </p:sp>
    </p:spTree>
    <p:extLst>
      <p:ext uri="{BB962C8B-B14F-4D97-AF65-F5344CB8AC3E}">
        <p14:creationId xmlns:p14="http://schemas.microsoft.com/office/powerpoint/2010/main" val="402540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 the </a:t>
            </a:r>
            <a:r>
              <a:rPr lang="en-US" dirty="0" err="1"/>
              <a:t>bsub</a:t>
            </a:r>
            <a:r>
              <a:rPr lang="en-US" dirty="0"/>
              <a:t> command to build and tag and push the container image.</a:t>
            </a:r>
          </a:p>
          <a:p>
            <a:r>
              <a:rPr lang="en-US" dirty="0" err="1"/>
              <a:t>bsub</a:t>
            </a:r>
            <a:r>
              <a:rPr lang="en-US" dirty="0"/>
              <a:t> -G compute-workshop -q workshop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&gt;:&lt;tag&gt;)’</a:t>
            </a:r>
            <a:br>
              <a:rPr lang="en-US" dirty="0"/>
            </a:br>
            <a:r>
              <a:rPr lang="en-US" dirty="0"/>
              <a:t>-- --tag &lt;</a:t>
            </a:r>
            <a:r>
              <a:rPr lang="en-US" dirty="0" err="1"/>
              <a:t>dockerhub_username</a:t>
            </a:r>
            <a:r>
              <a:rPr lang="en-US" dirty="0"/>
              <a:t>&gt;/&lt;</a:t>
            </a:r>
            <a:r>
              <a:rPr lang="en-US" dirty="0" err="1"/>
              <a:t>name_of_container</a:t>
            </a:r>
            <a:r>
              <a:rPr lang="en-US" dirty="0"/>
              <a:t>&gt;:&lt;tag&gt; .</a:t>
            </a:r>
          </a:p>
          <a:p>
            <a:pPr lvl="1"/>
            <a:r>
              <a:rPr lang="en-US" dirty="0"/>
              <a:t> This is what mine looks like:</a:t>
            </a:r>
          </a:p>
          <a:p>
            <a:pPr lvl="1"/>
            <a:r>
              <a:rPr lang="en-US" dirty="0" err="1"/>
              <a:t>bsub</a:t>
            </a:r>
            <a:r>
              <a:rPr lang="en-US" dirty="0"/>
              <a:t> -G compute-workshop -q workshop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)’</a:t>
            </a:r>
            <a:br>
              <a:rPr lang="en-US" dirty="0"/>
            </a:br>
            <a:r>
              <a:rPr lang="en-US" dirty="0"/>
              <a:t>-- --tag 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96079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9ABE-EADF-E1B0-311C-B0821A40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82C6-3BF2-42B3-8F4C-E6576991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Outside of the workshop, this is what my command looks like:</a:t>
            </a:r>
          </a:p>
          <a:p>
            <a:r>
              <a:rPr lang="en-US" dirty="0" err="1"/>
              <a:t>bsub</a:t>
            </a:r>
            <a:r>
              <a:rPr lang="en-US" dirty="0"/>
              <a:t> -G compute-</a:t>
            </a:r>
            <a:r>
              <a:rPr lang="en-US" dirty="0" err="1"/>
              <a:t>artsci</a:t>
            </a:r>
            <a:r>
              <a:rPr lang="en-US" dirty="0"/>
              <a:t> -q general-interactive -Is</a:t>
            </a:r>
            <a:br>
              <a:rPr lang="en-US" dirty="0"/>
            </a:br>
            <a:r>
              <a:rPr lang="en-US" dirty="0"/>
              <a:t> -a '</a:t>
            </a:r>
            <a:r>
              <a:rPr lang="en-US" dirty="0" err="1"/>
              <a:t>docker_build</a:t>
            </a: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)’</a:t>
            </a:r>
            <a:br>
              <a:rPr lang="en-US" dirty="0"/>
            </a:br>
            <a:r>
              <a:rPr lang="en-US" dirty="0"/>
              <a:t>-- --tag reporter/basic-python: latest .</a:t>
            </a:r>
          </a:p>
        </p:txBody>
      </p:sp>
    </p:spTree>
    <p:extLst>
      <p:ext uri="{BB962C8B-B14F-4D97-AF65-F5344CB8AC3E}">
        <p14:creationId xmlns:p14="http://schemas.microsoft.com/office/powerpoint/2010/main" val="178031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5147-5DC2-5A6A-7669-C42ED4F4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log onto DockerHub!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350A-DCF6-056F-F346-E4F9FD57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Http://hub.docker.com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You should see your new container image online</a:t>
            </a:r>
          </a:p>
          <a:p>
            <a:endParaRPr lang="en-US" dirty="0"/>
          </a:p>
          <a:p>
            <a:r>
              <a:rPr lang="en-US" dirty="0"/>
              <a:t>Exercise – Run the basic-</a:t>
            </a:r>
            <a:r>
              <a:rPr lang="en-US" dirty="0" err="1"/>
              <a:t>python.py</a:t>
            </a:r>
            <a:r>
              <a:rPr lang="en-US" dirty="0"/>
              <a:t> example with your new image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gregeporter</a:t>
            </a:r>
            <a:r>
              <a:rPr lang="en-US" dirty="0"/>
              <a:t>/</a:t>
            </a:r>
            <a:r>
              <a:rPr lang="en-US" dirty="0" err="1"/>
              <a:t>basic-python:latest</a:t>
            </a:r>
            <a:r>
              <a:rPr lang="en-US" dirty="0"/>
              <a:t>) is what I point to in my </a:t>
            </a:r>
            <a:r>
              <a:rPr lang="en-US" dirty="0" err="1"/>
              <a:t>bsub</a:t>
            </a:r>
            <a:r>
              <a:rPr lang="en-US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89640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E93E2-F570-B08D-5DEE-3395A371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about 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E259-C285-F5E9-8844-A383B256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all sorts of commands in the </a:t>
            </a:r>
            <a:r>
              <a:rPr lang="en-US" dirty="0" err="1"/>
              <a:t>Dockerfile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also include additional code</a:t>
            </a:r>
          </a:p>
          <a:p>
            <a:pPr lvl="1"/>
            <a:r>
              <a:rPr lang="en-US" dirty="0"/>
              <a:t>ADD . .</a:t>
            </a:r>
          </a:p>
          <a:p>
            <a:pPr lvl="1"/>
            <a:r>
              <a:rPr lang="en-US" dirty="0"/>
              <a:t>Let’s try an example of that</a:t>
            </a:r>
          </a:p>
        </p:txBody>
      </p:sp>
    </p:spTree>
    <p:extLst>
      <p:ext uri="{BB962C8B-B14F-4D97-AF65-F5344CB8AC3E}">
        <p14:creationId xmlns:p14="http://schemas.microsoft.com/office/powerpoint/2010/main" val="236798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Docker</a:t>
            </a:r>
          </a:p>
          <a:p>
            <a:r>
              <a:rPr lang="en-US" dirty="0"/>
              <a:t>What is a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How to build on the RIS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learned a little more about the structure of the RIS</a:t>
            </a:r>
          </a:p>
          <a:p>
            <a:r>
              <a:rPr lang="en-US" dirty="0"/>
              <a:t>Why docker is a good choice for this type of environment </a:t>
            </a:r>
          </a:p>
          <a:p>
            <a:r>
              <a:rPr lang="en-US" dirty="0"/>
              <a:t>How to run “jobs” with </a:t>
            </a:r>
            <a:r>
              <a:rPr lang="en-US" dirty="0" err="1"/>
              <a:t>bsub</a:t>
            </a:r>
            <a:endParaRPr lang="en-US" dirty="0"/>
          </a:p>
          <a:p>
            <a:pPr lvl="1"/>
            <a:r>
              <a:rPr lang="en-US" dirty="0"/>
              <a:t>That is, pulling down a Docker container image and running a program inside that environment</a:t>
            </a:r>
          </a:p>
        </p:txBody>
      </p:sp>
    </p:spTree>
    <p:extLst>
      <p:ext uri="{BB962C8B-B14F-4D97-AF65-F5344CB8AC3E}">
        <p14:creationId xmlns:p14="http://schemas.microsoft.com/office/powerpoint/2010/main" val="247039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Rehash on how Docker works?</a:t>
            </a:r>
          </a:p>
          <a:p>
            <a:r>
              <a:rPr lang="en-US" dirty="0"/>
              <a:t>Make sure we’ll all on DockerHub</a:t>
            </a:r>
          </a:p>
          <a:p>
            <a:r>
              <a:rPr lang="en-US" dirty="0"/>
              <a:t>Make our own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Build the container and push it up to DockerHub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Better understand </a:t>
            </a:r>
            <a:r>
              <a:rPr lang="en-US" b="1" dirty="0" err="1"/>
              <a:t>Dockerfiles</a:t>
            </a:r>
            <a:endParaRPr lang="en-US" b="1" dirty="0"/>
          </a:p>
          <a:p>
            <a:pPr lvl="1"/>
            <a:r>
              <a:rPr lang="en-US" b="1" dirty="0"/>
              <a:t>Be able to make your own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the comments!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C7C4C4C0-B516-6E32-F5EB-9959B40BB90C}"/>
              </a:ext>
            </a:extLst>
          </p:cNvPr>
          <p:cNvSpPr/>
          <p:nvPr/>
        </p:nvSpPr>
        <p:spPr>
          <a:xfrm>
            <a:off x="1043608" y="1621114"/>
            <a:ext cx="5128592" cy="433905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A98856-32EC-C8CF-2550-2B096AC5375E}"/>
              </a:ext>
            </a:extLst>
          </p:cNvPr>
          <p:cNvSpPr txBox="1"/>
          <p:nvPr/>
        </p:nvSpPr>
        <p:spPr>
          <a:xfrm>
            <a:off x="7957670" y="1825625"/>
            <a:ext cx="137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B4C2DE67-55F0-ED81-DDAF-B1E7150F2001}"/>
              </a:ext>
            </a:extLst>
          </p:cNvPr>
          <p:cNvSpPr/>
          <p:nvPr/>
        </p:nvSpPr>
        <p:spPr>
          <a:xfrm>
            <a:off x="1874922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ACBE5C72-C1BB-D0A4-85F1-BC75D75565F1}"/>
              </a:ext>
            </a:extLst>
          </p:cNvPr>
          <p:cNvSpPr/>
          <p:nvPr/>
        </p:nvSpPr>
        <p:spPr>
          <a:xfrm>
            <a:off x="3080869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ame 22">
            <a:extLst>
              <a:ext uri="{FF2B5EF4-FFF2-40B4-BE49-F238E27FC236}">
                <a16:creationId xmlns:a16="http://schemas.microsoft.com/office/drawing/2014/main" id="{B921AD70-ED15-487A-2FA9-075934801F25}"/>
              </a:ext>
            </a:extLst>
          </p:cNvPr>
          <p:cNvSpPr/>
          <p:nvPr/>
        </p:nvSpPr>
        <p:spPr>
          <a:xfrm>
            <a:off x="4379583" y="2434018"/>
            <a:ext cx="1099131" cy="267693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849D4D-B3DD-888C-D683-D224948812EC}"/>
              </a:ext>
            </a:extLst>
          </p:cNvPr>
          <p:cNvSpPr txBox="1"/>
          <p:nvPr/>
        </p:nvSpPr>
        <p:spPr>
          <a:xfrm>
            <a:off x="2109245" y="270600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0BB0C4-FEB3-AEAB-714A-47818E3F5D86}"/>
              </a:ext>
            </a:extLst>
          </p:cNvPr>
          <p:cNvSpPr txBox="1"/>
          <p:nvPr/>
        </p:nvSpPr>
        <p:spPr>
          <a:xfrm>
            <a:off x="3332921" y="271401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6F3138-7DC2-8A0C-EAF8-0557BF31CD1E}"/>
              </a:ext>
            </a:extLst>
          </p:cNvPr>
          <p:cNvSpPr txBox="1"/>
          <p:nvPr/>
        </p:nvSpPr>
        <p:spPr>
          <a:xfrm>
            <a:off x="4642050" y="2706007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08A4C2-1573-9DE5-08E8-7795D9795425}"/>
              </a:ext>
            </a:extLst>
          </p:cNvPr>
          <p:cNvSpPr/>
          <p:nvPr/>
        </p:nvSpPr>
        <p:spPr>
          <a:xfrm>
            <a:off x="1675340" y="3124434"/>
            <a:ext cx="3803374" cy="4240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2D8B78-DB53-EA79-98F9-98499727814C}"/>
              </a:ext>
            </a:extLst>
          </p:cNvPr>
          <p:cNvSpPr txBox="1">
            <a:spLocks/>
          </p:cNvSpPr>
          <p:nvPr/>
        </p:nvSpPr>
        <p:spPr>
          <a:xfrm>
            <a:off x="6753177" y="1825625"/>
            <a:ext cx="512859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dirty="0"/>
            </a:br>
            <a:r>
              <a:rPr lang="en-US" dirty="0"/>
              <a:t>1. Environments or “containers”</a:t>
            </a:r>
            <a:br>
              <a:rPr lang="en-US" dirty="0"/>
            </a:br>
            <a:r>
              <a:rPr lang="en-US" dirty="0"/>
              <a:t> are isolated (so they don’t interfere with one another)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They can contain different software versions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2. They can scale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Containers can be removed to free up resources when the task is done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8178F5-9490-0429-4A02-56DFE34F5322}"/>
              </a:ext>
            </a:extLst>
          </p:cNvPr>
          <p:cNvSpPr/>
          <p:nvPr/>
        </p:nvSpPr>
        <p:spPr>
          <a:xfrm>
            <a:off x="1675340" y="3733566"/>
            <a:ext cx="3803374" cy="6485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 3</a:t>
            </a:r>
          </a:p>
        </p:txBody>
      </p:sp>
    </p:spTree>
    <p:extLst>
      <p:ext uri="{BB962C8B-B14F-4D97-AF65-F5344CB8AC3E}">
        <p14:creationId xmlns:p14="http://schemas.microsoft.com/office/powerpoint/2010/main" val="350426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2DFC-13D4-3DE8-FA09-B60877D9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Dockerfiles</a:t>
            </a:r>
            <a:r>
              <a:rPr lang="en-US" dirty="0"/>
              <a:t> 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FE8E1-24A1-248A-EE54-86175F46D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starts with a </a:t>
            </a:r>
            <a:r>
              <a:rPr lang="en-US" dirty="0" err="1"/>
              <a:t>Dockerfile</a:t>
            </a:r>
            <a:r>
              <a:rPr lang="en-US" dirty="0"/>
              <a:t>. This </a:t>
            </a:r>
            <a:r>
              <a:rPr lang="en-US" dirty="0" err="1"/>
              <a:t>Dockerfile</a:t>
            </a:r>
            <a:r>
              <a:rPr lang="en-US" dirty="0"/>
              <a:t> defines what programs and libraries you want in an environment.</a:t>
            </a:r>
          </a:p>
          <a:p>
            <a:r>
              <a:rPr lang="en-US" dirty="0"/>
              <a:t>Docker, will take this </a:t>
            </a:r>
            <a:r>
              <a:rPr lang="en-US" dirty="0" err="1"/>
              <a:t>Dockerfile</a:t>
            </a:r>
            <a:r>
              <a:rPr lang="en-US" dirty="0"/>
              <a:t> and download all those programs and libraries and store them in a Container Image.</a:t>
            </a:r>
          </a:p>
          <a:p>
            <a:r>
              <a:rPr lang="en-US" dirty="0"/>
              <a:t>Once we have that Container Image, we can then upload it to DockerHub</a:t>
            </a:r>
          </a:p>
        </p:txBody>
      </p:sp>
    </p:spTree>
    <p:extLst>
      <p:ext uri="{BB962C8B-B14F-4D97-AF65-F5344CB8AC3E}">
        <p14:creationId xmlns:p14="http://schemas.microsoft.com/office/powerpoint/2010/main" val="221842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CFD4-AE69-5F89-E3B3-8F2BC953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FE569-7C53-43F6-C086-07016D27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Python Dockerfile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R Dockerfile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93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On the RIS, when you want to run a program, you’ll run a command called “</a:t>
            </a:r>
            <a:r>
              <a:rPr lang="en-US" dirty="0" err="1"/>
              <a:t>bsub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This will tell the RIS to allocate some amount of ram, </a:t>
            </a:r>
            <a:r>
              <a:rPr lang="en-US" dirty="0" err="1"/>
              <a:t>cpu</a:t>
            </a:r>
            <a:r>
              <a:rPr lang="en-US" dirty="0"/>
              <a:t>, and </a:t>
            </a:r>
            <a:r>
              <a:rPr lang="en-US" dirty="0" err="1"/>
              <a:t>gpu</a:t>
            </a:r>
            <a:r>
              <a:rPr lang="en-US" dirty="0"/>
              <a:t> resources, pull down a docker container image, and run a command in that container.</a:t>
            </a:r>
          </a:p>
          <a:p>
            <a:r>
              <a:rPr lang="en-US" dirty="0"/>
              <a:t>Henceforth, we’ll call them “jobs”</a:t>
            </a:r>
          </a:p>
        </p:txBody>
      </p:sp>
    </p:spTree>
    <p:extLst>
      <p:ext uri="{BB962C8B-B14F-4D97-AF65-F5344CB8AC3E}">
        <p14:creationId xmlns:p14="http://schemas.microsoft.com/office/powerpoint/2010/main" val="153754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47E9-EE29-E681-73AA-AD3F76A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BSUB to build our docker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7AE7E-F2C1-6124-D42D-3196E314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also use BSUB to build our Docker container images</a:t>
            </a:r>
          </a:p>
          <a:p>
            <a:r>
              <a:rPr lang="en-US" dirty="0"/>
              <a:t>We could install Docker locally too</a:t>
            </a:r>
          </a:p>
        </p:txBody>
      </p:sp>
    </p:spTree>
    <p:extLst>
      <p:ext uri="{BB962C8B-B14F-4D97-AF65-F5344CB8AC3E}">
        <p14:creationId xmlns:p14="http://schemas.microsoft.com/office/powerpoint/2010/main" val="2297608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7964</TotalTime>
  <Words>659</Words>
  <Application>Microsoft Macintosh PowerPoint</Application>
  <PresentationFormat>Widescreen</PresentationFormat>
  <Paragraphs>91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Getting Started with HPC at WashU </vt:lpstr>
      <vt:lpstr>Last time!</vt:lpstr>
      <vt:lpstr>Agenda for the day!</vt:lpstr>
      <vt:lpstr>Discussion of feedback</vt:lpstr>
      <vt:lpstr>Docker </vt:lpstr>
      <vt:lpstr>Dockerfiles - review</vt:lpstr>
      <vt:lpstr>Dockerfile examples</vt:lpstr>
      <vt:lpstr>BSUB review</vt:lpstr>
      <vt:lpstr>BSUB to build our docker image</vt:lpstr>
      <vt:lpstr>Building on RIS</vt:lpstr>
      <vt:lpstr>Building on RIS</vt:lpstr>
      <vt:lpstr>Building on RIS</vt:lpstr>
      <vt:lpstr>Let’s log onto DockerHub!</vt:lpstr>
      <vt:lpstr>More details about the Dockerfile</vt:lpstr>
      <vt:lpstr>In sum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76</cp:revision>
  <dcterms:created xsi:type="dcterms:W3CDTF">2024-02-07T19:11:51Z</dcterms:created>
  <dcterms:modified xsi:type="dcterms:W3CDTF">2024-11-08T16:49:00Z</dcterms:modified>
</cp:coreProperties>
</file>