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1" r:id="rId3"/>
    <p:sldId id="298" r:id="rId4"/>
    <p:sldId id="259" r:id="rId5"/>
    <p:sldId id="261" r:id="rId6"/>
    <p:sldId id="303" r:id="rId7"/>
    <p:sldId id="304" r:id="rId8"/>
    <p:sldId id="305" r:id="rId9"/>
    <p:sldId id="307" r:id="rId10"/>
    <p:sldId id="308" r:id="rId11"/>
    <p:sldId id="302" r:id="rId12"/>
    <p:sldId id="309" r:id="rId13"/>
    <p:sldId id="306" r:id="rId14"/>
    <p:sldId id="310" r:id="rId15"/>
    <p:sldId id="311" r:id="rId16"/>
    <p:sldId id="314" r:id="rId17"/>
    <p:sldId id="312" r:id="rId18"/>
    <p:sldId id="315" r:id="rId19"/>
    <p:sldId id="313" r:id="rId20"/>
    <p:sldId id="317" r:id="rId21"/>
    <p:sldId id="318" r:id="rId22"/>
    <p:sldId id="319" r:id="rId23"/>
    <p:sldId id="297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4"/>
    <p:restoredTop sz="77617"/>
  </p:normalViewPr>
  <p:slideViewPr>
    <p:cSldViewPr snapToGrid="0">
      <p:cViewPr varScale="1">
        <p:scale>
          <a:sx n="96" d="100"/>
          <a:sy n="96" d="100"/>
        </p:scale>
        <p:origin x="1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22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0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2!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3: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that Container Image, we can then upload it to DockerHub</a:t>
            </a:r>
          </a:p>
          <a:p>
            <a:r>
              <a:rPr lang="en-US" dirty="0"/>
              <a:t>We can then pull that Container Image if we want to run something that uses the programs and libraries in that Container</a:t>
            </a:r>
          </a:p>
          <a:p>
            <a:pPr lvl="1"/>
            <a:r>
              <a:rPr lang="en-US" dirty="0"/>
              <a:t>When we pull the image, we aren’t reinstalling the libraries, we’re just extracting them from the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Running programs!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run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Non-Interactive</a:t>
            </a:r>
          </a:p>
          <a:p>
            <a:pPr lvl="1"/>
            <a:r>
              <a:rPr lang="en-US" dirty="0"/>
              <a:t>Print everything to email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Print everything to the terminal</a:t>
            </a:r>
          </a:p>
          <a:p>
            <a:pPr lvl="1"/>
            <a:r>
              <a:rPr lang="en-US" dirty="0"/>
              <a:t>Interactive jobs are for testing and debugging.</a:t>
            </a:r>
          </a:p>
          <a:p>
            <a:pPr lvl="1"/>
            <a:r>
              <a:rPr lang="en-US" dirty="0"/>
              <a:t>They have a 24-hour time limit on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1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Any text printed to the terminal is sent to you via email instead.</a:t>
            </a:r>
          </a:p>
          <a:p>
            <a:pPr lvl="1"/>
            <a:r>
              <a:rPr lang="en-US" dirty="0"/>
              <a:t>This is whatever text you expect to see </a:t>
            </a:r>
            <a:r>
              <a:rPr lang="en-US" i="1" dirty="0"/>
              <a:t>and any 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83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62BF-82ED-9A96-749C-F06720EB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891C-64BA-5772-4F7F-3D203939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run a job together</a:t>
            </a:r>
          </a:p>
          <a:p>
            <a:r>
              <a:rPr lang="en-US" dirty="0"/>
              <a:t>SSH into the RIS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&lt;username&gt;@compute1-client-4.ris.wustl.edu</a:t>
            </a:r>
          </a:p>
          <a:p>
            <a:r>
              <a:rPr lang="en-US" dirty="0"/>
              <a:t>CD into the workshop directory</a:t>
            </a:r>
          </a:p>
          <a:p>
            <a:pPr lvl="1"/>
            <a:r>
              <a:rPr lang="en-US" dirty="0"/>
              <a:t>cd /storage1/fs1/workshops/Active/</a:t>
            </a:r>
            <a:r>
              <a:rPr lang="en-US" dirty="0" err="1"/>
              <a:t>HPCatWashU</a:t>
            </a:r>
            <a:r>
              <a:rPr lang="en-US" dirty="0"/>
              <a:t>/&lt;username&gt;</a:t>
            </a:r>
            <a:endParaRPr lang="en-US" dirty="0">
              <a:solidFill>
                <a:srgbClr val="D1D7E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dirty="0">
              <a:solidFill>
                <a:srgbClr val="D1D7E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0430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r-base:latest</a:t>
            </a:r>
            <a:r>
              <a:rPr lang="en-US" dirty="0"/>
              <a:t>)"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breakdown the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–G compute-workshop</a:t>
            </a:r>
          </a:p>
          <a:p>
            <a:pPr lvl="1"/>
            <a:r>
              <a:rPr lang="en-US" dirty="0"/>
              <a:t>–q workshop</a:t>
            </a:r>
          </a:p>
          <a:p>
            <a:pPr lvl="1"/>
            <a:r>
              <a:rPr lang="en-US" dirty="0"/>
              <a:t>–a "docker(</a:t>
            </a:r>
            <a:r>
              <a:rPr lang="en-US" dirty="0" err="1"/>
              <a:t>r-base:latest</a:t>
            </a:r>
            <a:r>
              <a:rPr lang="en-US" dirty="0"/>
              <a:t>)”</a:t>
            </a:r>
          </a:p>
          <a:p>
            <a:pPr lvl="2"/>
            <a:r>
              <a:rPr lang="en-US" dirty="0"/>
              <a:t>“Docker</a:t>
            </a:r>
          </a:p>
          <a:p>
            <a:pPr lvl="2"/>
            <a:r>
              <a:rPr lang="en-US" dirty="0"/>
              <a:t>(r-base:</a:t>
            </a:r>
          </a:p>
          <a:p>
            <a:pPr lvl="2"/>
            <a:r>
              <a:rPr lang="en-US" dirty="0"/>
              <a:t>latest)”</a:t>
            </a:r>
          </a:p>
          <a:p>
            <a:pPr lvl="1"/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</a:t>
            </a:r>
            <a:r>
              <a:rPr lang="en-US" dirty="0" err="1"/>
              <a:t>bsub</a:t>
            </a:r>
            <a:r>
              <a:rPr lang="en-US" dirty="0"/>
              <a:t> command: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–G compute-workshop –q workshop –a "docker(</a:t>
            </a:r>
            <a:r>
              <a:rPr lang="en-US" dirty="0" err="1"/>
              <a:t>r-base:latest</a:t>
            </a:r>
            <a:r>
              <a:rPr lang="en-US" dirty="0"/>
              <a:t>)"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Exercise – try doing the same with basic-</a:t>
            </a:r>
            <a:r>
              <a:rPr lang="en-US" dirty="0" err="1"/>
              <a:t>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9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Outside of the workshop, the command will look something like this: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3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the non-interactive: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-Is -G compute-</a:t>
            </a:r>
            <a:r>
              <a:rPr lang="en-US" dirty="0" err="1"/>
              <a:t>artsci</a:t>
            </a:r>
            <a:r>
              <a:rPr lang="en-US" dirty="0"/>
              <a:t> -q </a:t>
            </a:r>
            <a:r>
              <a:rPr lang="en-US" dirty="0" err="1"/>
              <a:t>artsci</a:t>
            </a:r>
            <a:r>
              <a:rPr lang="en-US" dirty="0"/>
              <a:t>-interactive -a 'docker(</a:t>
            </a:r>
            <a:r>
              <a:rPr lang="en-US" dirty="0" err="1"/>
              <a:t>r-base:latest</a:t>
            </a:r>
            <a:r>
              <a:rPr lang="en-US" dirty="0"/>
              <a:t>)' </a:t>
            </a:r>
            <a:r>
              <a:rPr lang="en-US" dirty="0" err="1"/>
              <a:t>Rscript</a:t>
            </a:r>
            <a:r>
              <a:rPr lang="en-US" dirty="0"/>
              <a:t> basic-</a:t>
            </a:r>
            <a:r>
              <a:rPr lang="en-US" dirty="0" err="1"/>
              <a:t>r.R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 effect of the workshop – this queue of ours is not allowed to do Interactive jobs</a:t>
            </a:r>
          </a:p>
        </p:txBody>
      </p:sp>
    </p:spTree>
    <p:extLst>
      <p:ext uri="{BB962C8B-B14F-4D97-AF65-F5344CB8AC3E}">
        <p14:creationId xmlns:p14="http://schemas.microsoft.com/office/powerpoint/2010/main" val="339740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err="1"/>
              <a:t>SSH’d</a:t>
            </a:r>
            <a:r>
              <a:rPr lang="en-US" dirty="0"/>
              <a:t> into the RIS to make sure we could connect to it</a:t>
            </a:r>
          </a:p>
          <a:p>
            <a:r>
              <a:rPr lang="en-US" dirty="0"/>
              <a:t>We downloaded Globus Personal Connect and configured it to make files available to the RIS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part also gives you some more flexibility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basic-</a:t>
            </a:r>
            <a:r>
              <a:rPr lang="en-US" dirty="0" err="1"/>
              <a:t>python.py</a:t>
            </a:r>
            <a:endParaRPr lang="en-US" dirty="0"/>
          </a:p>
          <a:p>
            <a:pPr lvl="1"/>
            <a:r>
              <a:rPr lang="en-US" dirty="0"/>
              <a:t>/bin/bash</a:t>
            </a:r>
          </a:p>
          <a:p>
            <a:r>
              <a:rPr lang="en-US" dirty="0"/>
              <a:t>Let’s see what those look like. Any guesses what will happen?</a:t>
            </a:r>
          </a:p>
        </p:txBody>
      </p:sp>
    </p:spTree>
    <p:extLst>
      <p:ext uri="{BB962C8B-B14F-4D97-AF65-F5344CB8AC3E}">
        <p14:creationId xmlns:p14="http://schemas.microsoft.com/office/powerpoint/2010/main" val="2916869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BSUB command is long so you can put it in a bash script or you could make a BSUB file which contains the same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bsub</a:t>
            </a:r>
            <a:r>
              <a:rPr lang="en-US" dirty="0"/>
              <a:t> command then becomes: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bsub</a:t>
            </a:r>
            <a:r>
              <a:rPr lang="en-US" dirty="0"/>
              <a:t> &lt; python-</a:t>
            </a:r>
            <a:r>
              <a:rPr lang="en-US" dirty="0" err="1"/>
              <a:t>program.bsub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Docker Hub accounts!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Http://hub.docker.com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How to run non-interactive and interactive jobs on the RIS</a:t>
            </a:r>
          </a:p>
          <a:p>
            <a:r>
              <a:rPr lang="en-US" dirty="0"/>
              <a:t>A little more about the BSUB command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What is the RIS?</a:t>
            </a:r>
          </a:p>
          <a:p>
            <a:r>
              <a:rPr lang="en-US" dirty="0"/>
              <a:t>How to run a couple simple programs</a:t>
            </a:r>
          </a:p>
          <a:p>
            <a:pPr lvl="1"/>
            <a:r>
              <a:rPr lang="en-US" dirty="0"/>
              <a:t>What is a job?</a:t>
            </a:r>
          </a:p>
          <a:p>
            <a:r>
              <a:rPr lang="en-US" dirty="0"/>
              <a:t>Discussion of the </a:t>
            </a:r>
            <a:r>
              <a:rPr lang="en-US" dirty="0" err="1"/>
              <a:t>Bsub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Familiarize yourself with the </a:t>
            </a:r>
            <a:r>
              <a:rPr lang="en-US" b="1" dirty="0" err="1"/>
              <a:t>bsub</a:t>
            </a:r>
            <a:r>
              <a:rPr lang="en-US" b="1" dirty="0"/>
              <a:t> command to run programs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Rehash of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78B4CA-9E82-0A86-ADC5-B8DF29ACFECE}"/>
              </a:ext>
            </a:extLst>
          </p:cNvPr>
          <p:cNvSpPr/>
          <p:nvPr/>
        </p:nvSpPr>
        <p:spPr>
          <a:xfrm>
            <a:off x="4412974" y="4293703"/>
            <a:ext cx="1683026" cy="1659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C20C5-7A90-DC8A-4AA8-73A50B46F8EB}"/>
              </a:ext>
            </a:extLst>
          </p:cNvPr>
          <p:cNvSpPr/>
          <p:nvPr/>
        </p:nvSpPr>
        <p:spPr>
          <a:xfrm>
            <a:off x="2612335" y="27431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72BC6B06-879C-3C80-2C8F-2CBB4EA044B0}"/>
              </a:ext>
            </a:extLst>
          </p:cNvPr>
          <p:cNvSpPr/>
          <p:nvPr/>
        </p:nvSpPr>
        <p:spPr>
          <a:xfrm>
            <a:off x="6877878" y="2464902"/>
            <a:ext cx="2239617" cy="11396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77315-264B-6D07-39E4-D8EB5621B79C}"/>
              </a:ext>
            </a:extLst>
          </p:cNvPr>
          <p:cNvCxnSpPr>
            <a:cxnSpLocks/>
            <a:stCxn id="6" idx="2"/>
            <a:endCxn id="4" idx="7"/>
          </p:cNvCxnSpPr>
          <p:nvPr/>
        </p:nvCxnSpPr>
        <p:spPr>
          <a:xfrm flipH="1">
            <a:off x="5849527" y="3604589"/>
            <a:ext cx="1028351" cy="93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A4D9E-4ED1-1F60-08EF-C8279D437E4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3069535" y="3657599"/>
            <a:ext cx="1589912" cy="87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into server and run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08" y="1690688"/>
            <a:ext cx="5128592" cy="4486275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1. How do you handle different versions of the software?</a:t>
            </a:r>
          </a:p>
          <a:p>
            <a:pPr marL="0" indent="0">
              <a:buNone/>
            </a:pPr>
            <a:r>
              <a:rPr lang="en-US" dirty="0"/>
              <a:t>2. How do manage users and their messy programs?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10F5488-FBDD-5CB5-8FD5-FE3E65C5FBB6}"/>
              </a:ext>
            </a:extLst>
          </p:cNvPr>
          <p:cNvSpPr/>
          <p:nvPr/>
        </p:nvSpPr>
        <p:spPr>
          <a:xfrm>
            <a:off x="702365" y="1690688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4E9A3-1CEE-7E9F-3845-1C4B7BC40A32}"/>
              </a:ext>
            </a:extLst>
          </p:cNvPr>
          <p:cNvSpPr txBox="1"/>
          <p:nvPr/>
        </p:nvSpPr>
        <p:spPr>
          <a:xfrm>
            <a:off x="2054087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7C386E65-B469-798F-C883-C0079342FA63}"/>
              </a:ext>
            </a:extLst>
          </p:cNvPr>
          <p:cNvSpPr/>
          <p:nvPr/>
        </p:nvSpPr>
        <p:spPr>
          <a:xfrm>
            <a:off x="1563757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50244EB4-0D73-9CEF-CB02-4438C3A672BF}"/>
              </a:ext>
            </a:extLst>
          </p:cNvPr>
          <p:cNvSpPr/>
          <p:nvPr/>
        </p:nvSpPr>
        <p:spPr>
          <a:xfrm>
            <a:off x="2769704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E8C94AE-A65E-5F57-0C12-91CD9841CB76}"/>
              </a:ext>
            </a:extLst>
          </p:cNvPr>
          <p:cNvSpPr/>
          <p:nvPr/>
        </p:nvSpPr>
        <p:spPr>
          <a:xfrm>
            <a:off x="4068418" y="2597426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5AABD-DD37-1690-431C-E3CEC527E9A0}"/>
              </a:ext>
            </a:extLst>
          </p:cNvPr>
          <p:cNvSpPr txBox="1"/>
          <p:nvPr/>
        </p:nvSpPr>
        <p:spPr>
          <a:xfrm>
            <a:off x="1798080" y="286941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AB37E-770F-F162-A0A6-17ED341E3BC8}"/>
              </a:ext>
            </a:extLst>
          </p:cNvPr>
          <p:cNvSpPr txBox="1"/>
          <p:nvPr/>
        </p:nvSpPr>
        <p:spPr>
          <a:xfrm>
            <a:off x="3021756" y="28774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04B770-7AF8-4690-D96F-88504D22D699}"/>
              </a:ext>
            </a:extLst>
          </p:cNvPr>
          <p:cNvSpPr txBox="1"/>
          <p:nvPr/>
        </p:nvSpPr>
        <p:spPr>
          <a:xfrm>
            <a:off x="4330885" y="286941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40732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FBDAB4-2713-F43F-768D-85342B3EA95C}"/>
              </a:ext>
            </a:extLst>
          </p:cNvPr>
          <p:cNvSpPr/>
          <p:nvPr/>
        </p:nvSpPr>
        <p:spPr>
          <a:xfrm>
            <a:off x="1675340" y="3218284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8B543-CE16-7C2D-C8E3-29F574C26430}"/>
              </a:ext>
            </a:extLst>
          </p:cNvPr>
          <p:cNvSpPr/>
          <p:nvPr/>
        </p:nvSpPr>
        <p:spPr>
          <a:xfrm>
            <a:off x="1707411" y="3771266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707411" y="4346513"/>
            <a:ext cx="3803374" cy="4240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This cuts the server into chunks that hold individual operating systems.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-This doesn’t scale well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How do you deal with different software versions?</a:t>
            </a:r>
          </a:p>
        </p:txBody>
      </p:sp>
    </p:spTree>
    <p:extLst>
      <p:ext uri="{BB962C8B-B14F-4D97-AF65-F5344CB8AC3E}">
        <p14:creationId xmlns:p14="http://schemas.microsoft.com/office/powerpoint/2010/main" val="192742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Containers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part 2: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814</Words>
  <Application>Microsoft Macintosh PowerPoint</Application>
  <PresentationFormat>Widescreen</PresentationFormat>
  <Paragraphs>137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Task 1 – Rehash of the RIS</vt:lpstr>
      <vt:lpstr>SSH into server and run programs</vt:lpstr>
      <vt:lpstr>Virtual Machines</vt:lpstr>
      <vt:lpstr>Docker</vt:lpstr>
      <vt:lpstr>Docker part 2: Dockerfiles</vt:lpstr>
      <vt:lpstr>Docker part 3: Containers</vt:lpstr>
      <vt:lpstr>Task 2 – Running programs!</vt:lpstr>
      <vt:lpstr>Two ways to run jobs</vt:lpstr>
      <vt:lpstr>Non-Interactive</vt:lpstr>
      <vt:lpstr>Non-Interactive</vt:lpstr>
      <vt:lpstr>Non-Interactive</vt:lpstr>
      <vt:lpstr>BSUB command</vt:lpstr>
      <vt:lpstr>Non-Interactive</vt:lpstr>
      <vt:lpstr>Non-Interactive</vt:lpstr>
      <vt:lpstr>Interactive</vt:lpstr>
      <vt:lpstr>Interactive</vt:lpstr>
      <vt:lpstr>BSUB files</vt:lpstr>
      <vt:lpstr>Let’s make Docker Hub accounts!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58</cp:revision>
  <dcterms:created xsi:type="dcterms:W3CDTF">2024-02-07T19:11:51Z</dcterms:created>
  <dcterms:modified xsi:type="dcterms:W3CDTF">2024-11-07T05:14:23Z</dcterms:modified>
</cp:coreProperties>
</file>