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4" r:id="rId2"/>
    <p:sldId id="270" r:id="rId3"/>
    <p:sldId id="260" r:id="rId4"/>
    <p:sldId id="280" r:id="rId5"/>
    <p:sldId id="277" r:id="rId6"/>
    <p:sldId id="282" r:id="rId7"/>
    <p:sldId id="281" r:id="rId8"/>
    <p:sldId id="284" r:id="rId9"/>
    <p:sldId id="283" r:id="rId10"/>
    <p:sldId id="272" r:id="rId11"/>
    <p:sldId id="271" r:id="rId12"/>
    <p:sldId id="278" r:id="rId13"/>
    <p:sldId id="279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4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E8BAE-E92B-F04D-9C6A-88D25E080AF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5B4E3-EF3B-5D4A-9DA1-BD0670AC6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5B4E3-EF3B-5D4A-9DA1-BD0670AC6B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5B4E3-EF3B-5D4A-9DA1-BD0670AC6B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9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5B4E3-EF3B-5D4A-9DA1-BD0670AC6B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77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5B4E3-EF3B-5D4A-9DA1-BD0670AC6B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44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5B4E3-EF3B-5D4A-9DA1-BD0670AC6B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0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5B4E3-EF3B-5D4A-9DA1-BD0670AC6B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1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5B4E3-EF3B-5D4A-9DA1-BD0670AC6B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5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A30B-40FA-9048-B2E9-03714906A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BF0B8-21F4-1B42-9023-280A14F8D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A47FD-E1AB-864B-B8E0-026FDE8E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8625-AE7B-F34F-A62C-58CE49F1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19DB-31ED-DE4F-80AE-1FDDD1ED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1365-9617-934F-91BE-0B100C6A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50DE-B9A2-994F-9F2D-DC338EC2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54D1-04F2-EE47-B461-8BB043BF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03B8-DE57-864B-B21F-D6AF921D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2F3B6-AB75-0847-B7ED-D140E75F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0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68F4C-6CD5-0549-B7E3-2747F40F5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90A0C-2E1D-B14B-A49A-8271A0D8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92A20-703F-1148-8381-E7E0FF8B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F274-13EB-B24D-9060-8C123BB7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CA5B-A2D9-9F47-ACD2-79386BB1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7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550-C9AE-E042-B1E7-112E4BC4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AB19-62DD-D44D-8018-F8D74DB9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2EABB-917F-EC42-A123-BED2AE36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6A522-6A5D-6E49-AD3E-F5B21809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1870-8263-A54A-9624-7C39D9FB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63BF-AECD-2442-89C0-F286EB1A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7DD37-4CF4-1841-828B-3D570759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CF83-5BF6-5C41-B922-936B9A3F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3BD67-0187-9642-AF41-35A25DF5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D7D06-4E73-C245-B328-F7FE1AE0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1CBF-5E9C-114E-9043-FCDBD84F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E515-5869-C148-9BA1-AFD096FB6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8F7E7-4859-FC43-A04C-47BFC07F8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5D56-C8A0-8948-B17D-3C30CE5E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BA0A0-C878-2646-9BF9-20F6F1B2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BD4FE-B164-C048-AC7D-0791A210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B34D-0FC9-DF4E-AB48-4A147FB2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739ED-CA44-434A-B937-A1ED65F8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C6665-5843-6C48-A518-4FEBD5A79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2D28B-B303-6849-A4AE-5DFFD8BDF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1F62A-09E6-F145-9946-2174CF1E3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5403F-C6C5-7645-ACB4-D8708875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3C99D-2866-4141-80C5-B4365671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D131A-8132-4E4D-A11E-84E8997E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BE36-BE4F-C941-9FE1-70DD77D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F398D-55B7-DD4C-9959-484361AA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AE482-1F7B-054E-B4F6-D6A34981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A9E14-48E5-904E-BBC3-A6CC0AC5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1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ABE17-05E2-8C48-A7C9-02B347C2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BA96B-911F-3442-8C53-4DD90807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9D1E9-6640-D64B-BEAF-793EE9D6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184B-2963-334A-969E-6B35A2BE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04431-2D1F-6F48-A9C9-E03FA413E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46EBA-32A4-904E-B745-F8466EC3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5EB79-0E52-8140-9CBB-E863398D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37940-13EB-2F4E-AD92-86F7136C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1E062-4E7F-6541-B4DF-7C0F65CC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0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2DAF-441A-EA47-A844-AA59D32E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C2E6D-E00C-E44B-8EDC-4F98AE121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C8EBF-0EE9-F548-A3B2-317335BE5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4CFA0-BDEB-9240-8691-1A689A08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DB33F-F7F0-AC4B-897C-8B4FC0D8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5514F-434F-1347-B683-16DA285F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D04D6-8909-284C-9169-180CD77D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20B04-FF47-6546-8CEC-7D632866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8E6A-3CFF-3148-A884-EC8B2362F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1D574-2425-0C44-8C0A-ED186250828B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6448-BB9B-6648-AD2E-79B24B5D9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A260E-0E06-9247-B275-A44476E78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6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1CD3A-35F4-07A4-000F-F5B871B99D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949" t="13878" r="17549" b="75466"/>
          <a:stretch/>
        </p:blipFill>
        <p:spPr>
          <a:xfrm>
            <a:off x="4478866" y="2068929"/>
            <a:ext cx="3234268" cy="14393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1F496C-B221-4D44-0044-4ED1578D4239}"/>
              </a:ext>
            </a:extLst>
          </p:cNvPr>
          <p:cNvSpPr/>
          <p:nvPr/>
        </p:nvSpPr>
        <p:spPr>
          <a:xfrm>
            <a:off x="1673157" y="311285"/>
            <a:ext cx="1712069" cy="622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B5CC5-653E-5254-DBEB-3338FFFE7EF4}"/>
              </a:ext>
            </a:extLst>
          </p:cNvPr>
          <p:cNvSpPr txBox="1"/>
          <p:nvPr/>
        </p:nvSpPr>
        <p:spPr>
          <a:xfrm>
            <a:off x="554477" y="544749"/>
            <a:ext cx="491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start here - what are possible next states?</a:t>
            </a:r>
          </a:p>
        </p:txBody>
      </p:sp>
    </p:spTree>
    <p:extLst>
      <p:ext uri="{BB962C8B-B14F-4D97-AF65-F5344CB8AC3E}">
        <p14:creationId xmlns:p14="http://schemas.microsoft.com/office/powerpoint/2010/main" val="335969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1CD3A-35F4-07A4-000F-F5B871B99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517"/>
          <a:stretch/>
        </p:blipFill>
        <p:spPr>
          <a:xfrm>
            <a:off x="1725801" y="104057"/>
            <a:ext cx="8740398" cy="2464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1F496C-B221-4D44-0044-4ED1578D4239}"/>
              </a:ext>
            </a:extLst>
          </p:cNvPr>
          <p:cNvSpPr/>
          <p:nvPr/>
        </p:nvSpPr>
        <p:spPr>
          <a:xfrm>
            <a:off x="1725801" y="412885"/>
            <a:ext cx="1712069" cy="622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6EDF53-B5FF-9009-E4C2-DD199FD96171}"/>
              </a:ext>
            </a:extLst>
          </p:cNvPr>
          <p:cNvSpPr/>
          <p:nvPr/>
        </p:nvSpPr>
        <p:spPr>
          <a:xfrm>
            <a:off x="1346201" y="279400"/>
            <a:ext cx="2947704" cy="2364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A0153-89FB-6084-D0C0-367A29AC3D94}"/>
              </a:ext>
            </a:extLst>
          </p:cNvPr>
          <p:cNvSpPr txBox="1"/>
          <p:nvPr/>
        </p:nvSpPr>
        <p:spPr>
          <a:xfrm>
            <a:off x="554477" y="3429000"/>
            <a:ext cx="491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after here?</a:t>
            </a:r>
          </a:p>
        </p:txBody>
      </p:sp>
    </p:spTree>
    <p:extLst>
      <p:ext uri="{BB962C8B-B14F-4D97-AF65-F5344CB8AC3E}">
        <p14:creationId xmlns:p14="http://schemas.microsoft.com/office/powerpoint/2010/main" val="375691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1CD3A-35F4-07A4-000F-F5B871B99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962"/>
          <a:stretch/>
        </p:blipFill>
        <p:spPr>
          <a:xfrm>
            <a:off x="1725801" y="104058"/>
            <a:ext cx="8740398" cy="35146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1F496C-B221-4D44-0044-4ED1578D4239}"/>
              </a:ext>
            </a:extLst>
          </p:cNvPr>
          <p:cNvSpPr/>
          <p:nvPr/>
        </p:nvSpPr>
        <p:spPr>
          <a:xfrm>
            <a:off x="1725801" y="412885"/>
            <a:ext cx="1712069" cy="622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6EDF53-B5FF-9009-E4C2-DD199FD96171}"/>
              </a:ext>
            </a:extLst>
          </p:cNvPr>
          <p:cNvSpPr/>
          <p:nvPr/>
        </p:nvSpPr>
        <p:spPr>
          <a:xfrm>
            <a:off x="1346201" y="279400"/>
            <a:ext cx="2947704" cy="2364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B49BD3-2774-B4F8-ED6E-7B2C0E5F52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22" r="73854" b="20404"/>
          <a:stretch/>
        </p:blipFill>
        <p:spPr>
          <a:xfrm>
            <a:off x="8775112" y="2585754"/>
            <a:ext cx="2285237" cy="6128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C4728F-5CBA-18CC-5A15-B6426C706DE3}"/>
              </a:ext>
            </a:extLst>
          </p:cNvPr>
          <p:cNvSpPr txBox="1"/>
          <p:nvPr/>
        </p:nvSpPr>
        <p:spPr>
          <a:xfrm>
            <a:off x="282102" y="4868694"/>
            <a:ext cx="491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after here?</a:t>
            </a:r>
          </a:p>
          <a:p>
            <a:endParaRPr lang="en-US" dirty="0"/>
          </a:p>
          <a:p>
            <a:r>
              <a:rPr lang="en-US" dirty="0"/>
              <a:t>What is CHANGING???</a:t>
            </a:r>
          </a:p>
        </p:txBody>
      </p:sp>
    </p:spTree>
    <p:extLst>
      <p:ext uri="{BB962C8B-B14F-4D97-AF65-F5344CB8AC3E}">
        <p14:creationId xmlns:p14="http://schemas.microsoft.com/office/powerpoint/2010/main" val="232339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1CD3A-35F4-07A4-000F-F5B871B9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01" y="104057"/>
            <a:ext cx="8740398" cy="67539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1F496C-B221-4D44-0044-4ED1578D4239}"/>
              </a:ext>
            </a:extLst>
          </p:cNvPr>
          <p:cNvSpPr/>
          <p:nvPr/>
        </p:nvSpPr>
        <p:spPr>
          <a:xfrm>
            <a:off x="1725801" y="412885"/>
            <a:ext cx="1712069" cy="622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6EDF53-B5FF-9009-E4C2-DD199FD96171}"/>
              </a:ext>
            </a:extLst>
          </p:cNvPr>
          <p:cNvSpPr/>
          <p:nvPr/>
        </p:nvSpPr>
        <p:spPr>
          <a:xfrm>
            <a:off x="1346201" y="279400"/>
            <a:ext cx="2947704" cy="2364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83CDB8-EC14-F700-73EA-1A9B3B30C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22" r="73854" b="20404"/>
          <a:stretch/>
        </p:blipFill>
        <p:spPr>
          <a:xfrm>
            <a:off x="8775112" y="2585754"/>
            <a:ext cx="2285237" cy="61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26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1CD3A-35F4-07A4-000F-F5B871B9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01" y="104057"/>
            <a:ext cx="8740398" cy="67539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1F496C-B221-4D44-0044-4ED1578D4239}"/>
              </a:ext>
            </a:extLst>
          </p:cNvPr>
          <p:cNvSpPr/>
          <p:nvPr/>
        </p:nvSpPr>
        <p:spPr>
          <a:xfrm>
            <a:off x="1673157" y="311285"/>
            <a:ext cx="1712069" cy="622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B181F7-E2EF-A9E2-9F1C-92EE19632C24}"/>
              </a:ext>
            </a:extLst>
          </p:cNvPr>
          <p:cNvSpPr/>
          <p:nvPr/>
        </p:nvSpPr>
        <p:spPr>
          <a:xfrm>
            <a:off x="1346201" y="279400"/>
            <a:ext cx="2947704" cy="2364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F0F81-AFE0-AB8E-8039-FC92C11305DF}"/>
              </a:ext>
            </a:extLst>
          </p:cNvPr>
          <p:cNvSpPr txBox="1"/>
          <p:nvPr/>
        </p:nvSpPr>
        <p:spPr>
          <a:xfrm>
            <a:off x="428017" y="544749"/>
            <a:ext cx="6274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changing: what holes have pegs in them</a:t>
            </a:r>
          </a:p>
          <a:p>
            <a:r>
              <a:rPr lang="en-US" dirty="0"/>
              <a:t>next states: 36 jumps -&gt; n valid jumps -&gt; n new boards</a:t>
            </a:r>
          </a:p>
          <a:p>
            <a:r>
              <a:rPr lang="en-US" dirty="0"/>
              <a:t>done: only one peg left</a:t>
            </a:r>
            <a:br>
              <a:rPr lang="en-US" dirty="0"/>
            </a:br>
            <a:r>
              <a:rPr lang="en-US" dirty="0"/>
              <a:t>           or no valid jumps</a:t>
            </a:r>
          </a:p>
        </p:txBody>
      </p:sp>
    </p:spTree>
    <p:extLst>
      <p:ext uri="{BB962C8B-B14F-4D97-AF65-F5344CB8AC3E}">
        <p14:creationId xmlns:p14="http://schemas.microsoft.com/office/powerpoint/2010/main" val="396221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394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FA3FB-26AF-822C-4EAE-9E2AD4AAF774}"/>
              </a:ext>
            </a:extLst>
          </p:cNvPr>
          <p:cNvSpPr txBox="1"/>
          <p:nvPr/>
        </p:nvSpPr>
        <p:spPr>
          <a:xfrm>
            <a:off x="1066800" y="392079"/>
            <a:ext cx="10058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Monaco" pitchFamily="2" charset="77"/>
              </a:rPr>
              <a:t>(define (solve bd)</a:t>
            </a:r>
          </a:p>
          <a:p>
            <a:r>
              <a:rPr lang="en-US" sz="1600" dirty="0">
                <a:latin typeface="Monaco" pitchFamily="2" charset="77"/>
              </a:rPr>
              <a:t>  ;; Termination argument:</a:t>
            </a:r>
          </a:p>
          <a:p>
            <a:r>
              <a:rPr lang="en-US" sz="1600" dirty="0">
                <a:latin typeface="Monaco" pitchFamily="2" charset="77"/>
              </a:rPr>
              <a:t>  ;;  base: not possible to remove anymore pegs (solved or no valid jumps)</a:t>
            </a:r>
          </a:p>
          <a:p>
            <a:r>
              <a:rPr lang="en-US" sz="1600" dirty="0">
                <a:latin typeface="Monaco" pitchFamily="2" charset="77"/>
              </a:rPr>
              <a:t>  ;;  reduction: make one of n valid jumps</a:t>
            </a:r>
          </a:p>
          <a:p>
            <a:r>
              <a:rPr lang="en-US" sz="1600" dirty="0">
                <a:latin typeface="Monaco" pitchFamily="2" charset="77"/>
              </a:rPr>
              <a:t>  ;;  argument: making one jump at a time always reaches no more possible jumps</a:t>
            </a:r>
          </a:p>
          <a:p>
            <a:r>
              <a:rPr lang="en-US" sz="1600" dirty="0">
                <a:latin typeface="Monaco" pitchFamily="2" charset="77"/>
              </a:rPr>
              <a:t>  (local [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(define (solve-bd bd)</a:t>
            </a:r>
          </a:p>
          <a:p>
            <a:r>
              <a:rPr lang="en-US" sz="1600" dirty="0">
                <a:latin typeface="Monaco" pitchFamily="2" charset="77"/>
              </a:rPr>
              <a:t>            </a:t>
            </a:r>
            <a:r>
              <a:rPr lang="en-US" sz="1600" dirty="0">
                <a:highlight>
                  <a:srgbClr val="FF00FF"/>
                </a:highlight>
                <a:latin typeface="Monaco" pitchFamily="2" charset="77"/>
              </a:rPr>
              <a:t>(if (solved? bd)</a:t>
            </a:r>
          </a:p>
          <a:p>
            <a:r>
              <a:rPr lang="en-US" sz="1600" dirty="0">
                <a:latin typeface="Monaco" pitchFamily="2" charset="77"/>
              </a:rPr>
              <a:t>                </a:t>
            </a:r>
            <a:r>
              <a:rPr lang="en-US" sz="1600" dirty="0">
                <a:highlight>
                  <a:srgbClr val="FF00FF"/>
                </a:highlight>
                <a:latin typeface="Monaco" pitchFamily="2" charset="77"/>
              </a:rPr>
              <a:t>(list bd)</a:t>
            </a:r>
          </a:p>
          <a:p>
            <a:r>
              <a:rPr lang="en-US" sz="1600" dirty="0">
                <a:latin typeface="Monaco" pitchFamily="2" charset="77"/>
              </a:rPr>
              <a:t>                </a:t>
            </a:r>
            <a:r>
              <a:rPr lang="en-US" sz="1600" dirty="0">
                <a:highlight>
                  <a:srgbClr val="00FF00"/>
                </a:highlight>
                <a:latin typeface="Monaco" pitchFamily="2" charset="77"/>
              </a:rPr>
              <a:t>(local [(define try 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(solve-</a:t>
            </a:r>
            <a:r>
              <a:rPr lang="en-US" sz="1600" dirty="0" err="1">
                <a:highlight>
                  <a:srgbClr val="FFFF00"/>
                </a:highlight>
                <a:latin typeface="Monaco" pitchFamily="2" charset="77"/>
              </a:rPr>
              <a:t>lobd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 </a:t>
            </a:r>
            <a:r>
              <a:rPr lang="en-US" sz="1600" dirty="0">
                <a:highlight>
                  <a:srgbClr val="FF00FF"/>
                </a:highlight>
                <a:latin typeface="Monaco" pitchFamily="2" charset="77"/>
              </a:rPr>
              <a:t>(next-boards bd)</a:t>
            </a:r>
            <a:r>
              <a:rPr lang="en-US" sz="1600" dirty="0">
                <a:latin typeface="Monaco" pitchFamily="2" charset="77"/>
              </a:rPr>
              <a:t>))]</a:t>
            </a:r>
          </a:p>
          <a:p>
            <a:r>
              <a:rPr lang="en-US" sz="1600" dirty="0">
                <a:latin typeface="Monaco" pitchFamily="2" charset="77"/>
              </a:rPr>
              <a:t>                  </a:t>
            </a:r>
            <a:r>
              <a:rPr lang="en-US" sz="1600" dirty="0">
                <a:highlight>
                  <a:srgbClr val="00FF00"/>
                </a:highlight>
                <a:latin typeface="Monaco" pitchFamily="2" charset="77"/>
              </a:rPr>
              <a:t>(if (not (false? try))</a:t>
            </a:r>
          </a:p>
          <a:p>
            <a:r>
              <a:rPr lang="en-US" sz="1600" dirty="0">
                <a:latin typeface="Monaco" pitchFamily="2" charset="77"/>
              </a:rPr>
              <a:t>                      (cons bd try)</a:t>
            </a:r>
          </a:p>
          <a:p>
            <a:r>
              <a:rPr lang="en-US" sz="1600" dirty="0">
                <a:latin typeface="Monaco" pitchFamily="2" charset="77"/>
              </a:rPr>
              <a:t>                      false))))</a:t>
            </a:r>
          </a:p>
          <a:p>
            <a:r>
              <a:rPr lang="en-US" sz="1600" dirty="0">
                <a:latin typeface="Monaco" pitchFamily="2" charset="77"/>
              </a:rPr>
              <a:t>          </a:t>
            </a:r>
          </a:p>
          <a:p>
            <a:r>
              <a:rPr lang="en-US" sz="1600" dirty="0">
                <a:latin typeface="Monaco" pitchFamily="2" charset="77"/>
              </a:rPr>
              <a:t>          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(define (solve-</a:t>
            </a:r>
            <a:r>
              <a:rPr lang="en-US" sz="1600" dirty="0" err="1">
                <a:highlight>
                  <a:srgbClr val="FFFF00"/>
                </a:highlight>
                <a:latin typeface="Monaco" pitchFamily="2" charset="77"/>
              </a:rPr>
              <a:t>lobd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 </a:t>
            </a:r>
            <a:r>
              <a:rPr lang="en-US" sz="1600" dirty="0" err="1">
                <a:highlight>
                  <a:srgbClr val="FFFF00"/>
                </a:highlight>
                <a:latin typeface="Monaco" pitchFamily="2" charset="77"/>
              </a:rPr>
              <a:t>lobd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)</a:t>
            </a:r>
          </a:p>
          <a:p>
            <a:r>
              <a:rPr lang="en-US" sz="1600" dirty="0">
                <a:latin typeface="Monaco" pitchFamily="2" charset="77"/>
              </a:rPr>
              <a:t>            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(</a:t>
            </a:r>
            <a:r>
              <a:rPr lang="en-US" sz="1600" dirty="0" err="1">
                <a:highlight>
                  <a:srgbClr val="FFFF00"/>
                </a:highlight>
                <a:latin typeface="Monaco" pitchFamily="2" charset="77"/>
              </a:rPr>
              <a:t>cond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 [(empty? </a:t>
            </a:r>
            <a:r>
              <a:rPr lang="en-US" sz="1600" dirty="0" err="1">
                <a:highlight>
                  <a:srgbClr val="FFFF00"/>
                </a:highlight>
                <a:latin typeface="Monaco" pitchFamily="2" charset="77"/>
              </a:rPr>
              <a:t>lobd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)</a:t>
            </a:r>
            <a:r>
              <a:rPr lang="en-US" sz="1600" dirty="0">
                <a:latin typeface="Monaco" pitchFamily="2" charset="77"/>
              </a:rPr>
              <a:t> </a:t>
            </a:r>
            <a:r>
              <a:rPr lang="en-US" sz="1600" dirty="0">
                <a:highlight>
                  <a:srgbClr val="00FF00"/>
                </a:highlight>
                <a:latin typeface="Monaco" pitchFamily="2" charset="77"/>
              </a:rPr>
              <a:t>false</a:t>
            </a:r>
            <a:r>
              <a:rPr lang="en-US" sz="1600" dirty="0">
                <a:latin typeface="Monaco" pitchFamily="2" charset="77"/>
              </a:rPr>
              <a:t>]</a:t>
            </a:r>
          </a:p>
          <a:p>
            <a:r>
              <a:rPr lang="en-US" sz="1600" dirty="0">
                <a:latin typeface="Monaco" pitchFamily="2" charset="77"/>
              </a:rPr>
              <a:t>                  </a:t>
            </a:r>
            <a:r>
              <a:rPr lang="en-US" sz="1600" dirty="0">
                <a:highlight>
                  <a:srgbClr val="00FF00"/>
                </a:highlight>
                <a:latin typeface="Monaco" pitchFamily="2" charset="77"/>
              </a:rPr>
              <a:t>[else</a:t>
            </a:r>
          </a:p>
          <a:p>
            <a:r>
              <a:rPr lang="en-US" sz="1600" dirty="0">
                <a:latin typeface="Monaco" pitchFamily="2" charset="77"/>
              </a:rPr>
              <a:t>                   </a:t>
            </a:r>
            <a:r>
              <a:rPr lang="en-US" sz="1600" dirty="0">
                <a:highlight>
                  <a:srgbClr val="00FF00"/>
                </a:highlight>
                <a:latin typeface="Monaco" pitchFamily="2" charset="77"/>
              </a:rPr>
              <a:t>(local [(define try</a:t>
            </a:r>
            <a:r>
              <a:rPr lang="en-US" sz="1600" dirty="0">
                <a:latin typeface="Monaco" pitchFamily="2" charset="77"/>
              </a:rPr>
              <a:t> 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(solve-bd (first </a:t>
            </a:r>
            <a:r>
              <a:rPr lang="en-US" sz="1600" dirty="0" err="1">
                <a:highlight>
                  <a:srgbClr val="FFFF00"/>
                </a:highlight>
                <a:latin typeface="Monaco" pitchFamily="2" charset="77"/>
              </a:rPr>
              <a:t>lobd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))</a:t>
            </a:r>
            <a:r>
              <a:rPr lang="en-US" sz="1600" dirty="0">
                <a:latin typeface="Monaco" pitchFamily="2" charset="77"/>
              </a:rPr>
              <a:t>)]</a:t>
            </a:r>
          </a:p>
          <a:p>
            <a:r>
              <a:rPr lang="en-US" sz="1600" dirty="0">
                <a:latin typeface="Monaco" pitchFamily="2" charset="77"/>
              </a:rPr>
              <a:t>                     </a:t>
            </a:r>
            <a:r>
              <a:rPr lang="en-US" sz="1600" dirty="0">
                <a:highlight>
                  <a:srgbClr val="00FF00"/>
                </a:highlight>
                <a:latin typeface="Monaco" pitchFamily="2" charset="77"/>
              </a:rPr>
              <a:t>(if (not (false? try))</a:t>
            </a:r>
          </a:p>
          <a:p>
            <a:r>
              <a:rPr lang="en-US" sz="1600" dirty="0">
                <a:latin typeface="Monaco" pitchFamily="2" charset="77"/>
              </a:rPr>
              <a:t>                         </a:t>
            </a:r>
            <a:r>
              <a:rPr lang="en-US" sz="1600" dirty="0">
                <a:highlight>
                  <a:srgbClr val="00FF00"/>
                </a:highlight>
                <a:latin typeface="Monaco" pitchFamily="2" charset="77"/>
              </a:rPr>
              <a:t>try</a:t>
            </a:r>
          </a:p>
          <a:p>
            <a:r>
              <a:rPr lang="en-US" sz="1600" dirty="0">
                <a:latin typeface="Monaco" pitchFamily="2" charset="77"/>
              </a:rPr>
              <a:t>                         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(solve-</a:t>
            </a:r>
            <a:r>
              <a:rPr lang="en-US" sz="1600" dirty="0" err="1">
                <a:highlight>
                  <a:srgbClr val="FFFF00"/>
                </a:highlight>
                <a:latin typeface="Monaco" pitchFamily="2" charset="77"/>
              </a:rPr>
              <a:t>lobd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 (rest </a:t>
            </a:r>
            <a:r>
              <a:rPr lang="en-US" sz="1600" dirty="0" err="1">
                <a:highlight>
                  <a:srgbClr val="FFFF00"/>
                </a:highlight>
                <a:latin typeface="Monaco" pitchFamily="2" charset="77"/>
              </a:rPr>
              <a:t>lobd</a:t>
            </a:r>
            <a:r>
              <a:rPr lang="en-US" sz="1600" dirty="0">
                <a:highlight>
                  <a:srgbClr val="FFFF00"/>
                </a:highlight>
                <a:latin typeface="Monaco" pitchFamily="2" charset="77"/>
              </a:rPr>
              <a:t>))</a:t>
            </a:r>
            <a:r>
              <a:rPr lang="en-US" sz="1600" dirty="0">
                <a:latin typeface="Monaco" pitchFamily="2" charset="77"/>
              </a:rPr>
              <a:t>))]))]</a:t>
            </a:r>
          </a:p>
          <a:p>
            <a:r>
              <a:rPr lang="en-US" sz="1600" dirty="0">
                <a:latin typeface="Monaco" pitchFamily="2" charset="77"/>
              </a:rPr>
              <a:t>    (solve-bd bd)))</a:t>
            </a:r>
          </a:p>
        </p:txBody>
      </p:sp>
    </p:spTree>
    <p:extLst>
      <p:ext uri="{BB962C8B-B14F-4D97-AF65-F5344CB8AC3E}">
        <p14:creationId xmlns:p14="http://schemas.microsoft.com/office/powerpoint/2010/main" val="1600473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25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F3BC-3556-246F-0D14-FD0FC2D7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problems –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D094-AA8D-7819-60BF-ED120D91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Last time – 2 way mazes (down and right only)</a:t>
            </a:r>
          </a:p>
          <a:p>
            <a:r>
              <a:rPr lang="en-US" dirty="0"/>
              <a:t>Videos – Sudoku</a:t>
            </a:r>
          </a:p>
          <a:p>
            <a:r>
              <a:rPr lang="en-US" dirty="0"/>
              <a:t>Problem bank – </a:t>
            </a:r>
            <a:r>
              <a:rPr lang="en-US" dirty="0" err="1"/>
              <a:t>nqueens</a:t>
            </a:r>
            <a:r>
              <a:rPr lang="en-US" dirty="0"/>
              <a:t>, programming contest</a:t>
            </a:r>
          </a:p>
          <a:p>
            <a:r>
              <a:rPr lang="en-US" dirty="0"/>
              <a:t>Today – Triangle solitaire</a:t>
            </a:r>
          </a:p>
          <a:p>
            <a:r>
              <a:rPr lang="en-US" dirty="0"/>
              <a:t>Lab - Clowns</a:t>
            </a:r>
          </a:p>
          <a:p>
            <a:r>
              <a:rPr lang="en-US" dirty="0"/>
              <a:t>Problem set – TA lab schedule solver</a:t>
            </a:r>
          </a:p>
          <a:p>
            <a:endParaRPr lang="en-US" dirty="0"/>
          </a:p>
          <a:p>
            <a:r>
              <a:rPr lang="en-US" dirty="0"/>
              <a:t>lot’s of problems to practice with</a:t>
            </a:r>
          </a:p>
          <a:p>
            <a:pPr lvl="1"/>
            <a:r>
              <a:rPr lang="en-US" u="sng" dirty="0"/>
              <a:t>work them</a:t>
            </a:r>
            <a:r>
              <a:rPr lang="en-US" dirty="0"/>
              <a:t> from the starter</a:t>
            </a:r>
          </a:p>
          <a:p>
            <a:pPr lvl="1"/>
            <a:r>
              <a:rPr lang="en-US" dirty="0"/>
              <a:t>don’t look at the solutions!!!</a:t>
            </a:r>
          </a:p>
        </p:txBody>
      </p:sp>
    </p:spTree>
    <p:extLst>
      <p:ext uri="{BB962C8B-B14F-4D97-AF65-F5344CB8AC3E}">
        <p14:creationId xmlns:p14="http://schemas.microsoft.com/office/powerpoint/2010/main" val="199309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6EE018-3C96-BA43-A844-1E35A6F4AD87}"/>
              </a:ext>
            </a:extLst>
          </p:cNvPr>
          <p:cNvSpPr txBox="1"/>
          <p:nvPr/>
        </p:nvSpPr>
        <p:spPr>
          <a:xfrm>
            <a:off x="1501256" y="503670"/>
            <a:ext cx="282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of </a:t>
            </a:r>
            <a:r>
              <a:rPr lang="en-US" dirty="0" err="1"/>
              <a:t>x,y</a:t>
            </a:r>
            <a:r>
              <a:rPr lang="en-US" dirty="0"/>
              <a:t> positions moving through this maze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9925235-24B8-D34E-9E73-606E4B402400}"/>
              </a:ext>
            </a:extLst>
          </p:cNvPr>
          <p:cNvGrpSpPr/>
          <p:nvPr/>
        </p:nvGrpSpPr>
        <p:grpSpPr>
          <a:xfrm>
            <a:off x="5482259" y="720465"/>
            <a:ext cx="3906237" cy="3552934"/>
            <a:chOff x="3413617" y="1665192"/>
            <a:chExt cx="3906237" cy="35529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210564-8BC9-8548-96E4-A32935E5C8AB}"/>
                </a:ext>
              </a:extLst>
            </p:cNvPr>
            <p:cNvSpPr txBox="1"/>
            <p:nvPr/>
          </p:nvSpPr>
          <p:spPr>
            <a:xfrm>
              <a:off x="4536162" y="1665192"/>
              <a:ext cx="641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0, 0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5DAF96-7ECF-A342-B83C-B0E61DC1570C}"/>
                </a:ext>
              </a:extLst>
            </p:cNvPr>
            <p:cNvSpPr txBox="1"/>
            <p:nvPr/>
          </p:nvSpPr>
          <p:spPr>
            <a:xfrm>
              <a:off x="3413617" y="2360009"/>
              <a:ext cx="641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trike="sngStrike" dirty="0"/>
                <a:t>1, 0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876A62-3BD7-064E-A9CF-30031B9711E6}"/>
                </a:ext>
              </a:extLst>
            </p:cNvPr>
            <p:cNvSpPr txBox="1"/>
            <p:nvPr/>
          </p:nvSpPr>
          <p:spPr>
            <a:xfrm>
              <a:off x="6001840" y="2360009"/>
              <a:ext cx="641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0, 1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4B57D0-A8DE-3A48-9C8B-EB69B96E42E5}"/>
                </a:ext>
              </a:extLst>
            </p:cNvPr>
            <p:cNvSpPr txBox="1"/>
            <p:nvPr/>
          </p:nvSpPr>
          <p:spPr>
            <a:xfrm>
              <a:off x="5293254" y="3264414"/>
              <a:ext cx="641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1, 1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E5EC45-D1CF-D44B-8EC3-4E179A93560A}"/>
                </a:ext>
              </a:extLst>
            </p:cNvPr>
            <p:cNvSpPr txBox="1"/>
            <p:nvPr/>
          </p:nvSpPr>
          <p:spPr>
            <a:xfrm>
              <a:off x="6678723" y="3264414"/>
              <a:ext cx="641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trike="sngStrike" dirty="0"/>
                <a:t>0, 2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F57C0F-91A0-0040-B6CA-108D53FE592C}"/>
                </a:ext>
              </a:extLst>
            </p:cNvPr>
            <p:cNvSpPr txBox="1"/>
            <p:nvPr/>
          </p:nvSpPr>
          <p:spPr>
            <a:xfrm>
              <a:off x="4719578" y="4241270"/>
              <a:ext cx="641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trike="sngStrike" dirty="0"/>
                <a:t>2, 1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CE2DAA-5A6A-874D-A726-B45B8DA00D18}"/>
                </a:ext>
              </a:extLst>
            </p:cNvPr>
            <p:cNvSpPr txBox="1"/>
            <p:nvPr/>
          </p:nvSpPr>
          <p:spPr>
            <a:xfrm>
              <a:off x="5858320" y="4241270"/>
              <a:ext cx="641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1, 2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18A74B-0F03-064E-9F2B-0F981220D4D6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3734183" y="2034524"/>
              <a:ext cx="1122545" cy="3254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2073338-397C-9C4C-B40E-9470C7D834C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4856728" y="2034524"/>
              <a:ext cx="1465678" cy="3254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A54D595-0841-6442-8E9D-FCD3DE447DDF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613820" y="2729341"/>
              <a:ext cx="708586" cy="535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C520E3-D25E-DB40-9517-D4D1537B5C64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>
              <a:off x="6322406" y="2729341"/>
              <a:ext cx="676883" cy="535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753171E-BD92-6043-8C89-C38CAEF610F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 flipH="1">
              <a:off x="5040144" y="3633746"/>
              <a:ext cx="573676" cy="607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EE429DF-1BC9-9C48-A176-ADD6457C8235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>
              <a:off x="5613820" y="3633746"/>
              <a:ext cx="565066" cy="607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DEDFC5-2F4E-0547-85D3-2DE82FE6418F}"/>
                </a:ext>
              </a:extLst>
            </p:cNvPr>
            <p:cNvSpPr txBox="1"/>
            <p:nvPr/>
          </p:nvSpPr>
          <p:spPr>
            <a:xfrm>
              <a:off x="5990899" y="4848794"/>
              <a:ext cx="130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975C7C3-7082-CF41-A3A3-A2EDF0310D3D}"/>
              </a:ext>
            </a:extLst>
          </p:cNvPr>
          <p:cNvSpPr txBox="1"/>
          <p:nvPr/>
        </p:nvSpPr>
        <p:spPr>
          <a:xfrm>
            <a:off x="1043272" y="4015162"/>
            <a:ext cx="67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changing search state: current position</a:t>
            </a:r>
          </a:p>
          <a:p>
            <a:endParaRPr lang="en-US" dirty="0"/>
          </a:p>
          <a:p>
            <a:r>
              <a:rPr lang="en-US" dirty="0"/>
              <a:t>next search search states: down and right, UNLESS wall or edges</a:t>
            </a:r>
          </a:p>
          <a:p>
            <a:endParaRPr lang="en-US" dirty="0"/>
          </a:p>
          <a:p>
            <a:r>
              <a:rPr lang="en-US" dirty="0"/>
              <a:t>done: solved when reach lower right corner</a:t>
            </a:r>
          </a:p>
          <a:p>
            <a:r>
              <a:rPr lang="en-US" dirty="0"/>
              <a:t>           can also run out of moves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C48E13-E760-154B-89B4-5CA1A1DF6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69" y="1278754"/>
            <a:ext cx="1420729" cy="142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2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1CD3A-35F4-07A4-000F-F5B871B99D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949" t="13878" r="17549" b="75466"/>
          <a:stretch/>
        </p:blipFill>
        <p:spPr>
          <a:xfrm>
            <a:off x="4478866" y="2068929"/>
            <a:ext cx="3234268" cy="14393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1F496C-B221-4D44-0044-4ED1578D4239}"/>
              </a:ext>
            </a:extLst>
          </p:cNvPr>
          <p:cNvSpPr/>
          <p:nvPr/>
        </p:nvSpPr>
        <p:spPr>
          <a:xfrm>
            <a:off x="1673157" y="311285"/>
            <a:ext cx="1712069" cy="622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B5CC5-653E-5254-DBEB-3338FFFE7EF4}"/>
              </a:ext>
            </a:extLst>
          </p:cNvPr>
          <p:cNvSpPr txBox="1"/>
          <p:nvPr/>
        </p:nvSpPr>
        <p:spPr>
          <a:xfrm>
            <a:off x="554477" y="544749"/>
            <a:ext cx="491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Peg solitaire</a:t>
            </a:r>
          </a:p>
        </p:txBody>
      </p:sp>
    </p:spTree>
    <p:extLst>
      <p:ext uri="{BB962C8B-B14F-4D97-AF65-F5344CB8AC3E}">
        <p14:creationId xmlns:p14="http://schemas.microsoft.com/office/powerpoint/2010/main" val="208461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84CBC91-29FA-BC42-F3F8-B4F8FD167163}"/>
              </a:ext>
            </a:extLst>
          </p:cNvPr>
          <p:cNvGrpSpPr/>
          <p:nvPr/>
        </p:nvGrpSpPr>
        <p:grpSpPr>
          <a:xfrm>
            <a:off x="3856295" y="1815830"/>
            <a:ext cx="4479409" cy="2496761"/>
            <a:chOff x="3853775" y="1815830"/>
            <a:chExt cx="4479409" cy="2496761"/>
          </a:xfrm>
        </p:grpSpPr>
        <p:sp>
          <p:nvSpPr>
            <p:cNvPr id="2" name="Donut 1">
              <a:extLst>
                <a:ext uri="{FF2B5EF4-FFF2-40B4-BE49-F238E27FC236}">
                  <a16:creationId xmlns:a16="http://schemas.microsoft.com/office/drawing/2014/main" id="{71F7D900-F2B1-DF9D-B6BE-A23FBA40C4E7}"/>
                </a:ext>
              </a:extLst>
            </p:cNvPr>
            <p:cNvSpPr/>
            <p:nvPr/>
          </p:nvSpPr>
          <p:spPr>
            <a:xfrm>
              <a:off x="4824920" y="27626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Donut 2">
              <a:extLst>
                <a:ext uri="{FF2B5EF4-FFF2-40B4-BE49-F238E27FC236}">
                  <a16:creationId xmlns:a16="http://schemas.microsoft.com/office/drawing/2014/main" id="{90D8C362-E501-3FAE-7990-0A78154D53AC}"/>
                </a:ext>
              </a:extLst>
            </p:cNvPr>
            <p:cNvSpPr/>
            <p:nvPr/>
          </p:nvSpPr>
          <p:spPr>
            <a:xfrm>
              <a:off x="5818760" y="1815830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Donut 3">
              <a:extLst>
                <a:ext uri="{FF2B5EF4-FFF2-40B4-BE49-F238E27FC236}">
                  <a16:creationId xmlns:a16="http://schemas.microsoft.com/office/drawing/2014/main" id="{B6F8762C-ED67-08B0-9E5C-D985B0BBFB4E}"/>
                </a:ext>
              </a:extLst>
            </p:cNvPr>
            <p:cNvSpPr/>
            <p:nvPr/>
          </p:nvSpPr>
          <p:spPr>
            <a:xfrm>
              <a:off x="5311302" y="23054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:a16="http://schemas.microsoft.com/office/drawing/2014/main" id="{F16E46F1-976B-4AF7-6F41-F72723B61535}"/>
                </a:ext>
              </a:extLst>
            </p:cNvPr>
            <p:cNvSpPr/>
            <p:nvPr/>
          </p:nvSpPr>
          <p:spPr>
            <a:xfrm>
              <a:off x="6297035" y="230545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id="{2F311FA9-205B-99A7-5B49-37E2DB3C29E1}"/>
                </a:ext>
              </a:extLst>
            </p:cNvPr>
            <p:cNvSpPr/>
            <p:nvPr/>
          </p:nvSpPr>
          <p:spPr>
            <a:xfrm>
              <a:off x="5832019" y="276265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onut 8">
              <a:extLst>
                <a:ext uri="{FF2B5EF4-FFF2-40B4-BE49-F238E27FC236}">
                  <a16:creationId xmlns:a16="http://schemas.microsoft.com/office/drawing/2014/main" id="{639BF7D3-F17B-B37E-5B47-9FD56E50571D}"/>
                </a:ext>
              </a:extLst>
            </p:cNvPr>
            <p:cNvSpPr/>
            <p:nvPr/>
          </p:nvSpPr>
          <p:spPr>
            <a:xfrm>
              <a:off x="6803164" y="2775622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id="{3164726A-0787-E8DE-9F9C-F0DE6213D288}"/>
                </a:ext>
              </a:extLst>
            </p:cNvPr>
            <p:cNvSpPr/>
            <p:nvPr/>
          </p:nvSpPr>
          <p:spPr>
            <a:xfrm>
              <a:off x="4338248" y="3237688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onut 10">
              <a:extLst>
                <a:ext uri="{FF2B5EF4-FFF2-40B4-BE49-F238E27FC236}">
                  <a16:creationId xmlns:a16="http://schemas.microsoft.com/office/drawing/2014/main" id="{4F780523-A4F7-8910-52F4-54394CA75BA7}"/>
                </a:ext>
              </a:extLst>
            </p:cNvPr>
            <p:cNvSpPr/>
            <p:nvPr/>
          </p:nvSpPr>
          <p:spPr>
            <a:xfrm>
              <a:off x="5345347" y="3237687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3C5FEA32-E5EF-B80E-2C25-6A1B7AC31A42}"/>
                </a:ext>
              </a:extLst>
            </p:cNvPr>
            <p:cNvSpPr/>
            <p:nvPr/>
          </p:nvSpPr>
          <p:spPr>
            <a:xfrm>
              <a:off x="6316492" y="32506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onut 12">
              <a:extLst>
                <a:ext uri="{FF2B5EF4-FFF2-40B4-BE49-F238E27FC236}">
                  <a16:creationId xmlns:a16="http://schemas.microsoft.com/office/drawing/2014/main" id="{FB85F9E0-2565-41CF-A2CD-6BE7C65DE490}"/>
                </a:ext>
              </a:extLst>
            </p:cNvPr>
            <p:cNvSpPr/>
            <p:nvPr/>
          </p:nvSpPr>
          <p:spPr>
            <a:xfrm>
              <a:off x="7289836" y="3237686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id="{F8582A47-B199-F4E3-B362-47EE03889D0C}"/>
                </a:ext>
              </a:extLst>
            </p:cNvPr>
            <p:cNvSpPr/>
            <p:nvPr/>
          </p:nvSpPr>
          <p:spPr>
            <a:xfrm>
              <a:off x="3853775" y="3745147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Donut 14">
              <a:extLst>
                <a:ext uri="{FF2B5EF4-FFF2-40B4-BE49-F238E27FC236}">
                  <a16:creationId xmlns:a16="http://schemas.microsoft.com/office/drawing/2014/main" id="{174EA6C7-07F1-395A-F3A4-03E0E7DFD0F3}"/>
                </a:ext>
              </a:extLst>
            </p:cNvPr>
            <p:cNvSpPr/>
            <p:nvPr/>
          </p:nvSpPr>
          <p:spPr>
            <a:xfrm>
              <a:off x="4860874" y="3745146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Donut 15">
              <a:extLst>
                <a:ext uri="{FF2B5EF4-FFF2-40B4-BE49-F238E27FC236}">
                  <a16:creationId xmlns:a16="http://schemas.microsoft.com/office/drawing/2014/main" id="{957B701D-E9E5-0707-7C01-A0B0AEA9CBAD}"/>
                </a:ext>
              </a:extLst>
            </p:cNvPr>
            <p:cNvSpPr/>
            <p:nvPr/>
          </p:nvSpPr>
          <p:spPr>
            <a:xfrm>
              <a:off x="5832019" y="375811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Donut 16">
              <a:extLst>
                <a:ext uri="{FF2B5EF4-FFF2-40B4-BE49-F238E27FC236}">
                  <a16:creationId xmlns:a16="http://schemas.microsoft.com/office/drawing/2014/main" id="{BB0D80F6-0912-EB88-0CD3-4AE765E9C720}"/>
                </a:ext>
              </a:extLst>
            </p:cNvPr>
            <p:cNvSpPr/>
            <p:nvPr/>
          </p:nvSpPr>
          <p:spPr>
            <a:xfrm>
              <a:off x="6805363" y="374514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B162AB8C-9D19-9C1F-74C3-14DBF5AAD611}"/>
                </a:ext>
              </a:extLst>
            </p:cNvPr>
            <p:cNvSpPr/>
            <p:nvPr/>
          </p:nvSpPr>
          <p:spPr>
            <a:xfrm>
              <a:off x="7778707" y="374514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2786A01E-2E7C-BACE-6CC3-2F8C7FF5A8BE}"/>
              </a:ext>
            </a:extLst>
          </p:cNvPr>
          <p:cNvCxnSpPr>
            <a:cxnSpLocks/>
            <a:stCxn id="3" idx="6"/>
            <a:endCxn id="9" idx="0"/>
          </p:cNvCxnSpPr>
          <p:nvPr/>
        </p:nvCxnSpPr>
        <p:spPr>
          <a:xfrm>
            <a:off x="6375757" y="2093069"/>
            <a:ext cx="707166" cy="682553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9F97B937-1D4B-EE4B-000E-390FEE97AB72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rot="10800000" flipV="1">
            <a:off x="5104680" y="2093069"/>
            <a:ext cx="716601" cy="669586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92E989-82B7-B80D-F322-1006E65A02BB}"/>
              </a:ext>
            </a:extLst>
          </p:cNvPr>
          <p:cNvSpPr txBox="1"/>
          <p:nvPr/>
        </p:nvSpPr>
        <p:spPr>
          <a:xfrm>
            <a:off x="6805684" y="1288583"/>
            <a:ext cx="120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48C517-86FF-7D09-13B8-B251ED2D489F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294556" y="1473249"/>
            <a:ext cx="511128" cy="42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92DD4C-C7B8-04D6-9AAA-75E45BBA42A3}"/>
              </a:ext>
            </a:extLst>
          </p:cNvPr>
          <p:cNvSpPr txBox="1"/>
          <p:nvPr/>
        </p:nvSpPr>
        <p:spPr>
          <a:xfrm>
            <a:off x="7360160" y="1703629"/>
            <a:ext cx="120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over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9E5F9E-6002-8B51-5BF7-5E169CFF79D1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6772831" y="1888295"/>
            <a:ext cx="587329" cy="49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ABF406-2580-7312-3DEB-3066A864BDF2}"/>
              </a:ext>
            </a:extLst>
          </p:cNvPr>
          <p:cNvSpPr txBox="1"/>
          <p:nvPr/>
        </p:nvSpPr>
        <p:spPr>
          <a:xfrm>
            <a:off x="7846833" y="2344814"/>
            <a:ext cx="120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DF16A4E-8B9A-0B3E-1D9C-747D3F46DBB0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7278960" y="2529480"/>
            <a:ext cx="567873" cy="32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1C58AE8-F338-7AF1-242A-8B91BBA8EEC2}"/>
              </a:ext>
            </a:extLst>
          </p:cNvPr>
          <p:cNvSpPr txBox="1"/>
          <p:nvPr/>
        </p:nvSpPr>
        <p:spPr>
          <a:xfrm>
            <a:off x="8259357" y="811529"/>
            <a:ext cx="30209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Jump has</a:t>
            </a:r>
          </a:p>
          <a:p>
            <a:r>
              <a:rPr lang="en-US" sz="2800" dirty="0"/>
              <a:t>   start, over, to</a:t>
            </a:r>
          </a:p>
          <a:p>
            <a:r>
              <a:rPr lang="en-US" sz="2800" dirty="0"/>
              <a:t>To be valid, </a:t>
            </a:r>
          </a:p>
          <a:p>
            <a:r>
              <a:rPr lang="en-US" sz="2800" dirty="0"/>
              <a:t>   start is full</a:t>
            </a:r>
          </a:p>
          <a:p>
            <a:r>
              <a:rPr lang="en-US" sz="2800" dirty="0"/>
              <a:t>   over is full</a:t>
            </a:r>
          </a:p>
          <a:p>
            <a:r>
              <a:rPr lang="en-US" sz="2800" dirty="0"/>
              <a:t>   to is empty</a:t>
            </a:r>
          </a:p>
        </p:txBody>
      </p:sp>
    </p:spTree>
    <p:extLst>
      <p:ext uri="{BB962C8B-B14F-4D97-AF65-F5344CB8AC3E}">
        <p14:creationId xmlns:p14="http://schemas.microsoft.com/office/powerpoint/2010/main" val="220223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84CBC91-29FA-BC42-F3F8-B4F8FD167163}"/>
              </a:ext>
            </a:extLst>
          </p:cNvPr>
          <p:cNvGrpSpPr/>
          <p:nvPr/>
        </p:nvGrpSpPr>
        <p:grpSpPr>
          <a:xfrm>
            <a:off x="3856295" y="1815830"/>
            <a:ext cx="4479409" cy="2496761"/>
            <a:chOff x="3853775" y="1815830"/>
            <a:chExt cx="4479409" cy="2496761"/>
          </a:xfrm>
        </p:grpSpPr>
        <p:sp>
          <p:nvSpPr>
            <p:cNvPr id="2" name="Donut 1">
              <a:extLst>
                <a:ext uri="{FF2B5EF4-FFF2-40B4-BE49-F238E27FC236}">
                  <a16:creationId xmlns:a16="http://schemas.microsoft.com/office/drawing/2014/main" id="{71F7D900-F2B1-DF9D-B6BE-A23FBA40C4E7}"/>
                </a:ext>
              </a:extLst>
            </p:cNvPr>
            <p:cNvSpPr/>
            <p:nvPr/>
          </p:nvSpPr>
          <p:spPr>
            <a:xfrm>
              <a:off x="4824920" y="27626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Donut 2">
              <a:extLst>
                <a:ext uri="{FF2B5EF4-FFF2-40B4-BE49-F238E27FC236}">
                  <a16:creationId xmlns:a16="http://schemas.microsoft.com/office/drawing/2014/main" id="{90D8C362-E501-3FAE-7990-0A78154D53AC}"/>
                </a:ext>
              </a:extLst>
            </p:cNvPr>
            <p:cNvSpPr/>
            <p:nvPr/>
          </p:nvSpPr>
          <p:spPr>
            <a:xfrm>
              <a:off x="5818760" y="1815830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Donut 3">
              <a:extLst>
                <a:ext uri="{FF2B5EF4-FFF2-40B4-BE49-F238E27FC236}">
                  <a16:creationId xmlns:a16="http://schemas.microsoft.com/office/drawing/2014/main" id="{B6F8762C-ED67-08B0-9E5C-D985B0BBFB4E}"/>
                </a:ext>
              </a:extLst>
            </p:cNvPr>
            <p:cNvSpPr/>
            <p:nvPr/>
          </p:nvSpPr>
          <p:spPr>
            <a:xfrm>
              <a:off x="5311302" y="23054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:a16="http://schemas.microsoft.com/office/drawing/2014/main" id="{F16E46F1-976B-4AF7-6F41-F72723B61535}"/>
                </a:ext>
              </a:extLst>
            </p:cNvPr>
            <p:cNvSpPr/>
            <p:nvPr/>
          </p:nvSpPr>
          <p:spPr>
            <a:xfrm>
              <a:off x="6297035" y="230545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id="{2F311FA9-205B-99A7-5B49-37E2DB3C29E1}"/>
                </a:ext>
              </a:extLst>
            </p:cNvPr>
            <p:cNvSpPr/>
            <p:nvPr/>
          </p:nvSpPr>
          <p:spPr>
            <a:xfrm>
              <a:off x="5832019" y="276265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onut 8">
              <a:extLst>
                <a:ext uri="{FF2B5EF4-FFF2-40B4-BE49-F238E27FC236}">
                  <a16:creationId xmlns:a16="http://schemas.microsoft.com/office/drawing/2014/main" id="{639BF7D3-F17B-B37E-5B47-9FD56E50571D}"/>
                </a:ext>
              </a:extLst>
            </p:cNvPr>
            <p:cNvSpPr/>
            <p:nvPr/>
          </p:nvSpPr>
          <p:spPr>
            <a:xfrm>
              <a:off x="6803164" y="2775622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id="{3164726A-0787-E8DE-9F9C-F0DE6213D288}"/>
                </a:ext>
              </a:extLst>
            </p:cNvPr>
            <p:cNvSpPr/>
            <p:nvPr/>
          </p:nvSpPr>
          <p:spPr>
            <a:xfrm>
              <a:off x="4338248" y="3237688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onut 10">
              <a:extLst>
                <a:ext uri="{FF2B5EF4-FFF2-40B4-BE49-F238E27FC236}">
                  <a16:creationId xmlns:a16="http://schemas.microsoft.com/office/drawing/2014/main" id="{4F780523-A4F7-8910-52F4-54394CA75BA7}"/>
                </a:ext>
              </a:extLst>
            </p:cNvPr>
            <p:cNvSpPr/>
            <p:nvPr/>
          </p:nvSpPr>
          <p:spPr>
            <a:xfrm>
              <a:off x="5345347" y="3237687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3C5FEA32-E5EF-B80E-2C25-6A1B7AC31A42}"/>
                </a:ext>
              </a:extLst>
            </p:cNvPr>
            <p:cNvSpPr/>
            <p:nvPr/>
          </p:nvSpPr>
          <p:spPr>
            <a:xfrm>
              <a:off x="6316492" y="32506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onut 12">
              <a:extLst>
                <a:ext uri="{FF2B5EF4-FFF2-40B4-BE49-F238E27FC236}">
                  <a16:creationId xmlns:a16="http://schemas.microsoft.com/office/drawing/2014/main" id="{FB85F9E0-2565-41CF-A2CD-6BE7C65DE490}"/>
                </a:ext>
              </a:extLst>
            </p:cNvPr>
            <p:cNvSpPr/>
            <p:nvPr/>
          </p:nvSpPr>
          <p:spPr>
            <a:xfrm>
              <a:off x="7289836" y="3237686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id="{F8582A47-B199-F4E3-B362-47EE03889D0C}"/>
                </a:ext>
              </a:extLst>
            </p:cNvPr>
            <p:cNvSpPr/>
            <p:nvPr/>
          </p:nvSpPr>
          <p:spPr>
            <a:xfrm>
              <a:off x="3853775" y="3745147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Donut 14">
              <a:extLst>
                <a:ext uri="{FF2B5EF4-FFF2-40B4-BE49-F238E27FC236}">
                  <a16:creationId xmlns:a16="http://schemas.microsoft.com/office/drawing/2014/main" id="{174EA6C7-07F1-395A-F3A4-03E0E7DFD0F3}"/>
                </a:ext>
              </a:extLst>
            </p:cNvPr>
            <p:cNvSpPr/>
            <p:nvPr/>
          </p:nvSpPr>
          <p:spPr>
            <a:xfrm>
              <a:off x="4860874" y="3745146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Donut 15">
              <a:extLst>
                <a:ext uri="{FF2B5EF4-FFF2-40B4-BE49-F238E27FC236}">
                  <a16:creationId xmlns:a16="http://schemas.microsoft.com/office/drawing/2014/main" id="{957B701D-E9E5-0707-7C01-A0B0AEA9CBAD}"/>
                </a:ext>
              </a:extLst>
            </p:cNvPr>
            <p:cNvSpPr/>
            <p:nvPr/>
          </p:nvSpPr>
          <p:spPr>
            <a:xfrm>
              <a:off x="5832019" y="375811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Donut 16">
              <a:extLst>
                <a:ext uri="{FF2B5EF4-FFF2-40B4-BE49-F238E27FC236}">
                  <a16:creationId xmlns:a16="http://schemas.microsoft.com/office/drawing/2014/main" id="{BB0D80F6-0912-EB88-0CD3-4AE765E9C720}"/>
                </a:ext>
              </a:extLst>
            </p:cNvPr>
            <p:cNvSpPr/>
            <p:nvPr/>
          </p:nvSpPr>
          <p:spPr>
            <a:xfrm>
              <a:off x="6805363" y="374514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B162AB8C-9D19-9C1F-74C3-14DBF5AAD611}"/>
                </a:ext>
              </a:extLst>
            </p:cNvPr>
            <p:cNvSpPr/>
            <p:nvPr/>
          </p:nvSpPr>
          <p:spPr>
            <a:xfrm>
              <a:off x="7778707" y="374514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2786A01E-2E7C-BACE-6CC3-2F8C7FF5A8BE}"/>
              </a:ext>
            </a:extLst>
          </p:cNvPr>
          <p:cNvCxnSpPr>
            <a:cxnSpLocks/>
            <a:stCxn id="4" idx="6"/>
            <a:endCxn id="12" idx="0"/>
          </p:cNvCxnSpPr>
          <p:nvPr/>
        </p:nvCxnSpPr>
        <p:spPr>
          <a:xfrm>
            <a:off x="5868299" y="2582694"/>
            <a:ext cx="727952" cy="667961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9F97B937-1D4B-EE4B-000E-390FEE97AB72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0800000" flipV="1">
            <a:off x="4618008" y="2582694"/>
            <a:ext cx="695815" cy="654994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832084-1E44-40FB-E910-D3A56457BC17}"/>
              </a:ext>
            </a:extLst>
          </p:cNvPr>
          <p:cNvSpPr txBox="1"/>
          <p:nvPr/>
        </p:nvSpPr>
        <p:spPr>
          <a:xfrm>
            <a:off x="8259357" y="811529"/>
            <a:ext cx="30209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Jump has</a:t>
            </a:r>
          </a:p>
          <a:p>
            <a:r>
              <a:rPr lang="en-US" sz="2800" dirty="0"/>
              <a:t>   start, over, to</a:t>
            </a:r>
          </a:p>
          <a:p>
            <a:r>
              <a:rPr lang="en-US" sz="2800" dirty="0"/>
              <a:t>To be valid, </a:t>
            </a:r>
          </a:p>
          <a:p>
            <a:r>
              <a:rPr lang="en-US" sz="2800" dirty="0"/>
              <a:t>   start is full</a:t>
            </a:r>
          </a:p>
          <a:p>
            <a:r>
              <a:rPr lang="en-US" sz="2800" dirty="0"/>
              <a:t>   over is full</a:t>
            </a:r>
          </a:p>
          <a:p>
            <a:r>
              <a:rPr lang="en-US" sz="2800" dirty="0"/>
              <a:t>   to is empty</a:t>
            </a:r>
          </a:p>
        </p:txBody>
      </p:sp>
    </p:spTree>
    <p:extLst>
      <p:ext uri="{BB962C8B-B14F-4D97-AF65-F5344CB8AC3E}">
        <p14:creationId xmlns:p14="http://schemas.microsoft.com/office/powerpoint/2010/main" val="341589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84CBC91-29FA-BC42-F3F8-B4F8FD167163}"/>
              </a:ext>
            </a:extLst>
          </p:cNvPr>
          <p:cNvGrpSpPr/>
          <p:nvPr/>
        </p:nvGrpSpPr>
        <p:grpSpPr>
          <a:xfrm>
            <a:off x="3856295" y="1815830"/>
            <a:ext cx="4479409" cy="2496761"/>
            <a:chOff x="3853775" y="1815830"/>
            <a:chExt cx="4479409" cy="2496761"/>
          </a:xfrm>
        </p:grpSpPr>
        <p:sp>
          <p:nvSpPr>
            <p:cNvPr id="2" name="Donut 1">
              <a:extLst>
                <a:ext uri="{FF2B5EF4-FFF2-40B4-BE49-F238E27FC236}">
                  <a16:creationId xmlns:a16="http://schemas.microsoft.com/office/drawing/2014/main" id="{71F7D900-F2B1-DF9D-B6BE-A23FBA40C4E7}"/>
                </a:ext>
              </a:extLst>
            </p:cNvPr>
            <p:cNvSpPr/>
            <p:nvPr/>
          </p:nvSpPr>
          <p:spPr>
            <a:xfrm>
              <a:off x="4824920" y="27626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Donut 2">
              <a:extLst>
                <a:ext uri="{FF2B5EF4-FFF2-40B4-BE49-F238E27FC236}">
                  <a16:creationId xmlns:a16="http://schemas.microsoft.com/office/drawing/2014/main" id="{90D8C362-E501-3FAE-7990-0A78154D53AC}"/>
                </a:ext>
              </a:extLst>
            </p:cNvPr>
            <p:cNvSpPr/>
            <p:nvPr/>
          </p:nvSpPr>
          <p:spPr>
            <a:xfrm>
              <a:off x="5818760" y="1815830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Donut 3">
              <a:extLst>
                <a:ext uri="{FF2B5EF4-FFF2-40B4-BE49-F238E27FC236}">
                  <a16:creationId xmlns:a16="http://schemas.microsoft.com/office/drawing/2014/main" id="{B6F8762C-ED67-08B0-9E5C-D985B0BBFB4E}"/>
                </a:ext>
              </a:extLst>
            </p:cNvPr>
            <p:cNvSpPr/>
            <p:nvPr/>
          </p:nvSpPr>
          <p:spPr>
            <a:xfrm>
              <a:off x="5311302" y="23054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:a16="http://schemas.microsoft.com/office/drawing/2014/main" id="{F16E46F1-976B-4AF7-6F41-F72723B61535}"/>
                </a:ext>
              </a:extLst>
            </p:cNvPr>
            <p:cNvSpPr/>
            <p:nvPr/>
          </p:nvSpPr>
          <p:spPr>
            <a:xfrm>
              <a:off x="6297035" y="230545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id="{2F311FA9-205B-99A7-5B49-37E2DB3C29E1}"/>
                </a:ext>
              </a:extLst>
            </p:cNvPr>
            <p:cNvSpPr/>
            <p:nvPr/>
          </p:nvSpPr>
          <p:spPr>
            <a:xfrm>
              <a:off x="5832019" y="276265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onut 8">
              <a:extLst>
                <a:ext uri="{FF2B5EF4-FFF2-40B4-BE49-F238E27FC236}">
                  <a16:creationId xmlns:a16="http://schemas.microsoft.com/office/drawing/2014/main" id="{639BF7D3-F17B-B37E-5B47-9FD56E50571D}"/>
                </a:ext>
              </a:extLst>
            </p:cNvPr>
            <p:cNvSpPr/>
            <p:nvPr/>
          </p:nvSpPr>
          <p:spPr>
            <a:xfrm>
              <a:off x="6803164" y="2775622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id="{3164726A-0787-E8DE-9F9C-F0DE6213D288}"/>
                </a:ext>
              </a:extLst>
            </p:cNvPr>
            <p:cNvSpPr/>
            <p:nvPr/>
          </p:nvSpPr>
          <p:spPr>
            <a:xfrm>
              <a:off x="4338248" y="3237688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onut 10">
              <a:extLst>
                <a:ext uri="{FF2B5EF4-FFF2-40B4-BE49-F238E27FC236}">
                  <a16:creationId xmlns:a16="http://schemas.microsoft.com/office/drawing/2014/main" id="{4F780523-A4F7-8910-52F4-54394CA75BA7}"/>
                </a:ext>
              </a:extLst>
            </p:cNvPr>
            <p:cNvSpPr/>
            <p:nvPr/>
          </p:nvSpPr>
          <p:spPr>
            <a:xfrm>
              <a:off x="5345347" y="3237687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3C5FEA32-E5EF-B80E-2C25-6A1B7AC31A42}"/>
                </a:ext>
              </a:extLst>
            </p:cNvPr>
            <p:cNvSpPr/>
            <p:nvPr/>
          </p:nvSpPr>
          <p:spPr>
            <a:xfrm>
              <a:off x="6316492" y="32506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onut 12">
              <a:extLst>
                <a:ext uri="{FF2B5EF4-FFF2-40B4-BE49-F238E27FC236}">
                  <a16:creationId xmlns:a16="http://schemas.microsoft.com/office/drawing/2014/main" id="{FB85F9E0-2565-41CF-A2CD-6BE7C65DE490}"/>
                </a:ext>
              </a:extLst>
            </p:cNvPr>
            <p:cNvSpPr/>
            <p:nvPr/>
          </p:nvSpPr>
          <p:spPr>
            <a:xfrm>
              <a:off x="7289836" y="3237686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id="{F8582A47-B199-F4E3-B362-47EE03889D0C}"/>
                </a:ext>
              </a:extLst>
            </p:cNvPr>
            <p:cNvSpPr/>
            <p:nvPr/>
          </p:nvSpPr>
          <p:spPr>
            <a:xfrm>
              <a:off x="3853775" y="3745147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Donut 14">
              <a:extLst>
                <a:ext uri="{FF2B5EF4-FFF2-40B4-BE49-F238E27FC236}">
                  <a16:creationId xmlns:a16="http://schemas.microsoft.com/office/drawing/2014/main" id="{174EA6C7-07F1-395A-F3A4-03E0E7DFD0F3}"/>
                </a:ext>
              </a:extLst>
            </p:cNvPr>
            <p:cNvSpPr/>
            <p:nvPr/>
          </p:nvSpPr>
          <p:spPr>
            <a:xfrm>
              <a:off x="4860874" y="3745146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Donut 15">
              <a:extLst>
                <a:ext uri="{FF2B5EF4-FFF2-40B4-BE49-F238E27FC236}">
                  <a16:creationId xmlns:a16="http://schemas.microsoft.com/office/drawing/2014/main" id="{957B701D-E9E5-0707-7C01-A0B0AEA9CBAD}"/>
                </a:ext>
              </a:extLst>
            </p:cNvPr>
            <p:cNvSpPr/>
            <p:nvPr/>
          </p:nvSpPr>
          <p:spPr>
            <a:xfrm>
              <a:off x="5832019" y="375811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Donut 16">
              <a:extLst>
                <a:ext uri="{FF2B5EF4-FFF2-40B4-BE49-F238E27FC236}">
                  <a16:creationId xmlns:a16="http://schemas.microsoft.com/office/drawing/2014/main" id="{BB0D80F6-0912-EB88-0CD3-4AE765E9C720}"/>
                </a:ext>
              </a:extLst>
            </p:cNvPr>
            <p:cNvSpPr/>
            <p:nvPr/>
          </p:nvSpPr>
          <p:spPr>
            <a:xfrm>
              <a:off x="6805363" y="374514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B162AB8C-9D19-9C1F-74C3-14DBF5AAD611}"/>
                </a:ext>
              </a:extLst>
            </p:cNvPr>
            <p:cNvSpPr/>
            <p:nvPr/>
          </p:nvSpPr>
          <p:spPr>
            <a:xfrm>
              <a:off x="7778707" y="374514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13A05442-11E6-16C3-74C7-F4DEC5C3DB72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rot="5400000" flipH="1" flipV="1">
            <a:off x="5128186" y="2069562"/>
            <a:ext cx="669586" cy="716601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4BF63CC-F84D-B953-8CD4-FDA6B5CCFB11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0800000" flipV="1">
            <a:off x="4133534" y="3039893"/>
            <a:ext cx="693906" cy="705253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C781B262-4846-B76C-338F-D2FBAC2FEBB1}"/>
              </a:ext>
            </a:extLst>
          </p:cNvPr>
          <p:cNvCxnSpPr>
            <a:cxnSpLocks/>
            <a:stCxn id="2" idx="4"/>
            <a:endCxn id="16" idx="2"/>
          </p:cNvCxnSpPr>
          <p:nvPr/>
        </p:nvCxnSpPr>
        <p:spPr>
          <a:xfrm rot="16200000" flipH="1">
            <a:off x="5110499" y="3311312"/>
            <a:ext cx="718221" cy="729860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A7755D7-9C7D-5BDE-68EB-8EB24570BC98}"/>
              </a:ext>
            </a:extLst>
          </p:cNvPr>
          <p:cNvSpPr txBox="1"/>
          <p:nvPr/>
        </p:nvSpPr>
        <p:spPr>
          <a:xfrm>
            <a:off x="8259357" y="811529"/>
            <a:ext cx="30209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Jump has</a:t>
            </a:r>
          </a:p>
          <a:p>
            <a:r>
              <a:rPr lang="en-US" sz="2800" dirty="0"/>
              <a:t>   start, over, to</a:t>
            </a:r>
          </a:p>
          <a:p>
            <a:r>
              <a:rPr lang="en-US" sz="2800" dirty="0"/>
              <a:t>To be valid, </a:t>
            </a:r>
          </a:p>
          <a:p>
            <a:r>
              <a:rPr lang="en-US" sz="2800" dirty="0"/>
              <a:t>   start is full</a:t>
            </a:r>
          </a:p>
          <a:p>
            <a:r>
              <a:rPr lang="en-US" sz="2800" dirty="0"/>
              <a:t>   over is full</a:t>
            </a:r>
          </a:p>
          <a:p>
            <a:r>
              <a:rPr lang="en-US" sz="2800" dirty="0"/>
              <a:t>   to is empty</a:t>
            </a:r>
          </a:p>
        </p:txBody>
      </p:sp>
    </p:spTree>
    <p:extLst>
      <p:ext uri="{BB962C8B-B14F-4D97-AF65-F5344CB8AC3E}">
        <p14:creationId xmlns:p14="http://schemas.microsoft.com/office/powerpoint/2010/main" val="412420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84CBC91-29FA-BC42-F3F8-B4F8FD167163}"/>
              </a:ext>
            </a:extLst>
          </p:cNvPr>
          <p:cNvGrpSpPr/>
          <p:nvPr/>
        </p:nvGrpSpPr>
        <p:grpSpPr>
          <a:xfrm>
            <a:off x="3856295" y="1815830"/>
            <a:ext cx="4479409" cy="2496761"/>
            <a:chOff x="3853775" y="1815830"/>
            <a:chExt cx="4479409" cy="2496761"/>
          </a:xfrm>
        </p:grpSpPr>
        <p:sp>
          <p:nvSpPr>
            <p:cNvPr id="2" name="Donut 1">
              <a:extLst>
                <a:ext uri="{FF2B5EF4-FFF2-40B4-BE49-F238E27FC236}">
                  <a16:creationId xmlns:a16="http://schemas.microsoft.com/office/drawing/2014/main" id="{71F7D900-F2B1-DF9D-B6BE-A23FBA40C4E7}"/>
                </a:ext>
              </a:extLst>
            </p:cNvPr>
            <p:cNvSpPr/>
            <p:nvPr/>
          </p:nvSpPr>
          <p:spPr>
            <a:xfrm>
              <a:off x="4824920" y="27626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Donut 2">
              <a:extLst>
                <a:ext uri="{FF2B5EF4-FFF2-40B4-BE49-F238E27FC236}">
                  <a16:creationId xmlns:a16="http://schemas.microsoft.com/office/drawing/2014/main" id="{90D8C362-E501-3FAE-7990-0A78154D53AC}"/>
                </a:ext>
              </a:extLst>
            </p:cNvPr>
            <p:cNvSpPr/>
            <p:nvPr/>
          </p:nvSpPr>
          <p:spPr>
            <a:xfrm>
              <a:off x="5818760" y="1815830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Donut 3">
              <a:extLst>
                <a:ext uri="{FF2B5EF4-FFF2-40B4-BE49-F238E27FC236}">
                  <a16:creationId xmlns:a16="http://schemas.microsoft.com/office/drawing/2014/main" id="{B6F8762C-ED67-08B0-9E5C-D985B0BBFB4E}"/>
                </a:ext>
              </a:extLst>
            </p:cNvPr>
            <p:cNvSpPr/>
            <p:nvPr/>
          </p:nvSpPr>
          <p:spPr>
            <a:xfrm>
              <a:off x="5311302" y="23054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:a16="http://schemas.microsoft.com/office/drawing/2014/main" id="{F16E46F1-976B-4AF7-6F41-F72723B61535}"/>
                </a:ext>
              </a:extLst>
            </p:cNvPr>
            <p:cNvSpPr/>
            <p:nvPr/>
          </p:nvSpPr>
          <p:spPr>
            <a:xfrm>
              <a:off x="6297035" y="230545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id="{2F311FA9-205B-99A7-5B49-37E2DB3C29E1}"/>
                </a:ext>
              </a:extLst>
            </p:cNvPr>
            <p:cNvSpPr/>
            <p:nvPr/>
          </p:nvSpPr>
          <p:spPr>
            <a:xfrm>
              <a:off x="5832019" y="276265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onut 8">
              <a:extLst>
                <a:ext uri="{FF2B5EF4-FFF2-40B4-BE49-F238E27FC236}">
                  <a16:creationId xmlns:a16="http://schemas.microsoft.com/office/drawing/2014/main" id="{639BF7D3-F17B-B37E-5B47-9FD56E50571D}"/>
                </a:ext>
              </a:extLst>
            </p:cNvPr>
            <p:cNvSpPr/>
            <p:nvPr/>
          </p:nvSpPr>
          <p:spPr>
            <a:xfrm>
              <a:off x="6803164" y="2775622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id="{3164726A-0787-E8DE-9F9C-F0DE6213D288}"/>
                </a:ext>
              </a:extLst>
            </p:cNvPr>
            <p:cNvSpPr/>
            <p:nvPr/>
          </p:nvSpPr>
          <p:spPr>
            <a:xfrm>
              <a:off x="4338248" y="3237688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onut 10">
              <a:extLst>
                <a:ext uri="{FF2B5EF4-FFF2-40B4-BE49-F238E27FC236}">
                  <a16:creationId xmlns:a16="http://schemas.microsoft.com/office/drawing/2014/main" id="{4F780523-A4F7-8910-52F4-54394CA75BA7}"/>
                </a:ext>
              </a:extLst>
            </p:cNvPr>
            <p:cNvSpPr/>
            <p:nvPr/>
          </p:nvSpPr>
          <p:spPr>
            <a:xfrm>
              <a:off x="5345347" y="3237687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3C5FEA32-E5EF-B80E-2C25-6A1B7AC31A42}"/>
                </a:ext>
              </a:extLst>
            </p:cNvPr>
            <p:cNvSpPr/>
            <p:nvPr/>
          </p:nvSpPr>
          <p:spPr>
            <a:xfrm>
              <a:off x="6316492" y="32506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onut 12">
              <a:extLst>
                <a:ext uri="{FF2B5EF4-FFF2-40B4-BE49-F238E27FC236}">
                  <a16:creationId xmlns:a16="http://schemas.microsoft.com/office/drawing/2014/main" id="{FB85F9E0-2565-41CF-A2CD-6BE7C65DE490}"/>
                </a:ext>
              </a:extLst>
            </p:cNvPr>
            <p:cNvSpPr/>
            <p:nvPr/>
          </p:nvSpPr>
          <p:spPr>
            <a:xfrm>
              <a:off x="7289836" y="3237686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id="{F8582A47-B199-F4E3-B362-47EE03889D0C}"/>
                </a:ext>
              </a:extLst>
            </p:cNvPr>
            <p:cNvSpPr/>
            <p:nvPr/>
          </p:nvSpPr>
          <p:spPr>
            <a:xfrm>
              <a:off x="3853775" y="3745147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Donut 14">
              <a:extLst>
                <a:ext uri="{FF2B5EF4-FFF2-40B4-BE49-F238E27FC236}">
                  <a16:creationId xmlns:a16="http://schemas.microsoft.com/office/drawing/2014/main" id="{174EA6C7-07F1-395A-F3A4-03E0E7DFD0F3}"/>
                </a:ext>
              </a:extLst>
            </p:cNvPr>
            <p:cNvSpPr/>
            <p:nvPr/>
          </p:nvSpPr>
          <p:spPr>
            <a:xfrm>
              <a:off x="4860874" y="3745146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Donut 15">
              <a:extLst>
                <a:ext uri="{FF2B5EF4-FFF2-40B4-BE49-F238E27FC236}">
                  <a16:creationId xmlns:a16="http://schemas.microsoft.com/office/drawing/2014/main" id="{957B701D-E9E5-0707-7C01-A0B0AEA9CBAD}"/>
                </a:ext>
              </a:extLst>
            </p:cNvPr>
            <p:cNvSpPr/>
            <p:nvPr/>
          </p:nvSpPr>
          <p:spPr>
            <a:xfrm>
              <a:off x="5832019" y="375811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Donut 16">
              <a:extLst>
                <a:ext uri="{FF2B5EF4-FFF2-40B4-BE49-F238E27FC236}">
                  <a16:creationId xmlns:a16="http://schemas.microsoft.com/office/drawing/2014/main" id="{BB0D80F6-0912-EB88-0CD3-4AE765E9C720}"/>
                </a:ext>
              </a:extLst>
            </p:cNvPr>
            <p:cNvSpPr/>
            <p:nvPr/>
          </p:nvSpPr>
          <p:spPr>
            <a:xfrm>
              <a:off x="6805363" y="374514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B162AB8C-9D19-9C1F-74C3-14DBF5AAD611}"/>
                </a:ext>
              </a:extLst>
            </p:cNvPr>
            <p:cNvSpPr/>
            <p:nvPr/>
          </p:nvSpPr>
          <p:spPr>
            <a:xfrm>
              <a:off x="7778707" y="374514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13A05442-11E6-16C3-74C7-F4DEC5C3DB72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rot="5400000" flipH="1" flipV="1">
            <a:off x="5128186" y="2069562"/>
            <a:ext cx="669586" cy="716601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4BF63CC-F84D-B953-8CD4-FDA6B5CCFB11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0800000" flipV="1">
            <a:off x="4133534" y="3039893"/>
            <a:ext cx="693906" cy="705253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C781B262-4846-B76C-338F-D2FBAC2FEBB1}"/>
              </a:ext>
            </a:extLst>
          </p:cNvPr>
          <p:cNvCxnSpPr>
            <a:cxnSpLocks/>
            <a:stCxn id="2" idx="4"/>
            <a:endCxn id="16" idx="2"/>
          </p:cNvCxnSpPr>
          <p:nvPr/>
        </p:nvCxnSpPr>
        <p:spPr>
          <a:xfrm rot="16200000" flipH="1">
            <a:off x="5110499" y="3311312"/>
            <a:ext cx="718221" cy="729860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072E29-9466-34EA-0093-9E1BA46B6CBA}"/>
              </a:ext>
            </a:extLst>
          </p:cNvPr>
          <p:cNvSpPr txBox="1"/>
          <p:nvPr/>
        </p:nvSpPr>
        <p:spPr>
          <a:xfrm>
            <a:off x="2893491" y="4545469"/>
            <a:ext cx="640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36 possible jumps on the board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929851CA-9A19-221D-4C17-9583173D5802}"/>
              </a:ext>
            </a:extLst>
          </p:cNvPr>
          <p:cNvCxnSpPr>
            <a:cxnSpLocks/>
          </p:cNvCxnSpPr>
          <p:nvPr/>
        </p:nvCxnSpPr>
        <p:spPr>
          <a:xfrm>
            <a:off x="5868299" y="2582694"/>
            <a:ext cx="727952" cy="667961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F5FBFFDE-3F04-BC57-E7FC-B3F444F0EF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8008" y="2582694"/>
            <a:ext cx="695815" cy="654994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45EAD8D3-8195-152A-8A67-34368C75F5AD}"/>
              </a:ext>
            </a:extLst>
          </p:cNvPr>
          <p:cNvCxnSpPr>
            <a:cxnSpLocks/>
          </p:cNvCxnSpPr>
          <p:nvPr/>
        </p:nvCxnSpPr>
        <p:spPr>
          <a:xfrm>
            <a:off x="6375757" y="2093069"/>
            <a:ext cx="707166" cy="682553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B159611-9848-6703-64C5-2CB20EE7B44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04680" y="2093069"/>
            <a:ext cx="716601" cy="669586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AB2DFB38-AA87-C636-0969-17E1E11514FF}"/>
              </a:ext>
            </a:extLst>
          </p:cNvPr>
          <p:cNvCxnSpPr>
            <a:cxnSpLocks/>
          </p:cNvCxnSpPr>
          <p:nvPr/>
        </p:nvCxnSpPr>
        <p:spPr>
          <a:xfrm>
            <a:off x="6854032" y="2579449"/>
            <a:ext cx="707166" cy="682553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8DDE8D7-EBA8-8CB1-92D0-39666743F9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82955" y="2579449"/>
            <a:ext cx="716601" cy="669586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3085B8-599A-CF59-CB5D-D52F8CDD18AE}"/>
              </a:ext>
            </a:extLst>
          </p:cNvPr>
          <p:cNvSpPr txBox="1"/>
          <p:nvPr/>
        </p:nvSpPr>
        <p:spPr>
          <a:xfrm>
            <a:off x="8259357" y="811529"/>
            <a:ext cx="30209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Jump has</a:t>
            </a:r>
          </a:p>
          <a:p>
            <a:r>
              <a:rPr lang="en-US" sz="2800" dirty="0"/>
              <a:t>   start, over, to</a:t>
            </a:r>
          </a:p>
          <a:p>
            <a:r>
              <a:rPr lang="en-US" sz="2800" dirty="0"/>
              <a:t>To be valid, </a:t>
            </a:r>
          </a:p>
          <a:p>
            <a:r>
              <a:rPr lang="en-US" sz="2800" dirty="0"/>
              <a:t>   start is full</a:t>
            </a:r>
          </a:p>
          <a:p>
            <a:r>
              <a:rPr lang="en-US" sz="2800" dirty="0"/>
              <a:t>   over is full</a:t>
            </a:r>
          </a:p>
          <a:p>
            <a:r>
              <a:rPr lang="en-US" sz="2800" dirty="0"/>
              <a:t>   to is empty</a:t>
            </a:r>
          </a:p>
        </p:txBody>
      </p:sp>
    </p:spTree>
    <p:extLst>
      <p:ext uri="{BB962C8B-B14F-4D97-AF65-F5344CB8AC3E}">
        <p14:creationId xmlns:p14="http://schemas.microsoft.com/office/powerpoint/2010/main" val="229644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84CBC91-29FA-BC42-F3F8-B4F8FD167163}"/>
              </a:ext>
            </a:extLst>
          </p:cNvPr>
          <p:cNvGrpSpPr/>
          <p:nvPr/>
        </p:nvGrpSpPr>
        <p:grpSpPr>
          <a:xfrm>
            <a:off x="3856295" y="1815830"/>
            <a:ext cx="4479409" cy="2496761"/>
            <a:chOff x="3853775" y="1815830"/>
            <a:chExt cx="4479409" cy="2496761"/>
          </a:xfrm>
        </p:grpSpPr>
        <p:sp>
          <p:nvSpPr>
            <p:cNvPr id="2" name="Donut 1">
              <a:extLst>
                <a:ext uri="{FF2B5EF4-FFF2-40B4-BE49-F238E27FC236}">
                  <a16:creationId xmlns:a16="http://schemas.microsoft.com/office/drawing/2014/main" id="{71F7D900-F2B1-DF9D-B6BE-A23FBA40C4E7}"/>
                </a:ext>
              </a:extLst>
            </p:cNvPr>
            <p:cNvSpPr/>
            <p:nvPr/>
          </p:nvSpPr>
          <p:spPr>
            <a:xfrm>
              <a:off x="4824920" y="27626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Donut 2">
              <a:extLst>
                <a:ext uri="{FF2B5EF4-FFF2-40B4-BE49-F238E27FC236}">
                  <a16:creationId xmlns:a16="http://schemas.microsoft.com/office/drawing/2014/main" id="{90D8C362-E501-3FAE-7990-0A78154D53AC}"/>
                </a:ext>
              </a:extLst>
            </p:cNvPr>
            <p:cNvSpPr/>
            <p:nvPr/>
          </p:nvSpPr>
          <p:spPr>
            <a:xfrm>
              <a:off x="5818760" y="1815830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Donut 3">
              <a:extLst>
                <a:ext uri="{FF2B5EF4-FFF2-40B4-BE49-F238E27FC236}">
                  <a16:creationId xmlns:a16="http://schemas.microsoft.com/office/drawing/2014/main" id="{B6F8762C-ED67-08B0-9E5C-D985B0BBFB4E}"/>
                </a:ext>
              </a:extLst>
            </p:cNvPr>
            <p:cNvSpPr/>
            <p:nvPr/>
          </p:nvSpPr>
          <p:spPr>
            <a:xfrm>
              <a:off x="5311302" y="23054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:a16="http://schemas.microsoft.com/office/drawing/2014/main" id="{F16E46F1-976B-4AF7-6F41-F72723B61535}"/>
                </a:ext>
              </a:extLst>
            </p:cNvPr>
            <p:cNvSpPr/>
            <p:nvPr/>
          </p:nvSpPr>
          <p:spPr>
            <a:xfrm>
              <a:off x="6297035" y="230545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id="{2F311FA9-205B-99A7-5B49-37E2DB3C29E1}"/>
                </a:ext>
              </a:extLst>
            </p:cNvPr>
            <p:cNvSpPr/>
            <p:nvPr/>
          </p:nvSpPr>
          <p:spPr>
            <a:xfrm>
              <a:off x="5832019" y="276265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Donut 8">
              <a:extLst>
                <a:ext uri="{FF2B5EF4-FFF2-40B4-BE49-F238E27FC236}">
                  <a16:creationId xmlns:a16="http://schemas.microsoft.com/office/drawing/2014/main" id="{639BF7D3-F17B-B37E-5B47-9FD56E50571D}"/>
                </a:ext>
              </a:extLst>
            </p:cNvPr>
            <p:cNvSpPr/>
            <p:nvPr/>
          </p:nvSpPr>
          <p:spPr>
            <a:xfrm>
              <a:off x="6803164" y="2775622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id="{3164726A-0787-E8DE-9F9C-F0DE6213D288}"/>
                </a:ext>
              </a:extLst>
            </p:cNvPr>
            <p:cNvSpPr/>
            <p:nvPr/>
          </p:nvSpPr>
          <p:spPr>
            <a:xfrm>
              <a:off x="4338248" y="3237688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Donut 10">
              <a:extLst>
                <a:ext uri="{FF2B5EF4-FFF2-40B4-BE49-F238E27FC236}">
                  <a16:creationId xmlns:a16="http://schemas.microsoft.com/office/drawing/2014/main" id="{4F780523-A4F7-8910-52F4-54394CA75BA7}"/>
                </a:ext>
              </a:extLst>
            </p:cNvPr>
            <p:cNvSpPr/>
            <p:nvPr/>
          </p:nvSpPr>
          <p:spPr>
            <a:xfrm>
              <a:off x="5345347" y="3237687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3C5FEA32-E5EF-B80E-2C25-6A1B7AC31A42}"/>
                </a:ext>
              </a:extLst>
            </p:cNvPr>
            <p:cNvSpPr/>
            <p:nvPr/>
          </p:nvSpPr>
          <p:spPr>
            <a:xfrm>
              <a:off x="6316492" y="325065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onut 12">
              <a:extLst>
                <a:ext uri="{FF2B5EF4-FFF2-40B4-BE49-F238E27FC236}">
                  <a16:creationId xmlns:a16="http://schemas.microsoft.com/office/drawing/2014/main" id="{FB85F9E0-2565-41CF-A2CD-6BE7C65DE490}"/>
                </a:ext>
              </a:extLst>
            </p:cNvPr>
            <p:cNvSpPr/>
            <p:nvPr/>
          </p:nvSpPr>
          <p:spPr>
            <a:xfrm>
              <a:off x="7289836" y="3237686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id="{F8582A47-B199-F4E3-B362-47EE03889D0C}"/>
                </a:ext>
              </a:extLst>
            </p:cNvPr>
            <p:cNvSpPr/>
            <p:nvPr/>
          </p:nvSpPr>
          <p:spPr>
            <a:xfrm>
              <a:off x="3853775" y="3745147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Donut 14">
              <a:extLst>
                <a:ext uri="{FF2B5EF4-FFF2-40B4-BE49-F238E27FC236}">
                  <a16:creationId xmlns:a16="http://schemas.microsoft.com/office/drawing/2014/main" id="{174EA6C7-07F1-395A-F3A4-03E0E7DFD0F3}"/>
                </a:ext>
              </a:extLst>
            </p:cNvPr>
            <p:cNvSpPr/>
            <p:nvPr/>
          </p:nvSpPr>
          <p:spPr>
            <a:xfrm>
              <a:off x="4860874" y="3745146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Donut 15">
              <a:extLst>
                <a:ext uri="{FF2B5EF4-FFF2-40B4-BE49-F238E27FC236}">
                  <a16:creationId xmlns:a16="http://schemas.microsoft.com/office/drawing/2014/main" id="{957B701D-E9E5-0707-7C01-A0B0AEA9CBAD}"/>
                </a:ext>
              </a:extLst>
            </p:cNvPr>
            <p:cNvSpPr/>
            <p:nvPr/>
          </p:nvSpPr>
          <p:spPr>
            <a:xfrm>
              <a:off x="5832019" y="375811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Donut 16">
              <a:extLst>
                <a:ext uri="{FF2B5EF4-FFF2-40B4-BE49-F238E27FC236}">
                  <a16:creationId xmlns:a16="http://schemas.microsoft.com/office/drawing/2014/main" id="{BB0D80F6-0912-EB88-0CD3-4AE765E9C720}"/>
                </a:ext>
              </a:extLst>
            </p:cNvPr>
            <p:cNvSpPr/>
            <p:nvPr/>
          </p:nvSpPr>
          <p:spPr>
            <a:xfrm>
              <a:off x="6805363" y="3745145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B162AB8C-9D19-9C1F-74C3-14DBF5AAD611}"/>
                </a:ext>
              </a:extLst>
            </p:cNvPr>
            <p:cNvSpPr/>
            <p:nvPr/>
          </p:nvSpPr>
          <p:spPr>
            <a:xfrm>
              <a:off x="7778707" y="3745144"/>
              <a:ext cx="554477" cy="554477"/>
            </a:xfrm>
            <a:prstGeom prst="donut">
              <a:avLst>
                <a:gd name="adj" fmla="val 123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13A05442-11E6-16C3-74C7-F4DEC5C3DB72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rot="5400000" flipH="1" flipV="1">
            <a:off x="5128186" y="2069562"/>
            <a:ext cx="669586" cy="716601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4BF63CC-F84D-B953-8CD4-FDA6B5CCFB11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0800000" flipV="1">
            <a:off x="4133534" y="3039893"/>
            <a:ext cx="693906" cy="705253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C781B262-4846-B76C-338F-D2FBAC2FEBB1}"/>
              </a:ext>
            </a:extLst>
          </p:cNvPr>
          <p:cNvCxnSpPr>
            <a:cxnSpLocks/>
            <a:stCxn id="2" idx="4"/>
            <a:endCxn id="16" idx="2"/>
          </p:cNvCxnSpPr>
          <p:nvPr/>
        </p:nvCxnSpPr>
        <p:spPr>
          <a:xfrm rot="16200000" flipH="1">
            <a:off x="5110499" y="3311312"/>
            <a:ext cx="718221" cy="729860"/>
          </a:xfrm>
          <a:prstGeom prst="curvedConnector2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E7EC0AA-A98E-7E6F-6F23-9CCA64BFF58F}"/>
              </a:ext>
            </a:extLst>
          </p:cNvPr>
          <p:cNvSpPr txBox="1"/>
          <p:nvPr/>
        </p:nvSpPr>
        <p:spPr>
          <a:xfrm>
            <a:off x="2893491" y="4545469"/>
            <a:ext cx="6405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There are 36 possible jumps on the board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ABD41B-362E-BA9F-3E17-39203B8931DF}"/>
              </a:ext>
            </a:extLst>
          </p:cNvPr>
          <p:cNvSpPr txBox="1"/>
          <p:nvPr/>
        </p:nvSpPr>
        <p:spPr>
          <a:xfrm>
            <a:off x="8259357" y="811529"/>
            <a:ext cx="30209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Jump has</a:t>
            </a:r>
          </a:p>
          <a:p>
            <a:r>
              <a:rPr lang="en-US" sz="2800" dirty="0"/>
              <a:t>   start, over, to</a:t>
            </a:r>
          </a:p>
          <a:p>
            <a:r>
              <a:rPr lang="en-US" sz="2800" dirty="0"/>
              <a:t>To be valid, </a:t>
            </a:r>
          </a:p>
          <a:p>
            <a:r>
              <a:rPr lang="en-US" sz="2800" dirty="0"/>
              <a:t>   start is full</a:t>
            </a:r>
          </a:p>
          <a:p>
            <a:r>
              <a:rPr lang="en-US" sz="2800" dirty="0"/>
              <a:t>   over is full</a:t>
            </a:r>
          </a:p>
          <a:p>
            <a:r>
              <a:rPr lang="en-US" sz="2800" dirty="0"/>
              <a:t>   to is empty</a:t>
            </a:r>
          </a:p>
        </p:txBody>
      </p:sp>
    </p:spTree>
    <p:extLst>
      <p:ext uri="{BB962C8B-B14F-4D97-AF65-F5344CB8AC3E}">
        <p14:creationId xmlns:p14="http://schemas.microsoft.com/office/powerpoint/2010/main" val="410131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492</Words>
  <Application>Microsoft Macintosh PowerPoint</Application>
  <PresentationFormat>Widescreen</PresentationFormat>
  <Paragraphs>98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Monaco</vt:lpstr>
      <vt:lpstr>Office Theme</vt:lpstr>
      <vt:lpstr>PowerPoint Presentation</vt:lpstr>
      <vt:lpstr>Search problems – day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Kiczales, Gregor</cp:lastModifiedBy>
  <cp:revision>32</cp:revision>
  <cp:lastPrinted>2023-11-09T20:12:02Z</cp:lastPrinted>
  <dcterms:created xsi:type="dcterms:W3CDTF">2018-10-29T16:01:27Z</dcterms:created>
  <dcterms:modified xsi:type="dcterms:W3CDTF">2023-11-10T03:37:32Z</dcterms:modified>
</cp:coreProperties>
</file>