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1" r:id="rId4"/>
    <p:sldId id="264" r:id="rId5"/>
    <p:sldId id="258" r:id="rId6"/>
    <p:sldId id="259" r:id="rId7"/>
    <p:sldId id="256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1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CBBC-7B5D-5B41-819E-040DFE2AE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142C-6F77-FA4C-A1B5-2FF93FAC8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D908B-BCD5-964C-B227-AF0A457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2850-08A1-1C4B-B94B-89634302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9DCD-989A-264A-BF6D-488E2082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288-2F4B-FF46-BC4B-F26BA66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00117-03F4-4F49-A0EC-2E6B173DD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ED8AA-3FE2-514A-A496-5C143605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9B11F-4FD1-954F-AB14-7F15613D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BE8D-672D-3D49-A8D8-1BAB6F6A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0E54C-4DD3-964F-82AC-039117AC7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0423D-088E-5A44-9552-0FBECA6F8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940D-29CB-7244-B9B1-F9A4F1CB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85A3-C4F0-6A46-8580-3C640F0E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43AC2-285E-EA4E-A134-BE09A72C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B448-01B0-6E4E-82CB-DC7CD338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68D4F-926C-2E41-A075-5117CFA6C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8684-7113-2A49-BCC5-CF42C36D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82856-47B3-F740-8DA0-6C8562F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36F2-3EFA-A44C-9733-CA33B4EA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9166-A316-264A-92CF-F695B176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8C2E-2EED-7F49-BF10-CDB71E8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B209D-C64C-4F45-95CA-6D9105E5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816-1B62-5942-AE56-BD306A6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9CB4-C288-3E47-8493-8D3A483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B020-D656-9546-AEDB-E71D9A39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2D61-F67B-DC4A-98BE-5414298C6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E19C5-80FD-6544-B66B-C1EF6B6C4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4DF0F-D7E7-7F4D-BE04-44D0781A1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CEE81-FDB1-0643-96EC-3638A27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04ED1-E3E0-3F42-BC31-A5859206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2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049-FCED-EC42-9A44-364D336E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BCFC-18EF-8546-BBF5-15A3963A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9935-8E83-1E40-99D6-08170D08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88099-FE01-4A4B-8A26-DDDEDA0C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EEE8-D192-D649-8087-52F8D117F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C9D6D-2F1C-9644-BC94-A4BF2336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827EB-4192-0E48-ABA4-59417BF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181DF-CA4B-FF4A-9E28-1EE4CE85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53EE-1AF9-D14C-8ACD-3CF780F0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6A459-A44B-0248-9350-EC40B75C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BE638-F346-3346-8BD6-D144603E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2B80F-1726-1A42-89BD-CED131F05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3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D12CF-303E-6E4F-82CF-C9421130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427E3-C34B-C545-9DBF-F83B8C1B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11965-58E2-F040-AC13-8E76C166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E9E3-6DF8-564B-B64E-18991857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CB54-88B0-F848-A810-803139E0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98F4A-AB18-6843-8B68-FBBC4863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31CEB-B0FF-3D46-9425-DA7E4C3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B731D-54BB-984B-ABF1-33E4AA61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2ED8-BFB7-C74D-BEC9-13C6B99E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5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9680-0CDA-7B42-861F-4F6B7FD3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0E5EA-7E29-4B47-9223-AF9CA35E4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D931C-5DE6-334C-A99C-44D4448D1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E912F-6490-B243-A1B0-FAEEE86D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570F-5E1B-B34F-B6A3-5ADD3CF7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F7E45-29AC-A341-9129-7CB5DF26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4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8CB4-9E46-2F43-8146-A2E3B69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AD85-F575-2841-87C1-DD923120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446F-00A3-2E43-8141-23E87A190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A58A-5D35-C149-92D6-90CB95B83E4C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F4C2-8210-6F4A-A757-73C386494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141-EB14-DC48-B97D-DEB29CC23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ACDF-3C53-034E-9CF3-A823A744D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DA19-6AFD-6018-8FFB-DC71342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D5C-4DA8-2E0F-284E-383F268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thought the midterm was: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Easier than expected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About as hard as expected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Harder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106525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FBDE-71A1-1028-7753-E49F9DE4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1296"/>
            <a:ext cx="7772400" cy="59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5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DA19-6AFD-6018-8FFB-DC71342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A9D5C-4DA8-2E0F-284E-383F2684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should have: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fewer practice exams than I did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the same number of practice exams as I did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Completed more practice exams than I did</a:t>
            </a:r>
          </a:p>
        </p:txBody>
      </p:sp>
    </p:spTree>
    <p:extLst>
      <p:ext uri="{BB962C8B-B14F-4D97-AF65-F5344CB8AC3E}">
        <p14:creationId xmlns:p14="http://schemas.microsoft.com/office/powerpoint/2010/main" val="267130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0162AF-A98B-013E-157F-3CFFD6F8C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443"/>
            <a:ext cx="7772400" cy="6151113"/>
          </a:xfrm>
          <a:prstGeom prst="rect">
            <a:avLst/>
          </a:prstGeom>
        </p:spPr>
      </p:pic>
      <p:sp>
        <p:nvSpPr>
          <p:cNvPr id="21" name="Left Arrow 20">
            <a:extLst>
              <a:ext uri="{FF2B5EF4-FFF2-40B4-BE49-F238E27FC236}">
                <a16:creationId xmlns:a16="http://schemas.microsoft.com/office/drawing/2014/main" id="{EC556514-2B1A-E699-9788-E98F56D1053A}"/>
              </a:ext>
            </a:extLst>
          </p:cNvPr>
          <p:cNvSpPr/>
          <p:nvPr/>
        </p:nvSpPr>
        <p:spPr>
          <a:xfrm>
            <a:off x="8014340" y="5673898"/>
            <a:ext cx="2231694" cy="39789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42995-119E-F796-1657-3B592DD759A0}"/>
              </a:ext>
            </a:extLst>
          </p:cNvPr>
          <p:cNvSpPr txBox="1"/>
          <p:nvPr/>
        </p:nvSpPr>
        <p:spPr>
          <a:xfrm>
            <a:off x="379141" y="1828800"/>
            <a:ext cx="1830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atomic</a:t>
            </a:r>
          </a:p>
          <a:p>
            <a:r>
              <a:rPr lang="en-US" sz="2400" dirty="0"/>
              <a:t>compound</a:t>
            </a:r>
          </a:p>
          <a:p>
            <a:r>
              <a:rPr lang="en-US" sz="2400" dirty="0"/>
              <a:t>lists</a:t>
            </a:r>
          </a:p>
          <a:p>
            <a:r>
              <a:rPr lang="en-US" sz="2400" dirty="0"/>
              <a:t>trees</a:t>
            </a:r>
          </a:p>
          <a:p>
            <a:r>
              <a:rPr lang="en-US" sz="2400" dirty="0"/>
              <a:t>graphs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search</a:t>
            </a:r>
          </a:p>
          <a:p>
            <a:r>
              <a:rPr lang="en-US" sz="2400" dirty="0"/>
              <a:t>  trees</a:t>
            </a:r>
          </a:p>
          <a:p>
            <a:r>
              <a:rPr lang="en-US" sz="2400" dirty="0"/>
              <a:t> 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7EEC2-A2EB-8B94-47E4-B1A196941A9C}"/>
              </a:ext>
            </a:extLst>
          </p:cNvPr>
          <p:cNvSpPr txBox="1"/>
          <p:nvPr/>
        </p:nvSpPr>
        <p:spPr>
          <a:xfrm>
            <a:off x="10273331" y="5673898"/>
            <a:ext cx="16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L18 L19 L20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DA695BEC-6ECA-7B93-013B-319E20364B91}"/>
              </a:ext>
            </a:extLst>
          </p:cNvPr>
          <p:cNvSpPr/>
          <p:nvPr/>
        </p:nvSpPr>
        <p:spPr>
          <a:xfrm rot="2367113">
            <a:off x="1064152" y="4534702"/>
            <a:ext cx="2231694" cy="397897"/>
          </a:xfrm>
          <a:prstGeom prst="leftArrow">
            <a:avLst>
              <a:gd name="adj1" fmla="val 43789"/>
              <a:gd name="adj2" fmla="val 655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B6BCE122-33A0-4512-CF6A-3E1BF3B6DED0}"/>
              </a:ext>
            </a:extLst>
          </p:cNvPr>
          <p:cNvSpPr/>
          <p:nvPr/>
        </p:nvSpPr>
        <p:spPr>
          <a:xfrm>
            <a:off x="1545096" y="5555301"/>
            <a:ext cx="1326508" cy="397897"/>
          </a:xfrm>
          <a:prstGeom prst="leftArrow">
            <a:avLst>
              <a:gd name="adj1" fmla="val 43789"/>
              <a:gd name="adj2" fmla="val 655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22A83-FE93-55F5-618E-28087D432B86}"/>
              </a:ext>
            </a:extLst>
          </p:cNvPr>
          <p:cNvSpPr txBox="1"/>
          <p:nvPr/>
        </p:nvSpPr>
        <p:spPr>
          <a:xfrm>
            <a:off x="2886477" y="5569583"/>
            <a:ext cx="169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L20 L21 L22</a:t>
            </a:r>
          </a:p>
        </p:txBody>
      </p:sp>
    </p:spTree>
    <p:extLst>
      <p:ext uri="{BB962C8B-B14F-4D97-AF65-F5344CB8AC3E}">
        <p14:creationId xmlns:p14="http://schemas.microsoft.com/office/powerpoint/2010/main" val="276557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C761-12F8-F740-B616-577786F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FF338C-00AF-DC80-BFF7-97666471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accumulate information from prior recursive calls</a:t>
            </a:r>
          </a:p>
          <a:p>
            <a:r>
              <a:rPr lang="en-US" dirty="0"/>
              <a:t>three categories</a:t>
            </a:r>
          </a:p>
          <a:p>
            <a:pPr lvl="1"/>
            <a:r>
              <a:rPr lang="en-US" dirty="0"/>
              <a:t>preserve context from prior recursive calls</a:t>
            </a:r>
          </a:p>
          <a:p>
            <a:pPr lvl="1"/>
            <a:r>
              <a:rPr lang="en-US" dirty="0"/>
              <a:t>result so far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91D9E-5951-8CAD-36DC-D5942D089756}"/>
              </a:ext>
            </a:extLst>
          </p:cNvPr>
          <p:cNvSpPr/>
          <p:nvPr/>
        </p:nvSpPr>
        <p:spPr>
          <a:xfrm>
            <a:off x="1186774" y="2811294"/>
            <a:ext cx="6439711" cy="74902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83DB-B29F-810F-E004-C646B511D30D}"/>
              </a:ext>
            </a:extLst>
          </p:cNvPr>
          <p:cNvSpPr txBox="1"/>
          <p:nvPr/>
        </p:nvSpPr>
        <p:spPr>
          <a:xfrm>
            <a:off x="7902299" y="2905780"/>
            <a:ext cx="317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these overlap 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C71CE-0DB1-F9B9-F0E5-E27D8FA0920F}"/>
              </a:ext>
            </a:extLst>
          </p:cNvPr>
          <p:cNvSpPr txBox="1"/>
          <p:nvPr/>
        </p:nvSpPr>
        <p:spPr>
          <a:xfrm>
            <a:off x="2920313" y="4284382"/>
            <a:ext cx="3175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30487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E52A-E703-A1C3-6B56-606A95BC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 design recipe (</a:t>
            </a:r>
            <a:r>
              <a:rPr lang="en-US" dirty="0" err="1"/>
              <a:t>htdf</a:t>
            </a:r>
            <a:r>
              <a:rPr lang="en-US" dirty="0"/>
              <a:t> + this)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36A1-1181-BBDA-269A-121C95A0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templating:</a:t>
            </a:r>
          </a:p>
          <a:p>
            <a:pPr lvl="1"/>
            <a:r>
              <a:rPr lang="en-US" dirty="0"/>
              <a:t>recursive template wrapped in local and top-level function</a:t>
            </a:r>
          </a:p>
          <a:p>
            <a:pPr lvl="1"/>
            <a:r>
              <a:rPr lang="en-US" dirty="0"/>
              <a:t>add acc(</a:t>
            </a:r>
            <a:r>
              <a:rPr lang="en-US" dirty="0" err="1"/>
              <a:t>umulator</a:t>
            </a:r>
            <a:r>
              <a:rPr lang="en-US" dirty="0"/>
              <a:t>) parameter(s) to inner function</a:t>
            </a:r>
          </a:p>
          <a:p>
            <a:pPr lvl="2"/>
            <a:r>
              <a:rPr lang="en-US" dirty="0"/>
              <a:t>add acc after all …  (can use better name)</a:t>
            </a:r>
          </a:p>
          <a:p>
            <a:pPr lvl="2"/>
            <a:r>
              <a:rPr lang="en-US" dirty="0"/>
              <a:t>add (… acc) in recursive call</a:t>
            </a:r>
          </a:p>
          <a:p>
            <a:pPr lvl="2"/>
            <a:r>
              <a:rPr lang="en-US" dirty="0"/>
              <a:t>add … in trampoline</a:t>
            </a:r>
          </a:p>
          <a:p>
            <a:r>
              <a:rPr lang="en-US" dirty="0"/>
              <a:t>work out example progression of recursive calls</a:t>
            </a:r>
          </a:p>
          <a:p>
            <a:r>
              <a:rPr lang="en-US" dirty="0"/>
              <a:t>wish for what the accumulator should be at the end</a:t>
            </a:r>
          </a:p>
          <a:p>
            <a:r>
              <a:rPr lang="en-US" dirty="0"/>
              <a:t>work backward through progression to get accumulator at each step</a:t>
            </a:r>
          </a:p>
          <a:p>
            <a:r>
              <a:rPr lang="en-US" dirty="0"/>
              <a:t>design type and invariant (</a:t>
            </a:r>
            <a:r>
              <a:rPr lang="en-US" u="sng" dirty="0"/>
              <a:t>may</a:t>
            </a:r>
            <a:r>
              <a:rPr lang="en-US" dirty="0"/>
              <a:t> need a new data definition)</a:t>
            </a:r>
          </a:p>
          <a:p>
            <a:r>
              <a:rPr lang="en-US" dirty="0"/>
              <a:t>initialize invariant, preserve invariant, exploit invariant</a:t>
            </a:r>
          </a:p>
          <a:p>
            <a:r>
              <a:rPr lang="en-US" dirty="0"/>
              <a:t>test and debug</a:t>
            </a:r>
          </a:p>
        </p:txBody>
      </p:sp>
    </p:spTree>
    <p:extLst>
      <p:ext uri="{BB962C8B-B14F-4D97-AF65-F5344CB8AC3E}">
        <p14:creationId xmlns:p14="http://schemas.microsoft.com/office/powerpoint/2010/main" val="166029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7317BB-9BFE-0E40-9799-5AC0B99E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9134"/>
            <a:ext cx="7772400" cy="63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5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80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CD4CAA-3146-6E73-1A9C-9556684936F5}"/>
              </a:ext>
            </a:extLst>
          </p:cNvPr>
          <p:cNvSpPr txBox="1"/>
          <p:nvPr/>
        </p:nvSpPr>
        <p:spPr>
          <a:xfrm>
            <a:off x="5783942" y="5630934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80 OK here?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range of numbers is OK here?</a:t>
            </a:r>
          </a:p>
        </p:txBody>
      </p:sp>
    </p:spTree>
    <p:extLst>
      <p:ext uri="{BB962C8B-B14F-4D97-AF65-F5344CB8AC3E}">
        <p14:creationId xmlns:p14="http://schemas.microsoft.com/office/powerpoint/2010/main" val="6880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8634E9-EDF6-AA44-9D39-BF81C76C9473}"/>
              </a:ext>
            </a:extLst>
          </p:cNvPr>
          <p:cNvSpPr txBox="1"/>
          <p:nvPr/>
        </p:nvSpPr>
        <p:spPr>
          <a:xfrm>
            <a:off x="5710586" y="580735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5299-1BC5-2E4D-8A7F-BC437DC253F6}"/>
              </a:ext>
            </a:extLst>
          </p:cNvPr>
          <p:cNvSpPr txBox="1"/>
          <p:nvPr/>
        </p:nvSpPr>
        <p:spPr>
          <a:xfrm>
            <a:off x="2753060" y="1881579"/>
            <a:ext cx="9031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9CB55-E64C-D04A-8293-538578586641}"/>
              </a:ext>
            </a:extLst>
          </p:cNvPr>
          <p:cNvSpPr txBox="1"/>
          <p:nvPr/>
        </p:nvSpPr>
        <p:spPr>
          <a:xfrm>
            <a:off x="6933825" y="1879656"/>
            <a:ext cx="1286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61617-195C-B147-8D93-DDFF3B980B4A}"/>
              </a:ext>
            </a:extLst>
          </p:cNvPr>
          <p:cNvSpPr txBox="1"/>
          <p:nvPr/>
        </p:nvSpPr>
        <p:spPr>
          <a:xfrm>
            <a:off x="1777087" y="3231920"/>
            <a:ext cx="5826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6F2DE-16BE-BC47-8F7F-7D4CF7D7FC1B}"/>
              </a:ext>
            </a:extLst>
          </p:cNvPr>
          <p:cNvSpPr txBox="1"/>
          <p:nvPr/>
        </p:nvSpPr>
        <p:spPr>
          <a:xfrm>
            <a:off x="4322539" y="3226480"/>
            <a:ext cx="5673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297A2-F7F1-2443-92E5-467DF4AF61D6}"/>
              </a:ext>
            </a:extLst>
          </p:cNvPr>
          <p:cNvSpPr txBox="1"/>
          <p:nvPr/>
        </p:nvSpPr>
        <p:spPr>
          <a:xfrm>
            <a:off x="906290" y="4966603"/>
            <a:ext cx="4936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841B0-EE9A-F04E-80C2-C23050FDA9DD}"/>
              </a:ext>
            </a:extLst>
          </p:cNvPr>
          <p:cNvSpPr txBox="1"/>
          <p:nvPr/>
        </p:nvSpPr>
        <p:spPr>
          <a:xfrm>
            <a:off x="2482289" y="4962255"/>
            <a:ext cx="5415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3EFBAB-3DCD-6A4E-AB88-470C3FEE8499}"/>
              </a:ext>
            </a:extLst>
          </p:cNvPr>
          <p:cNvSpPr txBox="1"/>
          <p:nvPr/>
        </p:nvSpPr>
        <p:spPr>
          <a:xfrm>
            <a:off x="3668375" y="4966602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30CCD6-654B-4541-AF30-B1C0F877EA5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068427" y="2343244"/>
            <a:ext cx="1136189" cy="88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A5B0E-E6F8-424E-81B0-BCAA1A6E50A4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153112" y="3693585"/>
            <a:ext cx="915315" cy="1273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AD3755-D21B-934A-BC21-5F5989FEFAC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068427" y="3693585"/>
            <a:ext cx="684633" cy="1268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65EE81-902B-7547-87CE-6AC1796D05E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011674" y="3688145"/>
            <a:ext cx="594530" cy="1278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D3424B-86D5-E444-BB0D-19DEAA48D8B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204616" y="2343244"/>
            <a:ext cx="1401588" cy="88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F4582-E12D-F74C-BC42-C818F1B0E50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162142" y="1042400"/>
            <a:ext cx="1415150" cy="83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411C8EC-62CC-F446-A10C-6B73C00B2106}"/>
              </a:ext>
            </a:extLst>
          </p:cNvPr>
          <p:cNvSpPr txBox="1"/>
          <p:nvPr/>
        </p:nvSpPr>
        <p:spPr>
          <a:xfrm>
            <a:off x="5270288" y="4964321"/>
            <a:ext cx="68659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D2075-D65C-974B-AFF8-12EDA8093DD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4606204" y="3688145"/>
            <a:ext cx="1007383" cy="127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C1AAB4A-B535-844A-B59A-E9446D9CBD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204616" y="1042400"/>
            <a:ext cx="2957526" cy="839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0C4210-7590-1CCD-6E82-433836370EDD}"/>
              </a:ext>
            </a:extLst>
          </p:cNvPr>
          <p:cNvSpPr txBox="1"/>
          <p:nvPr/>
        </p:nvSpPr>
        <p:spPr>
          <a:xfrm>
            <a:off x="5783942" y="4496583"/>
            <a:ext cx="167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(75, 100)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D4CAA-3146-6E73-1A9C-9556684936F5}"/>
              </a:ext>
            </a:extLst>
          </p:cNvPr>
          <p:cNvSpPr txBox="1"/>
          <p:nvPr/>
        </p:nvSpPr>
        <p:spPr>
          <a:xfrm>
            <a:off x="5783942" y="5630934"/>
            <a:ext cx="5505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 80 OK here?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What range of numbers is OK here?</a:t>
            </a:r>
          </a:p>
        </p:txBody>
      </p:sp>
    </p:spTree>
    <p:extLst>
      <p:ext uri="{BB962C8B-B14F-4D97-AF65-F5344CB8AC3E}">
        <p14:creationId xmlns:p14="http://schemas.microsoft.com/office/powerpoint/2010/main" val="419085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251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Clicker</vt:lpstr>
      <vt:lpstr>Clicker</vt:lpstr>
      <vt:lpstr>PowerPoint Presentation</vt:lpstr>
      <vt:lpstr>Accumulators</vt:lpstr>
      <vt:lpstr>accumulator design recipe (htdf + this)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25</cp:revision>
  <cp:lastPrinted>2023-11-21T06:29:19Z</cp:lastPrinted>
  <dcterms:created xsi:type="dcterms:W3CDTF">2019-10-16T22:30:32Z</dcterms:created>
  <dcterms:modified xsi:type="dcterms:W3CDTF">2023-11-21T06:29:30Z</dcterms:modified>
</cp:coreProperties>
</file>