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E8BAE-E92B-F04D-9C6A-88D25E080AF7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B4E3-EF3B-5D4A-9DA1-BD0670AC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30B-40FA-9048-B2E9-03714906A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F0B8-21F4-1B42-9023-280A14F8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7FD-E1AB-864B-B8E0-026FDE8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8625-AE7B-F34F-A62C-58CE49F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19DB-31ED-DE4F-80AE-1FDDD1E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365-9617-934F-91BE-0B100C6A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50DE-B9A2-994F-9F2D-DC338EC2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4D1-04F2-EE47-B461-8BB043BF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3B8-DE57-864B-B21F-D6AF921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3B6-AB75-0847-B7ED-D140E7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8F4C-6CD5-0549-B7E3-2747F40F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0A0C-2E1D-B14B-A49A-8271A0D8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A20-703F-1148-8381-E7E0FF8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274-13EB-B24D-9060-8C123BB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A5B-A2D9-9F47-ACD2-79386BB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550-C9AE-E042-B1E7-112E4BC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B19-62DD-D44D-8018-F8D74DB9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ABB-917F-EC42-A123-BED2AE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522-6A5D-6E49-AD3E-F5B218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870-8263-A54A-9624-7C39D9F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3BF-AECD-2442-89C0-F286EB1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DD37-4CF4-1841-828B-3D570759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CF83-5BF6-5C41-B922-936B9A3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D67-0187-9642-AF41-35A25DF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D06-4E73-C245-B328-F7FE1AE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CBF-5E9C-114E-9043-FCDBD84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E515-5869-C148-9BA1-AFD096FB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F7E7-4859-FC43-A04C-47BFC07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5D56-C8A0-8948-B17D-3C30CE5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A0A0-C878-2646-9BF9-20F6F1B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4FE-B164-C048-AC7D-0791A21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B34D-0FC9-DF4E-AB48-4A147FB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9ED-CA44-434A-B937-A1ED65F8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C6665-5843-6C48-A518-4FEBD5A7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2D28B-B303-6849-A4AE-5DFFD8BD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F62A-09E6-F145-9946-2174CF1E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5403F-C6C5-7645-ACB4-D870887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C99D-2866-4141-80C5-B436567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131A-8132-4E4D-A11E-84E8997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E36-BE4F-C941-9FE1-70DD77D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F398D-55B7-DD4C-9959-484361AA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482-1F7B-054E-B4F6-D6A3498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9E14-48E5-904E-BBC3-A6CC0AC5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BE17-05E2-8C48-A7C9-02B347C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A96B-911F-3442-8C53-4DD9080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D1E9-6640-D64B-BEAF-793EE9D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84B-2963-334A-969E-6B35A2BE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431-2D1F-6F48-A9C9-E03FA41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6EBA-32A4-904E-B745-F8466EC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EB79-0E52-8140-9CBB-E863398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7940-13EB-2F4E-AD92-86F7136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E062-4E7F-6541-B4DF-7C0F65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DAF-441A-EA47-A844-AA59D3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2E6D-E00C-E44B-8EDC-4F98AE12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8EBF-0EE9-F548-A3B2-317335BE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CFA0-BDEB-9240-8691-1A689A0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B33F-F7F0-AC4B-897C-8B4FC0D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514F-434F-1347-B683-16DA285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04D6-8909-284C-9169-180CD77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B04-FF47-6546-8CEC-7D632866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E6A-3CFF-3148-A884-EC8B236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574-2425-0C44-8C0A-ED186250828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6448-BB9B-6648-AD2E-79B24B5D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60E-0E06-9247-B275-A44476E7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786CC-4235-F708-B17F-D96F750B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6428"/>
            <a:ext cx="7772400" cy="67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73FB54-F6BC-DD26-95DF-8B40EE2B1AF8}"/>
              </a:ext>
            </a:extLst>
          </p:cNvPr>
          <p:cNvSpPr txBox="1"/>
          <p:nvPr/>
        </p:nvSpPr>
        <p:spPr>
          <a:xfrm>
            <a:off x="1373221" y="323328"/>
            <a:ext cx="944555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(define (solvable? m)</a:t>
            </a:r>
          </a:p>
          <a:p>
            <a:r>
              <a:rPr lang="en-US" sz="1600" dirty="0">
                <a:latin typeface="Monaco" pitchFamily="2" charset="77"/>
              </a:rPr>
              <a:t>  (local [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(define (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fn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-for-pos p)</a:t>
            </a:r>
          </a:p>
          <a:p>
            <a:r>
              <a:rPr lang="en-US" sz="1600" dirty="0">
                <a:latin typeface="Monaco" pitchFamily="2" charset="77"/>
              </a:rPr>
              <a:t>            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(</a:t>
            </a:r>
            <a:r>
              <a:rPr lang="en-US" sz="1600" dirty="0" err="1">
                <a:highlight>
                  <a:srgbClr val="FF00FF"/>
                </a:highlight>
                <a:latin typeface="Monaco" pitchFamily="2" charset="77"/>
              </a:rPr>
              <a:t>cond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 [(solved? p) true]</a:t>
            </a:r>
          </a:p>
          <a:p>
            <a:r>
              <a:rPr lang="en-US" sz="1600" dirty="0">
                <a:latin typeface="Monaco" pitchFamily="2" charset="77"/>
              </a:rPr>
              <a:t>                  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[else</a:t>
            </a:r>
          </a:p>
          <a:p>
            <a:r>
              <a:rPr lang="en-US" sz="1600" dirty="0">
                <a:latin typeface="Monaco" pitchFamily="2" charset="77"/>
              </a:rPr>
              <a:t>         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fn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-for-lop 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valid-next-positions</a:t>
            </a:r>
            <a:r>
              <a:rPr lang="en-US" sz="1600" dirty="0">
                <a:latin typeface="Monaco" pitchFamily="2" charset="77"/>
              </a:rPr>
              <a:t> p))]))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(define (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fn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-for-lop lop)</a:t>
            </a:r>
          </a:p>
          <a:p>
            <a:r>
              <a:rPr lang="en-US" sz="1600" dirty="0">
                <a:latin typeface="Monaco" pitchFamily="2" charset="77"/>
              </a:rPr>
              <a:t>  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cond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 [(empty? lop)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false</a:t>
            </a:r>
            <a:r>
              <a:rPr lang="en-US" sz="1600" dirty="0">
                <a:latin typeface="Monaco" pitchFamily="2" charset="77"/>
              </a:rPr>
              <a:t>]</a:t>
            </a:r>
          </a:p>
          <a:p>
            <a:r>
              <a:rPr lang="en-US" sz="1600" dirty="0">
                <a:latin typeface="Monaco" pitchFamily="2" charset="77"/>
              </a:rPr>
              <a:t>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[else</a:t>
            </a:r>
          </a:p>
          <a:p>
            <a:r>
              <a:rPr lang="en-US" sz="1600" dirty="0">
                <a:latin typeface="Monaco" pitchFamily="2" charset="77"/>
              </a:rPr>
              <a:t> 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(local [(define try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fn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-for-pos (first lop))</a:t>
            </a:r>
            <a:r>
              <a:rPr lang="en-US" sz="1600" dirty="0">
                <a:latin typeface="Monaco" pitchFamily="2" charset="77"/>
              </a:rPr>
              <a:t>)]</a:t>
            </a:r>
          </a:p>
          <a:p>
            <a:r>
              <a:rPr lang="en-US" sz="1600" dirty="0">
                <a:latin typeface="Monaco" pitchFamily="2" charset="77"/>
              </a:rPr>
              <a:t>   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(if (not (false? try))</a:t>
            </a:r>
          </a:p>
          <a:p>
            <a:r>
              <a:rPr lang="en-US" sz="1600" dirty="0">
                <a:latin typeface="Monaco" pitchFamily="2" charset="77"/>
              </a:rPr>
              <a:t>       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try</a:t>
            </a:r>
          </a:p>
          <a:p>
            <a:r>
              <a:rPr lang="en-US" sz="1600" dirty="0">
                <a:latin typeface="Monaco" pitchFamily="2" charset="77"/>
              </a:rPr>
              <a:t>               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fn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-for-lop (rest lop))</a:t>
            </a:r>
            <a:r>
              <a:rPr lang="en-US" sz="1600" dirty="0">
                <a:latin typeface="Monaco" pitchFamily="2" charset="77"/>
              </a:rPr>
              <a:t>))]))</a:t>
            </a:r>
          </a:p>
          <a:p>
            <a:r>
              <a:rPr lang="en-US" sz="1600" dirty="0">
                <a:latin typeface="Monaco" pitchFamily="2" charset="77"/>
              </a:rPr>
              <a:t>          ...</a:t>
            </a:r>
          </a:p>
          <a:p>
            <a:r>
              <a:rPr lang="en-US" sz="1600" dirty="0">
                <a:latin typeface="Monaco" pitchFamily="2" charset="77"/>
              </a:rPr>
              <a:t>          ]))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59AE0E-338E-60B7-CC03-EDD086266B23}"/>
              </a:ext>
            </a:extLst>
          </p:cNvPr>
          <p:cNvGrpSpPr/>
          <p:nvPr/>
        </p:nvGrpSpPr>
        <p:grpSpPr>
          <a:xfrm>
            <a:off x="1733144" y="5201131"/>
            <a:ext cx="8725711" cy="1333541"/>
            <a:chOff x="1733144" y="4717915"/>
            <a:chExt cx="8725711" cy="13335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BD7DF-F331-6EFF-4BA5-BA35699C02B8}"/>
                </a:ext>
              </a:extLst>
            </p:cNvPr>
            <p:cNvSpPr txBox="1"/>
            <p:nvPr/>
          </p:nvSpPr>
          <p:spPr>
            <a:xfrm>
              <a:off x="1733144" y="5113507"/>
              <a:ext cx="1476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arb-tree</a:t>
              </a:r>
            </a:p>
            <a:p>
              <a:r>
                <a:rPr lang="en-US" dirty="0" err="1">
                  <a:highlight>
                    <a:srgbClr val="00FF00"/>
                  </a:highlight>
                </a:rPr>
                <a:t>genrec</a:t>
              </a:r>
              <a:endParaRPr lang="en-US" dirty="0">
                <a:highlight>
                  <a:srgbClr val="00FF00"/>
                </a:highlight>
              </a:endParaRPr>
            </a:p>
            <a:p>
              <a:r>
                <a:rPr lang="en-US" dirty="0">
                  <a:highlight>
                    <a:srgbClr val="FF00FF"/>
                  </a:highlight>
                </a:rPr>
                <a:t>try-catch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40DC92-7161-2DE3-9ABE-4875A9F631CC}"/>
                </a:ext>
              </a:extLst>
            </p:cNvPr>
            <p:cNvSpPr txBox="1"/>
            <p:nvPr/>
          </p:nvSpPr>
          <p:spPr>
            <a:xfrm>
              <a:off x="3545326" y="5122438"/>
              <a:ext cx="1476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00FF00"/>
                  </a:highlight>
                </a:rPr>
                <a:t>arb-tree</a:t>
              </a:r>
            </a:p>
            <a:p>
              <a:r>
                <a:rPr lang="en-US" dirty="0" err="1">
                  <a:highlight>
                    <a:srgbClr val="FFFF00"/>
                  </a:highlight>
                </a:rPr>
                <a:t>genrec</a:t>
              </a:r>
              <a:endParaRPr lang="en-US" dirty="0">
                <a:highlight>
                  <a:srgbClr val="FFFF00"/>
                </a:highlight>
              </a:endParaRPr>
            </a:p>
            <a:p>
              <a:r>
                <a:rPr lang="en-US" dirty="0">
                  <a:highlight>
                    <a:srgbClr val="FF00FF"/>
                  </a:highlight>
                </a:rPr>
                <a:t>try-catch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1561B-B439-E8F1-A95F-B8A0D1834A67}"/>
                </a:ext>
              </a:extLst>
            </p:cNvPr>
            <p:cNvSpPr txBox="1"/>
            <p:nvPr/>
          </p:nvSpPr>
          <p:spPr>
            <a:xfrm>
              <a:off x="5357507" y="5113507"/>
              <a:ext cx="1476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00FF"/>
                  </a:highlight>
                </a:rPr>
                <a:t>arb-tree</a:t>
              </a:r>
            </a:p>
            <a:p>
              <a:r>
                <a:rPr lang="en-US" dirty="0" err="1">
                  <a:highlight>
                    <a:srgbClr val="00FF00"/>
                  </a:highlight>
                </a:rPr>
                <a:t>genrec</a:t>
              </a:r>
              <a:endParaRPr lang="en-US" dirty="0">
                <a:highlight>
                  <a:srgbClr val="00FF00"/>
                </a:highlight>
              </a:endParaRPr>
            </a:p>
            <a:p>
              <a:r>
                <a:rPr lang="en-US" dirty="0">
                  <a:highlight>
                    <a:srgbClr val="FFFF00"/>
                  </a:highlight>
                </a:rPr>
                <a:t>try-catch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9F2DB8-2CA3-06CE-3297-D5A836130143}"/>
                </a:ext>
              </a:extLst>
            </p:cNvPr>
            <p:cNvSpPr txBox="1"/>
            <p:nvPr/>
          </p:nvSpPr>
          <p:spPr>
            <a:xfrm>
              <a:off x="7169688" y="5128126"/>
              <a:ext cx="1476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arb-tree</a:t>
              </a:r>
            </a:p>
            <a:p>
              <a:r>
                <a:rPr lang="en-US" dirty="0" err="1">
                  <a:highlight>
                    <a:srgbClr val="FF00FF"/>
                  </a:highlight>
                </a:rPr>
                <a:t>genrec</a:t>
              </a:r>
              <a:endParaRPr lang="en-US" dirty="0">
                <a:highlight>
                  <a:srgbClr val="FF00FF"/>
                </a:highlight>
              </a:endParaRPr>
            </a:p>
            <a:p>
              <a:r>
                <a:rPr lang="en-US" dirty="0">
                  <a:highlight>
                    <a:srgbClr val="00FF00"/>
                  </a:highlight>
                </a:rPr>
                <a:t>try-catch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63865C-2871-EAC9-2E71-3DCA304FDB92}"/>
                </a:ext>
              </a:extLst>
            </p:cNvPr>
            <p:cNvSpPr txBox="1"/>
            <p:nvPr/>
          </p:nvSpPr>
          <p:spPr>
            <a:xfrm>
              <a:off x="8981872" y="5122438"/>
              <a:ext cx="1476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00FF"/>
                  </a:highlight>
                </a:rPr>
                <a:t>arb-tree</a:t>
              </a:r>
            </a:p>
            <a:p>
              <a:r>
                <a:rPr lang="en-US" dirty="0" err="1">
                  <a:highlight>
                    <a:srgbClr val="FFFF00"/>
                  </a:highlight>
                </a:rPr>
                <a:t>genrec</a:t>
              </a:r>
              <a:endParaRPr lang="en-US" dirty="0">
                <a:highlight>
                  <a:srgbClr val="FFFF00"/>
                </a:highlight>
              </a:endParaRPr>
            </a:p>
            <a:p>
              <a:r>
                <a:rPr lang="en-US" dirty="0">
                  <a:highlight>
                    <a:srgbClr val="00FF00"/>
                  </a:highlight>
                </a:rPr>
                <a:t>try-catch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C7AA60-2F0E-13DB-1FAF-466AB062FF8A}"/>
                </a:ext>
              </a:extLst>
            </p:cNvPr>
            <p:cNvSpPr txBox="1"/>
            <p:nvPr/>
          </p:nvSpPr>
          <p:spPr>
            <a:xfrm>
              <a:off x="2063074" y="4717915"/>
              <a:ext cx="408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6A0D5-060C-3EC6-4669-4088C44FF98A}"/>
                </a:ext>
              </a:extLst>
            </p:cNvPr>
            <p:cNvSpPr txBox="1"/>
            <p:nvPr/>
          </p:nvSpPr>
          <p:spPr>
            <a:xfrm>
              <a:off x="3875255" y="4717915"/>
              <a:ext cx="408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1567AD-766B-4DEB-E647-432AE6065EBA}"/>
                </a:ext>
              </a:extLst>
            </p:cNvPr>
            <p:cNvSpPr txBox="1"/>
            <p:nvPr/>
          </p:nvSpPr>
          <p:spPr>
            <a:xfrm>
              <a:off x="5687436" y="4717915"/>
              <a:ext cx="408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6D8B39-521B-6DE0-7A18-E022A0A5C8C3}"/>
                </a:ext>
              </a:extLst>
            </p:cNvPr>
            <p:cNvSpPr txBox="1"/>
            <p:nvPr/>
          </p:nvSpPr>
          <p:spPr>
            <a:xfrm>
              <a:off x="7499617" y="4717915"/>
              <a:ext cx="408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AD0AA-FE9A-D424-2633-967E1D04D89B}"/>
                </a:ext>
              </a:extLst>
            </p:cNvPr>
            <p:cNvSpPr txBox="1"/>
            <p:nvPr/>
          </p:nvSpPr>
          <p:spPr>
            <a:xfrm>
              <a:off x="9311802" y="4717915"/>
              <a:ext cx="408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3F97A48-2DF6-85CF-91B2-91D549C128FF}"/>
              </a:ext>
            </a:extLst>
          </p:cNvPr>
          <p:cNvSpPr txBox="1"/>
          <p:nvPr/>
        </p:nvSpPr>
        <p:spPr>
          <a:xfrm>
            <a:off x="1733143" y="4460759"/>
            <a:ext cx="959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is the correct assignment of template origins to colors?</a:t>
            </a:r>
          </a:p>
        </p:txBody>
      </p:sp>
    </p:spTree>
    <p:extLst>
      <p:ext uri="{BB962C8B-B14F-4D97-AF65-F5344CB8AC3E}">
        <p14:creationId xmlns:p14="http://schemas.microsoft.com/office/powerpoint/2010/main" val="401836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122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cp:lastPrinted>2022-11-15T21:27:09Z</cp:lastPrinted>
  <dcterms:created xsi:type="dcterms:W3CDTF">2018-10-29T16:01:27Z</dcterms:created>
  <dcterms:modified xsi:type="dcterms:W3CDTF">2023-03-21T15:45:42Z</dcterms:modified>
</cp:coreProperties>
</file>