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70" r:id="rId3"/>
    <p:sldId id="260" r:id="rId4"/>
    <p:sldId id="280" r:id="rId5"/>
    <p:sldId id="277" r:id="rId6"/>
    <p:sldId id="282" r:id="rId7"/>
    <p:sldId id="281" r:id="rId8"/>
    <p:sldId id="272" r:id="rId9"/>
    <p:sldId id="271" r:id="rId10"/>
    <p:sldId id="278" r:id="rId11"/>
    <p:sldId id="279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/>
    <p:restoredTop sz="96405"/>
  </p:normalViewPr>
  <p:slideViewPr>
    <p:cSldViewPr snapToGrid="0" snapToObjects="1">
      <p:cViewPr varScale="1">
        <p:scale>
          <a:sx n="110" d="100"/>
          <a:sy n="110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E8BAE-E92B-F04D-9C6A-88D25E080AF7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B4E3-EF3B-5D4A-9DA1-BD0670AC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62"/>
          <a:stretch/>
        </p:blipFill>
        <p:spPr>
          <a:xfrm>
            <a:off x="1725801" y="104058"/>
            <a:ext cx="8740398" cy="3514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49BD3-2774-B4F8-ED6E-7B2C0E5F5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22" r="73854" b="20404"/>
          <a:stretch/>
        </p:blipFill>
        <p:spPr>
          <a:xfrm>
            <a:off x="8775112" y="2585754"/>
            <a:ext cx="2285237" cy="612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4728F-5CBA-18CC-5A15-B6426C706DE3}"/>
              </a:ext>
            </a:extLst>
          </p:cNvPr>
          <p:cNvSpPr txBox="1"/>
          <p:nvPr/>
        </p:nvSpPr>
        <p:spPr>
          <a:xfrm>
            <a:off x="282102" y="4868694"/>
            <a:ext cx="491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after here?</a:t>
            </a:r>
          </a:p>
          <a:p>
            <a:endParaRPr lang="en-US" dirty="0"/>
          </a:p>
          <a:p>
            <a:r>
              <a:rPr lang="en-US" dirty="0"/>
              <a:t>What is CHANGING???</a:t>
            </a:r>
          </a:p>
        </p:txBody>
      </p:sp>
    </p:spTree>
    <p:extLst>
      <p:ext uri="{BB962C8B-B14F-4D97-AF65-F5344CB8AC3E}">
        <p14:creationId xmlns:p14="http://schemas.microsoft.com/office/powerpoint/2010/main" val="232339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01" y="104057"/>
            <a:ext cx="8740398" cy="6753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3CDB8-EC14-F700-73EA-1A9B3B30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22" r="73854" b="20404"/>
          <a:stretch/>
        </p:blipFill>
        <p:spPr>
          <a:xfrm>
            <a:off x="8775112" y="2585754"/>
            <a:ext cx="2285237" cy="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01" y="104057"/>
            <a:ext cx="8740398" cy="6753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81F7-E2EF-A9E2-9F1C-92EE19632C24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F0F81-AFE0-AB8E-8039-FC92C11305DF}"/>
              </a:ext>
            </a:extLst>
          </p:cNvPr>
          <p:cNvSpPr txBox="1"/>
          <p:nvPr/>
        </p:nvSpPr>
        <p:spPr>
          <a:xfrm>
            <a:off x="428017" y="544749"/>
            <a:ext cx="6274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changing: board with pegs</a:t>
            </a:r>
          </a:p>
          <a:p>
            <a:r>
              <a:rPr lang="en-US" dirty="0"/>
              <a:t>next states: of the many possible from-to-over on the board, only</a:t>
            </a:r>
          </a:p>
          <a:p>
            <a:r>
              <a:rPr lang="en-US" dirty="0"/>
              <a:t>                     those where from and over are full and to is empty</a:t>
            </a:r>
          </a:p>
          <a:p>
            <a:r>
              <a:rPr lang="en-US" dirty="0"/>
              <a:t>done: only one peg left</a:t>
            </a:r>
            <a:br>
              <a:rPr lang="en-US" dirty="0"/>
            </a:br>
            <a:r>
              <a:rPr lang="en-US" dirty="0"/>
              <a:t>           or run out of next boards</a:t>
            </a:r>
          </a:p>
        </p:txBody>
      </p:sp>
    </p:spTree>
    <p:extLst>
      <p:ext uri="{BB962C8B-B14F-4D97-AF65-F5344CB8AC3E}">
        <p14:creationId xmlns:p14="http://schemas.microsoft.com/office/powerpoint/2010/main" val="3962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94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FA3FB-26AF-822C-4EAE-9E2AD4AAF774}"/>
              </a:ext>
            </a:extLst>
          </p:cNvPr>
          <p:cNvSpPr txBox="1"/>
          <p:nvPr/>
        </p:nvSpPr>
        <p:spPr>
          <a:xfrm>
            <a:off x="1066800" y="392079"/>
            <a:ext cx="10058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(define (solve bd)</a:t>
            </a:r>
          </a:p>
          <a:p>
            <a:r>
              <a:rPr lang="en-US" sz="1600" dirty="0">
                <a:latin typeface="Monaco" pitchFamily="2" charset="77"/>
              </a:rPr>
              <a:t>  ;; Termination argument:</a:t>
            </a:r>
          </a:p>
          <a:p>
            <a:r>
              <a:rPr lang="en-US" sz="1600" dirty="0">
                <a:latin typeface="Monaco" pitchFamily="2" charset="77"/>
              </a:rPr>
              <a:t>  ;;  base: not possible to remove anymore pegs (solved or no valid jumps)</a:t>
            </a:r>
          </a:p>
          <a:p>
            <a:r>
              <a:rPr lang="en-US" sz="1600" dirty="0">
                <a:latin typeface="Monaco" pitchFamily="2" charset="77"/>
              </a:rPr>
              <a:t>  ;;  reduction: make one of n valid jumps</a:t>
            </a:r>
          </a:p>
          <a:p>
            <a:r>
              <a:rPr lang="en-US" sz="1600" dirty="0">
                <a:latin typeface="Monaco" pitchFamily="2" charset="77"/>
              </a:rPr>
              <a:t>  ;;  argument: making one jump at a time always reaches no more possible jumps</a:t>
            </a:r>
          </a:p>
          <a:p>
            <a:r>
              <a:rPr lang="en-US" sz="1600" dirty="0">
                <a:latin typeface="Monaco" pitchFamily="2" charset="77"/>
              </a:rPr>
              <a:t>  (local [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(solve-bd bd)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(if (solved? bd)</a:t>
            </a:r>
          </a:p>
          <a:p>
            <a:r>
              <a:rPr lang="en-US" sz="1600" dirty="0">
                <a:latin typeface="Monaco" pitchFamily="2" charset="77"/>
              </a:rPr>
              <a:t>    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(list bd)</a:t>
            </a:r>
          </a:p>
          <a:p>
            <a:r>
              <a:rPr lang="en-US" sz="1600" dirty="0">
                <a:latin typeface="Monaco" pitchFamily="2" charset="77"/>
              </a:rPr>
              <a:t>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(local [(define try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(next-boards bd)</a:t>
            </a:r>
            <a:r>
              <a:rPr lang="en-US" sz="1600" dirty="0">
                <a:latin typeface="Monaco" pitchFamily="2" charset="77"/>
              </a:rPr>
              <a:t>))]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(if (not (false? try))</a:t>
            </a:r>
          </a:p>
          <a:p>
            <a:r>
              <a:rPr lang="en-US" sz="1600" dirty="0">
                <a:latin typeface="Monaco" pitchFamily="2" charset="77"/>
              </a:rPr>
              <a:t>                      (cons bd try)</a:t>
            </a:r>
          </a:p>
          <a:p>
            <a:r>
              <a:rPr lang="en-US" sz="1600" dirty="0">
                <a:latin typeface="Monaco" pitchFamily="2" charset="77"/>
              </a:rPr>
              <a:t>                      false))))</a:t>
            </a:r>
          </a:p>
          <a:p>
            <a:r>
              <a:rPr lang="en-US" sz="1600" dirty="0">
                <a:latin typeface="Monaco" pitchFamily="2" charset="77"/>
              </a:rPr>
              <a:t>          </a:t>
            </a:r>
          </a:p>
          <a:p>
            <a:r>
              <a:rPr lang="en-US" sz="1600" dirty="0">
                <a:latin typeface="Monaco" pitchFamily="2" charset="77"/>
              </a:rPr>
              <a:t>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cond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[(empty?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false</a:t>
            </a:r>
            <a:r>
              <a:rPr lang="en-US" sz="1600" dirty="0">
                <a:latin typeface="Monaco" pitchFamily="2" charset="77"/>
              </a:rPr>
              <a:t>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[else</a:t>
            </a:r>
          </a:p>
          <a:p>
            <a:r>
              <a:rPr lang="en-US" sz="1600" dirty="0">
                <a:latin typeface="Monaco" pitchFamily="2" charset="77"/>
              </a:rPr>
              <a:t>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(local [(define try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(solve-bd (first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))</a:t>
            </a:r>
            <a:r>
              <a:rPr lang="en-US" sz="1600" dirty="0">
                <a:latin typeface="Monaco" pitchFamily="2" charset="77"/>
              </a:rPr>
              <a:t>)]</a:t>
            </a:r>
          </a:p>
          <a:p>
            <a:r>
              <a:rPr lang="en-US" sz="1600" dirty="0">
                <a:latin typeface="Monaco" pitchFamily="2" charset="77"/>
              </a:rPr>
              <a:t>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(if (not (false? try))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try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(rest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))</a:t>
            </a:r>
            <a:r>
              <a:rPr lang="en-US" sz="1600" dirty="0">
                <a:latin typeface="Monaco" pitchFamily="2" charset="77"/>
              </a:rPr>
              <a:t>))]))]</a:t>
            </a:r>
          </a:p>
          <a:p>
            <a:r>
              <a:rPr lang="en-US" sz="1600" dirty="0">
                <a:latin typeface="Monaco" pitchFamily="2" charset="77"/>
              </a:rPr>
              <a:t>    (solve-bd bd)))</a:t>
            </a:r>
          </a:p>
        </p:txBody>
      </p:sp>
    </p:spTree>
    <p:extLst>
      <p:ext uri="{BB962C8B-B14F-4D97-AF65-F5344CB8AC3E}">
        <p14:creationId xmlns:p14="http://schemas.microsoft.com/office/powerpoint/2010/main" val="160047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F3BC-3556-246F-0D14-FD0FC2D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094-AA8D-7819-60BF-ED120D91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Last time – 2 way mazes (down and right only)</a:t>
            </a:r>
          </a:p>
          <a:p>
            <a:r>
              <a:rPr lang="en-US" dirty="0"/>
              <a:t>Videos – Sudoku</a:t>
            </a:r>
          </a:p>
          <a:p>
            <a:r>
              <a:rPr lang="en-US" dirty="0"/>
              <a:t>Problem bank – </a:t>
            </a:r>
            <a:r>
              <a:rPr lang="en-US" dirty="0" err="1"/>
              <a:t>nqueens</a:t>
            </a:r>
            <a:r>
              <a:rPr lang="en-US" dirty="0"/>
              <a:t>, programming contest</a:t>
            </a:r>
          </a:p>
          <a:p>
            <a:r>
              <a:rPr lang="en-US" dirty="0"/>
              <a:t>Today – Triangle solitaire</a:t>
            </a:r>
          </a:p>
          <a:p>
            <a:r>
              <a:rPr lang="en-US" dirty="0"/>
              <a:t>Lab - Clowns</a:t>
            </a:r>
          </a:p>
          <a:p>
            <a:r>
              <a:rPr lang="en-US" dirty="0"/>
              <a:t>Problem set – TA lab schedule solver</a:t>
            </a:r>
          </a:p>
          <a:p>
            <a:endParaRPr lang="en-US" dirty="0"/>
          </a:p>
          <a:p>
            <a:r>
              <a:rPr lang="en-US" dirty="0"/>
              <a:t>lot’s of problems to practice with</a:t>
            </a:r>
          </a:p>
          <a:p>
            <a:pPr lvl="1"/>
            <a:r>
              <a:rPr lang="en-US" u="sng" dirty="0"/>
              <a:t>work them</a:t>
            </a:r>
            <a:r>
              <a:rPr lang="en-US" dirty="0"/>
              <a:t> from the starter</a:t>
            </a:r>
          </a:p>
          <a:p>
            <a:pPr lvl="1"/>
            <a:r>
              <a:rPr lang="en-US" dirty="0"/>
              <a:t>don’t look at the solutions!!!</a:t>
            </a:r>
          </a:p>
        </p:txBody>
      </p:sp>
    </p:spTree>
    <p:extLst>
      <p:ext uri="{BB962C8B-B14F-4D97-AF65-F5344CB8AC3E}">
        <p14:creationId xmlns:p14="http://schemas.microsoft.com/office/powerpoint/2010/main" val="199309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501256" y="503670"/>
            <a:ext cx="282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of </a:t>
            </a:r>
            <a:r>
              <a:rPr lang="en-US" dirty="0" err="1"/>
              <a:t>x,y</a:t>
            </a:r>
            <a:r>
              <a:rPr lang="en-US" dirty="0"/>
              <a:t> positions moving through this maze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925235-24B8-D34E-9E73-606E4B402400}"/>
              </a:ext>
            </a:extLst>
          </p:cNvPr>
          <p:cNvGrpSpPr/>
          <p:nvPr/>
        </p:nvGrpSpPr>
        <p:grpSpPr>
          <a:xfrm>
            <a:off x="5482259" y="720465"/>
            <a:ext cx="3906237" cy="3552934"/>
            <a:chOff x="3413617" y="1665192"/>
            <a:chExt cx="3906237" cy="35529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210564-8BC9-8548-96E4-A32935E5C8AB}"/>
                </a:ext>
              </a:extLst>
            </p:cNvPr>
            <p:cNvSpPr txBox="1"/>
            <p:nvPr/>
          </p:nvSpPr>
          <p:spPr>
            <a:xfrm>
              <a:off x="4536162" y="1665192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5DAF96-7ECF-A342-B83C-B0E61DC1570C}"/>
                </a:ext>
              </a:extLst>
            </p:cNvPr>
            <p:cNvSpPr txBox="1"/>
            <p:nvPr/>
          </p:nvSpPr>
          <p:spPr>
            <a:xfrm>
              <a:off x="3413617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1, 0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76A62-3BD7-064E-A9CF-30031B9711E6}"/>
                </a:ext>
              </a:extLst>
            </p:cNvPr>
            <p:cNvSpPr txBox="1"/>
            <p:nvPr/>
          </p:nvSpPr>
          <p:spPr>
            <a:xfrm>
              <a:off x="6001840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4B57D0-A8DE-3A48-9C8B-EB69B96E42E5}"/>
                </a:ext>
              </a:extLst>
            </p:cNvPr>
            <p:cNvSpPr txBox="1"/>
            <p:nvPr/>
          </p:nvSpPr>
          <p:spPr>
            <a:xfrm>
              <a:off x="5293254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5EC45-D1CF-D44B-8EC3-4E179A93560A}"/>
                </a:ext>
              </a:extLst>
            </p:cNvPr>
            <p:cNvSpPr txBox="1"/>
            <p:nvPr/>
          </p:nvSpPr>
          <p:spPr>
            <a:xfrm>
              <a:off x="6678723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0, 2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F57C0F-91A0-0040-B6CA-108D53FE592C}"/>
                </a:ext>
              </a:extLst>
            </p:cNvPr>
            <p:cNvSpPr txBox="1"/>
            <p:nvPr/>
          </p:nvSpPr>
          <p:spPr>
            <a:xfrm>
              <a:off x="4719578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2, 1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E2DAA-5A6A-874D-A726-B45B8DA00D18}"/>
                </a:ext>
              </a:extLst>
            </p:cNvPr>
            <p:cNvSpPr txBox="1"/>
            <p:nvPr/>
          </p:nvSpPr>
          <p:spPr>
            <a:xfrm>
              <a:off x="5858320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18A74B-0F03-064E-9F2B-0F981220D4D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734183" y="2034524"/>
              <a:ext cx="1122545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073338-397C-9C4C-B40E-9470C7D834C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856728" y="2034524"/>
              <a:ext cx="1465678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54D595-0841-6442-8E9D-FCD3DE447DD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13820" y="2729341"/>
              <a:ext cx="708586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C520E3-D25E-DB40-9517-D4D1537B5C64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6322406" y="2729341"/>
              <a:ext cx="676883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53171E-BD92-6043-8C89-C38CAEF610F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5040144" y="3633746"/>
              <a:ext cx="57367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E429DF-1BC9-9C48-A176-ADD6457C823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>
              <a:off x="5613820" y="3633746"/>
              <a:ext cx="56506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DEDFC5-2F4E-0547-85D3-2DE82FE6418F}"/>
                </a:ext>
              </a:extLst>
            </p:cNvPr>
            <p:cNvSpPr txBox="1"/>
            <p:nvPr/>
          </p:nvSpPr>
          <p:spPr>
            <a:xfrm>
              <a:off x="5990899" y="4848794"/>
              <a:ext cx="130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043272" y="4015162"/>
            <a:ext cx="67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search state: current position</a:t>
            </a:r>
          </a:p>
          <a:p>
            <a:endParaRPr lang="en-US" dirty="0"/>
          </a:p>
          <a:p>
            <a:r>
              <a:rPr lang="en-US" dirty="0"/>
              <a:t>next search search states: down and right, UNLESS wall or edges</a:t>
            </a:r>
          </a:p>
          <a:p>
            <a:endParaRPr lang="en-US" dirty="0"/>
          </a:p>
          <a:p>
            <a:r>
              <a:rPr lang="en-US" dirty="0"/>
              <a:t>done: solved when reach lower right corner</a:t>
            </a:r>
          </a:p>
          <a:p>
            <a:r>
              <a:rPr lang="en-US" dirty="0"/>
              <a:t>           can also run out of moves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C48E13-E760-154B-89B4-5CA1A1DF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2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49" t="13878" r="17549" b="75466"/>
          <a:stretch/>
        </p:blipFill>
        <p:spPr>
          <a:xfrm>
            <a:off x="4478866" y="2068929"/>
            <a:ext cx="3234268" cy="1439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B5CC5-653E-5254-DBEB-3338FFFE7EF4}"/>
              </a:ext>
            </a:extLst>
          </p:cNvPr>
          <p:cNvSpPr txBox="1"/>
          <p:nvPr/>
        </p:nvSpPr>
        <p:spPr>
          <a:xfrm>
            <a:off x="554477" y="544749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Peg solitaire</a:t>
            </a:r>
          </a:p>
        </p:txBody>
      </p:sp>
    </p:spTree>
    <p:extLst>
      <p:ext uri="{BB962C8B-B14F-4D97-AF65-F5344CB8AC3E}">
        <p14:creationId xmlns:p14="http://schemas.microsoft.com/office/powerpoint/2010/main" val="20846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786A01E-2E7C-BACE-6CC3-2F8C7FF5A8BE}"/>
              </a:ext>
            </a:extLst>
          </p:cNvPr>
          <p:cNvCxnSpPr>
            <a:cxnSpLocks/>
            <a:stCxn id="3" idx="6"/>
            <a:endCxn id="9" idx="0"/>
          </p:cNvCxnSpPr>
          <p:nvPr/>
        </p:nvCxnSpPr>
        <p:spPr>
          <a:xfrm>
            <a:off x="6375757" y="2093069"/>
            <a:ext cx="707166" cy="6825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072E29-9466-34EA-0093-9E1BA46B6CBA}"/>
              </a:ext>
            </a:extLst>
          </p:cNvPr>
          <p:cNvSpPr txBox="1"/>
          <p:nvPr/>
        </p:nvSpPr>
        <p:spPr>
          <a:xfrm>
            <a:off x="181114" y="179167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F97B937-1D4B-EE4B-000E-390FEE97AB72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0800000" flipV="1">
            <a:off x="5104680" y="2093069"/>
            <a:ext cx="716601" cy="669586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786A01E-2E7C-BACE-6CC3-2F8C7FF5A8BE}"/>
              </a:ext>
            </a:extLst>
          </p:cNvPr>
          <p:cNvCxnSpPr>
            <a:cxnSpLocks/>
            <a:stCxn id="4" idx="6"/>
            <a:endCxn id="12" idx="0"/>
          </p:cNvCxnSpPr>
          <p:nvPr/>
        </p:nvCxnSpPr>
        <p:spPr>
          <a:xfrm>
            <a:off x="5868299" y="2582694"/>
            <a:ext cx="727952" cy="66796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072E29-9466-34EA-0093-9E1BA46B6CBA}"/>
              </a:ext>
            </a:extLst>
          </p:cNvPr>
          <p:cNvSpPr txBox="1"/>
          <p:nvPr/>
        </p:nvSpPr>
        <p:spPr>
          <a:xfrm>
            <a:off x="181114" y="179167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F97B937-1D4B-EE4B-000E-390FEE97AB7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0800000" flipV="1">
            <a:off x="4618008" y="2582694"/>
            <a:ext cx="695815" cy="654994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3A05442-11E6-16C3-74C7-F4DEC5C3DB7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5400000" flipH="1" flipV="1">
            <a:off x="5128186" y="2069562"/>
            <a:ext cx="669586" cy="71660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4BF63CC-F84D-B953-8CD4-FDA6B5CCFB11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0800000" flipV="1">
            <a:off x="4133534" y="3039893"/>
            <a:ext cx="693906" cy="7052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781B262-4846-B76C-338F-D2FBAC2FEBB1}"/>
              </a:ext>
            </a:extLst>
          </p:cNvPr>
          <p:cNvCxnSpPr>
            <a:cxnSpLocks/>
            <a:stCxn id="2" idx="4"/>
            <a:endCxn id="16" idx="2"/>
          </p:cNvCxnSpPr>
          <p:nvPr/>
        </p:nvCxnSpPr>
        <p:spPr>
          <a:xfrm rot="16200000" flipH="1">
            <a:off x="5110499" y="3311312"/>
            <a:ext cx="718221" cy="72986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072E29-9466-34EA-0093-9E1BA46B6CBA}"/>
              </a:ext>
            </a:extLst>
          </p:cNvPr>
          <p:cNvSpPr txBox="1"/>
          <p:nvPr/>
        </p:nvSpPr>
        <p:spPr>
          <a:xfrm>
            <a:off x="181114" y="179167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41242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49" t="13878" r="17549" b="75466"/>
          <a:stretch/>
        </p:blipFill>
        <p:spPr>
          <a:xfrm>
            <a:off x="4478866" y="2068929"/>
            <a:ext cx="3234268" cy="1439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B5CC5-653E-5254-DBEB-3338FFFE7EF4}"/>
              </a:ext>
            </a:extLst>
          </p:cNvPr>
          <p:cNvSpPr txBox="1"/>
          <p:nvPr/>
        </p:nvSpPr>
        <p:spPr>
          <a:xfrm>
            <a:off x="554477" y="544749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start here - what are possible next states?</a:t>
            </a:r>
          </a:p>
        </p:txBody>
      </p:sp>
    </p:spTree>
    <p:extLst>
      <p:ext uri="{BB962C8B-B14F-4D97-AF65-F5344CB8AC3E}">
        <p14:creationId xmlns:p14="http://schemas.microsoft.com/office/powerpoint/2010/main" val="33596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17"/>
          <a:stretch/>
        </p:blipFill>
        <p:spPr>
          <a:xfrm>
            <a:off x="1725801" y="104057"/>
            <a:ext cx="8740398" cy="2464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0153-89FB-6084-D0C0-367A29AC3D94}"/>
              </a:ext>
            </a:extLst>
          </p:cNvPr>
          <p:cNvSpPr txBox="1"/>
          <p:nvPr/>
        </p:nvSpPr>
        <p:spPr>
          <a:xfrm>
            <a:off x="554477" y="3429000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after here?</a:t>
            </a:r>
          </a:p>
        </p:txBody>
      </p:sp>
    </p:spTree>
    <p:extLst>
      <p:ext uri="{BB962C8B-B14F-4D97-AF65-F5344CB8AC3E}">
        <p14:creationId xmlns:p14="http://schemas.microsoft.com/office/powerpoint/2010/main" val="37569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434</Words>
  <Application>Microsoft Macintosh PowerPoint</Application>
  <PresentationFormat>Widescreen</PresentationFormat>
  <Paragraphs>80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Office Theme</vt:lpstr>
      <vt:lpstr>PowerPoint Presentation</vt:lpstr>
      <vt:lpstr>Search problems – day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cp:lastPrinted>2023-03-21T16:01:28Z</cp:lastPrinted>
  <dcterms:created xsi:type="dcterms:W3CDTF">2018-10-29T16:01:27Z</dcterms:created>
  <dcterms:modified xsi:type="dcterms:W3CDTF">2023-03-21T18:29:12Z</dcterms:modified>
</cp:coreProperties>
</file>