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6" r:id="rId2"/>
    <p:sldId id="260" r:id="rId3"/>
    <p:sldId id="261" r:id="rId4"/>
    <p:sldId id="256" r:id="rId5"/>
    <p:sldId id="258" r:id="rId6"/>
    <p:sldId id="257" r:id="rId7"/>
    <p:sldId id="259" r:id="rId8"/>
    <p:sldId id="262" r:id="rId9"/>
    <p:sldId id="268" r:id="rId10"/>
    <p:sldId id="269" r:id="rId11"/>
    <p:sldId id="263" r:id="rId12"/>
    <p:sldId id="275" r:id="rId13"/>
    <p:sldId id="271" r:id="rId14"/>
    <p:sldId id="272" r:id="rId15"/>
    <p:sldId id="270" r:id="rId16"/>
    <p:sldId id="264" r:id="rId17"/>
    <p:sldId id="273"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666FD-ED6D-D74A-8CD4-09B9187274C0}" type="datetimeFigureOut">
              <a:rPr lang="en-US" smtClean="0"/>
              <a:t>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D85F-8397-E84D-B4AB-B79C913DC441}" type="slidenum">
              <a:rPr lang="en-US" smtClean="0"/>
              <a:t>‹#›</a:t>
            </a:fld>
            <a:endParaRPr lang="en-US"/>
          </a:p>
        </p:txBody>
      </p:sp>
    </p:spTree>
    <p:extLst>
      <p:ext uri="{BB962C8B-B14F-4D97-AF65-F5344CB8AC3E}">
        <p14:creationId xmlns:p14="http://schemas.microsoft.com/office/powerpoint/2010/main" val="61613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DD85F-8397-E84D-B4AB-B79C913DC441}" type="slidenum">
              <a:rPr lang="en-US" smtClean="0"/>
              <a:t>12</a:t>
            </a:fld>
            <a:endParaRPr lang="en-US"/>
          </a:p>
        </p:txBody>
      </p:sp>
    </p:spTree>
    <p:extLst>
      <p:ext uri="{BB962C8B-B14F-4D97-AF65-F5344CB8AC3E}">
        <p14:creationId xmlns:p14="http://schemas.microsoft.com/office/powerpoint/2010/main" val="273690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6DFB-0B05-AE4A-A5A7-3DAFFCF95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E4EBCD-B7E8-A742-8EB8-3810A5216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E35304-887D-3648-848E-3604CDC68928}"/>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63A92CAE-1B18-D247-B7DF-14B85C99F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03002-4E99-1B4B-B130-2667617CE339}"/>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25389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8C62-A5FE-7147-B69F-24B3A31580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098878-3E07-CC41-B530-DAD119AB31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6FADB-6D37-A143-82F4-47752C78E27B}"/>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AC207DBD-B066-AB4A-8B6F-18A5D91D8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B58B8-B54C-F946-9152-13C2841431D0}"/>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240500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6DA89-59B9-8345-AA2F-9481788682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B207F-B9BC-C641-8C18-B5FBB226D3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68B73-3533-CA4F-8E4F-4CD404BCFF73}"/>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BB20BD30-7B2C-7A4E-A83E-119D690B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10EAC-5337-1F4F-9E3B-5D0F15B02972}"/>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75309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5926-857A-F246-AF80-D9B3D3170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C2C05-8024-2041-8746-AFAC939E489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6B8D8-ACC0-2947-A6DE-3B00117BA784}"/>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48AB0C5D-84C6-1149-921B-07134E45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E58C1-B9F7-114E-BC32-4D1A3DA2696F}"/>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14343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0D48-FC87-1E49-8AD0-6B507D7C6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7316F-57A5-A745-80B1-6645AFD38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7F28A6-EC36-1546-9E80-CAB97AA47E4A}"/>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C51B35F0-3D18-B947-8648-18471187E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10FB2-0715-C942-8E23-4FE99F1534BB}"/>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14337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9F12-2513-2B4F-BC37-750E6D74A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CAA7B-CC30-5746-BB82-31788DCF3F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49BB9-930A-184E-B494-C03B8EEEDA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1C232C-2FAE-C94F-A835-E0E3D0D5512E}"/>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6" name="Footer Placeholder 5">
            <a:extLst>
              <a:ext uri="{FF2B5EF4-FFF2-40B4-BE49-F238E27FC236}">
                <a16:creationId xmlns:a16="http://schemas.microsoft.com/office/drawing/2014/main" id="{68F335A7-C173-9E4A-BC3E-024AED698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778CA-68D5-6B42-883C-40A3D54DD631}"/>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6943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6CDA-95A2-984C-98A1-B17DB941B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6FBDA9-2509-BF4A-ACAC-7949E312E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F9909B-5B3D-0F4D-865C-AF8E386B19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BD26C-F033-2D47-98F7-C68156B045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2AEED3-7186-0442-91D3-E186AC3D7B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9AC41F-77F7-DE48-A80F-3A5391A3E935}"/>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8" name="Footer Placeholder 7">
            <a:extLst>
              <a:ext uri="{FF2B5EF4-FFF2-40B4-BE49-F238E27FC236}">
                <a16:creationId xmlns:a16="http://schemas.microsoft.com/office/drawing/2014/main" id="{94FB6185-C44E-BB48-883C-8D9A37AFEF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ABD6EB-BBF3-0E4E-BEE4-EBB42F7127CB}"/>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3843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39AD-F843-EC45-A69D-85773E06F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46AA34-CF38-1E43-B184-79CE3233BDAC}"/>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4" name="Footer Placeholder 3">
            <a:extLst>
              <a:ext uri="{FF2B5EF4-FFF2-40B4-BE49-F238E27FC236}">
                <a16:creationId xmlns:a16="http://schemas.microsoft.com/office/drawing/2014/main" id="{39FF3F46-E011-3249-9997-54CE1B846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8C8FBA-336D-0043-856D-FC9BAEC2925A}"/>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26820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E6EAC-ED73-354F-8CAB-BA7E1FC44079}"/>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3" name="Footer Placeholder 2">
            <a:extLst>
              <a:ext uri="{FF2B5EF4-FFF2-40B4-BE49-F238E27FC236}">
                <a16:creationId xmlns:a16="http://schemas.microsoft.com/office/drawing/2014/main" id="{9CDD1728-772B-E343-9786-F55DDA485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D3979A-D006-9C40-8479-A012D8FD5B07}"/>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420441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A7AC-E0EC-CC4D-982A-3F7F8B66D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BE685B-2F75-2E4F-9076-A1CA06ED1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5561F6-DDBD-554B-8A42-6BD557E52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642344-0BF2-E940-8FE2-975E3A76524E}"/>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6" name="Footer Placeholder 5">
            <a:extLst>
              <a:ext uri="{FF2B5EF4-FFF2-40B4-BE49-F238E27FC236}">
                <a16:creationId xmlns:a16="http://schemas.microsoft.com/office/drawing/2014/main" id="{97D76326-5A0B-B345-B08F-ACF5E3925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254B-76EE-724C-8771-0F8CD0BB8D71}"/>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100401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117F-A097-944F-95C7-A759E6CB6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6A4D13-3501-F84C-8A1E-D6B371213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59BCE-9923-8E45-9ACD-925B7B500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CA683A-EAB6-CB45-8286-F42BBF8D3159}"/>
              </a:ext>
            </a:extLst>
          </p:cNvPr>
          <p:cNvSpPr>
            <a:spLocks noGrp="1"/>
          </p:cNvSpPr>
          <p:nvPr>
            <p:ph type="dt" sz="half" idx="10"/>
          </p:nvPr>
        </p:nvSpPr>
        <p:spPr/>
        <p:txBody>
          <a:bodyPr/>
          <a:lstStyle/>
          <a:p>
            <a:fld id="{2FCDDA14-C14C-D844-BA41-5E6102FCF84E}" type="datetimeFigureOut">
              <a:rPr lang="en-US" smtClean="0"/>
              <a:t>2/15/23</a:t>
            </a:fld>
            <a:endParaRPr lang="en-US"/>
          </a:p>
        </p:txBody>
      </p:sp>
      <p:sp>
        <p:nvSpPr>
          <p:cNvPr id="6" name="Footer Placeholder 5">
            <a:extLst>
              <a:ext uri="{FF2B5EF4-FFF2-40B4-BE49-F238E27FC236}">
                <a16:creationId xmlns:a16="http://schemas.microsoft.com/office/drawing/2014/main" id="{8580CE0C-23F6-6C4B-A74D-333CFE2624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CBD9E-6C29-9E40-AD6C-C80698FE0B3E}"/>
              </a:ext>
            </a:extLst>
          </p:cNvPr>
          <p:cNvSpPr>
            <a:spLocks noGrp="1"/>
          </p:cNvSpPr>
          <p:nvPr>
            <p:ph type="sldNum" sz="quarter" idx="12"/>
          </p:nvPr>
        </p:nvSpPr>
        <p:spPr/>
        <p:txBody>
          <a:bodyPr/>
          <a:lstStyle/>
          <a:p>
            <a:fld id="{BAF3FE4B-7F9A-4D41-A1DD-451F5BAD7A16}" type="slidenum">
              <a:rPr lang="en-US" smtClean="0"/>
              <a:t>‹#›</a:t>
            </a:fld>
            <a:endParaRPr lang="en-US"/>
          </a:p>
        </p:txBody>
      </p:sp>
    </p:spTree>
    <p:extLst>
      <p:ext uri="{BB962C8B-B14F-4D97-AF65-F5344CB8AC3E}">
        <p14:creationId xmlns:p14="http://schemas.microsoft.com/office/powerpoint/2010/main" val="318307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86E47-0A0F-E344-8088-DDA7A98D15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628384-6963-AE40-B681-6638D092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A0B0D-F10D-314B-9794-85E9731808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DDA14-C14C-D844-BA41-5E6102FCF84E}" type="datetimeFigureOut">
              <a:rPr lang="en-US" smtClean="0"/>
              <a:t>2/15/23</a:t>
            </a:fld>
            <a:endParaRPr lang="en-US"/>
          </a:p>
        </p:txBody>
      </p:sp>
      <p:sp>
        <p:nvSpPr>
          <p:cNvPr id="5" name="Footer Placeholder 4">
            <a:extLst>
              <a:ext uri="{FF2B5EF4-FFF2-40B4-BE49-F238E27FC236}">
                <a16:creationId xmlns:a16="http://schemas.microsoft.com/office/drawing/2014/main" id="{429C0EBB-29DC-214B-A791-8956BCEBD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8E305B-6B38-8047-B59A-19A677F06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3FE4B-7F9A-4D41-A1DD-451F5BAD7A16}" type="slidenum">
              <a:rPr lang="en-US" smtClean="0"/>
              <a:t>‹#›</a:t>
            </a:fld>
            <a:endParaRPr lang="en-US"/>
          </a:p>
        </p:txBody>
      </p:sp>
    </p:spTree>
    <p:extLst>
      <p:ext uri="{BB962C8B-B14F-4D97-AF65-F5344CB8AC3E}">
        <p14:creationId xmlns:p14="http://schemas.microsoft.com/office/powerpoint/2010/main" val="407632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BFF1-40E3-47C2-63B0-240B29673C69}"/>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55D79DF-191F-305D-377D-E8B2E303FA8C}"/>
              </a:ext>
            </a:extLst>
          </p:cNvPr>
          <p:cNvSpPr>
            <a:spLocks noGrp="1"/>
          </p:cNvSpPr>
          <p:nvPr>
            <p:ph idx="1"/>
          </p:nvPr>
        </p:nvSpPr>
        <p:spPr/>
        <p:txBody>
          <a:bodyPr>
            <a:normAutofit/>
          </a:bodyPr>
          <a:lstStyle/>
          <a:p>
            <a:r>
              <a:rPr lang="en-US" dirty="0"/>
              <a:t>2 one-of templating</a:t>
            </a:r>
          </a:p>
          <a:p>
            <a:pPr lvl="1"/>
            <a:r>
              <a:rPr lang="en-US" u="sng" dirty="0"/>
              <a:t>orthogonal</a:t>
            </a:r>
            <a:r>
              <a:rPr lang="en-US" dirty="0"/>
              <a:t> axes of variation</a:t>
            </a:r>
            <a:endParaRPr lang="en-US" u="sng" dirty="0"/>
          </a:p>
          <a:p>
            <a:pPr lvl="1"/>
            <a:r>
              <a:rPr lang="en-US" dirty="0"/>
              <a:t>reasoning about and simplifying code at the model level</a:t>
            </a:r>
          </a:p>
          <a:p>
            <a:pPr marL="457200" lvl="1" indent="0">
              <a:buNone/>
            </a:pPr>
            <a:endParaRPr lang="en-US" dirty="0"/>
          </a:p>
          <a:p>
            <a:r>
              <a:rPr lang="en-US" dirty="0"/>
              <a:t>Have a good reading week, but</a:t>
            </a:r>
          </a:p>
          <a:p>
            <a:pPr lvl="1"/>
            <a:r>
              <a:rPr lang="en-US" dirty="0"/>
              <a:t>Don’t slow down now!</a:t>
            </a:r>
          </a:p>
          <a:p>
            <a:pPr lvl="1"/>
            <a:r>
              <a:rPr lang="en-US" dirty="0"/>
              <a:t>During next week</a:t>
            </a:r>
          </a:p>
          <a:p>
            <a:pPr lvl="2"/>
            <a:r>
              <a:rPr lang="en-US" dirty="0"/>
              <a:t>spend time practicing modules 4 through 7a</a:t>
            </a:r>
          </a:p>
          <a:p>
            <a:pPr lvl="2"/>
            <a:r>
              <a:rPr lang="en-US" dirty="0"/>
              <a:t>must be completely comfortable with all that material when we start back</a:t>
            </a:r>
          </a:p>
        </p:txBody>
      </p:sp>
    </p:spTree>
    <p:extLst>
      <p:ext uri="{BB962C8B-B14F-4D97-AF65-F5344CB8AC3E}">
        <p14:creationId xmlns:p14="http://schemas.microsoft.com/office/powerpoint/2010/main" val="42052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7A347-25BC-E6E0-8A5A-125B16776A46}"/>
              </a:ext>
            </a:extLst>
          </p:cNvPr>
          <p:cNvSpPr txBox="1"/>
          <p:nvPr/>
        </p:nvSpPr>
        <p:spPr>
          <a:xfrm>
            <a:off x="452062" y="1347797"/>
            <a:ext cx="10695398" cy="3416320"/>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lst1     lst2          empty         (cons String LOS) </a:t>
            </a:r>
          </a:p>
          <a:p>
            <a:r>
              <a:rPr lang="en-US" dirty="0">
                <a:latin typeface="Monaco" pitchFamily="2" charset="77"/>
              </a:rPr>
              <a:t>         </a:t>
            </a:r>
          </a:p>
          <a:p>
            <a:r>
              <a:rPr lang="en-US" dirty="0">
                <a:latin typeface="Monaco" pitchFamily="2" charset="77"/>
              </a:rPr>
              <a:t>          </a:t>
            </a:r>
          </a:p>
          <a:p>
            <a:r>
              <a:rPr lang="en-US" dirty="0">
                <a:latin typeface="Monaco" pitchFamily="2" charset="77"/>
              </a:rPr>
              <a:t>empty                  true  [1]     true                         [1]</a:t>
            </a:r>
          </a:p>
          <a:p>
            <a:endParaRPr lang="en-US" dirty="0">
              <a:latin typeface="Monaco" pitchFamily="2" charset="77"/>
            </a:endParaRPr>
          </a:p>
          <a:p>
            <a:endParaRPr lang="en-US" dirty="0">
              <a:latin typeface="Monaco" pitchFamily="2" charset="77"/>
            </a:endParaRPr>
          </a:p>
          <a:p>
            <a:endParaRPr lang="en-US" dirty="0">
              <a:latin typeface="Monaco" pitchFamily="2" charset="77"/>
            </a:endParaRPr>
          </a:p>
          <a:p>
            <a:r>
              <a:rPr lang="en-US" dirty="0">
                <a:latin typeface="Monaco" pitchFamily="2" charset="77"/>
              </a:rPr>
              <a:t>(cons String           false [2]     (and (string=? (first lst1)  [3] </a:t>
            </a:r>
          </a:p>
          <a:p>
            <a:r>
              <a:rPr lang="en-US" dirty="0">
                <a:latin typeface="Monaco" pitchFamily="2" charset="77"/>
              </a:rPr>
              <a:t>      LOS)                                          (first lst2))</a:t>
            </a:r>
          </a:p>
          <a:p>
            <a:r>
              <a:rPr lang="en-US" dirty="0">
                <a:latin typeface="Monaco" pitchFamily="2" charset="77"/>
              </a:rPr>
              <a:t>                                          (prefix=? (rest lst1)</a:t>
            </a:r>
          </a:p>
          <a:p>
            <a:r>
              <a:rPr lang="en-US" dirty="0">
                <a:latin typeface="Monaco" pitchFamily="2" charset="77"/>
              </a:rPr>
              <a:t>                                                    (rest lst2)))</a:t>
            </a:r>
          </a:p>
        </p:txBody>
      </p:sp>
      <p:cxnSp>
        <p:nvCxnSpPr>
          <p:cNvPr id="5" name="Straight Connector 4">
            <a:extLst>
              <a:ext uri="{FF2B5EF4-FFF2-40B4-BE49-F238E27FC236}">
                <a16:creationId xmlns:a16="http://schemas.microsoft.com/office/drawing/2014/main" id="{79FA7970-116E-EEAC-5D26-70804C5DE10A}"/>
              </a:ext>
            </a:extLst>
          </p:cNvPr>
          <p:cNvCxnSpPr>
            <a:cxnSpLocks/>
          </p:cNvCxnSpPr>
          <p:nvPr/>
        </p:nvCxnSpPr>
        <p:spPr>
          <a:xfrm>
            <a:off x="2815118"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F8B2517-9C3F-A5C6-4B33-8F641F61F6C4}"/>
              </a:ext>
            </a:extLst>
          </p:cNvPr>
          <p:cNvCxnSpPr>
            <a:cxnSpLocks/>
          </p:cNvCxnSpPr>
          <p:nvPr/>
        </p:nvCxnSpPr>
        <p:spPr>
          <a:xfrm flipH="1">
            <a:off x="452062" y="2135312"/>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3035BC-C0DF-A808-7A1C-61DA1F2C4A96}"/>
              </a:ext>
            </a:extLst>
          </p:cNvPr>
          <p:cNvCxnSpPr>
            <a:cxnSpLocks/>
          </p:cNvCxnSpPr>
          <p:nvPr/>
        </p:nvCxnSpPr>
        <p:spPr>
          <a:xfrm flipH="1">
            <a:off x="2806559" y="3165298"/>
            <a:ext cx="70874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1457E0-83E7-F355-1CDD-649CBCCB2701}"/>
              </a:ext>
            </a:extLst>
          </p:cNvPr>
          <p:cNvCxnSpPr>
            <a:cxnSpLocks/>
          </p:cNvCxnSpPr>
          <p:nvPr/>
        </p:nvCxnSpPr>
        <p:spPr>
          <a:xfrm>
            <a:off x="5270643" y="2135312"/>
            <a:ext cx="0" cy="2816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0931B05-8FD8-16F2-CF46-99A66F679B8C}"/>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prefix=?</a:t>
            </a:r>
            <a:endParaRPr lang="en-US" sz="2400" dirty="0"/>
          </a:p>
        </p:txBody>
      </p:sp>
    </p:spTree>
    <p:extLst>
      <p:ext uri="{BB962C8B-B14F-4D97-AF65-F5344CB8AC3E}">
        <p14:creationId xmlns:p14="http://schemas.microsoft.com/office/powerpoint/2010/main" val="24147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885C042-5293-FE7E-AB01-627F6D5BFCF6}"/>
              </a:ext>
            </a:extLst>
          </p:cNvPr>
          <p:cNvCxnSpPr/>
          <p:nvPr/>
        </p:nvCxnSpPr>
        <p:spPr>
          <a:xfrm>
            <a:off x="2250040" y="2434975"/>
            <a:ext cx="0" cy="1541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2067447-308D-E0E1-12A3-2741263F6106}"/>
              </a:ext>
            </a:extLst>
          </p:cNvPr>
          <p:cNvSpPr txBox="1"/>
          <p:nvPr/>
        </p:nvSpPr>
        <p:spPr>
          <a:xfrm>
            <a:off x="1397284" y="810833"/>
            <a:ext cx="3441837" cy="1785104"/>
          </a:xfrm>
          <a:prstGeom prst="rect">
            <a:avLst/>
          </a:prstGeom>
          <a:noFill/>
        </p:spPr>
        <p:txBody>
          <a:bodyPr wrap="square" rtlCol="0">
            <a:spAutoFit/>
          </a:bodyPr>
          <a:lstStyle/>
          <a:p>
            <a:r>
              <a:rPr lang="en-US" sz="3200" dirty="0"/>
              <a:t>model</a:t>
            </a:r>
            <a:endParaRPr lang="en-US" dirty="0"/>
          </a:p>
          <a:p>
            <a:endParaRPr lang="en-US" dirty="0"/>
          </a:p>
          <a:p>
            <a:r>
              <a:rPr lang="en-US" sz="2000" dirty="0" err="1"/>
              <a:t>ListOfString</a:t>
            </a:r>
            <a:r>
              <a:rPr lang="en-US" sz="2000" dirty="0"/>
              <a:t> is one of: &lt;2 cases&gt;</a:t>
            </a:r>
          </a:p>
          <a:p>
            <a:r>
              <a:rPr lang="en-US" sz="2000" dirty="0" err="1"/>
              <a:t>ListOfString</a:t>
            </a:r>
            <a:r>
              <a:rPr lang="en-US" sz="2000" dirty="0"/>
              <a:t> is one of: &lt;2 cases&gt;</a:t>
            </a:r>
          </a:p>
          <a:p>
            <a:endParaRPr lang="en-US" sz="2000" dirty="0"/>
          </a:p>
        </p:txBody>
      </p:sp>
      <p:sp>
        <p:nvSpPr>
          <p:cNvPr id="6" name="TextBox 5">
            <a:extLst>
              <a:ext uri="{FF2B5EF4-FFF2-40B4-BE49-F238E27FC236}">
                <a16:creationId xmlns:a16="http://schemas.microsoft.com/office/drawing/2014/main" id="{CF54D3F7-A812-5F77-E6E3-B8365AFB5539}"/>
              </a:ext>
            </a:extLst>
          </p:cNvPr>
          <p:cNvSpPr txBox="1"/>
          <p:nvPr/>
        </p:nvSpPr>
        <p:spPr>
          <a:xfrm>
            <a:off x="1397283" y="4262063"/>
            <a:ext cx="5959011" cy="1354217"/>
          </a:xfrm>
          <a:prstGeom prst="rect">
            <a:avLst/>
          </a:prstGeom>
          <a:noFill/>
        </p:spPr>
        <p:txBody>
          <a:bodyPr wrap="square" rtlCol="0">
            <a:spAutoFit/>
          </a:bodyPr>
          <a:lstStyle/>
          <a:p>
            <a:r>
              <a:rPr lang="en-US" sz="3200" dirty="0"/>
              <a:t>code</a:t>
            </a:r>
            <a:endParaRPr lang="en-US" dirty="0"/>
          </a:p>
          <a:p>
            <a:endParaRPr lang="en-US" dirty="0"/>
          </a:p>
          <a:p>
            <a:r>
              <a:rPr lang="en-US" sz="1600" dirty="0">
                <a:latin typeface="Monaco" pitchFamily="2" charset="77"/>
              </a:rPr>
              <a:t>(define (</a:t>
            </a:r>
            <a:r>
              <a:rPr lang="en-US" sz="1600" dirty="0" err="1">
                <a:latin typeface="Monaco" pitchFamily="2" charset="77"/>
              </a:rPr>
              <a:t>fn</a:t>
            </a:r>
            <a:r>
              <a:rPr lang="en-US" sz="1600" dirty="0">
                <a:latin typeface="Monaco" pitchFamily="2" charset="77"/>
              </a:rPr>
              <a:t> los1 los2)</a:t>
            </a:r>
            <a:br>
              <a:rPr lang="en-US" sz="1600" dirty="0">
                <a:latin typeface="Monaco" pitchFamily="2" charset="77"/>
              </a:rPr>
            </a:br>
            <a:r>
              <a:rPr lang="en-US" sz="1600" dirty="0">
                <a:latin typeface="Monaco" pitchFamily="2" charset="77"/>
              </a:rPr>
              <a:t>  (</a:t>
            </a:r>
            <a:r>
              <a:rPr lang="en-US" sz="1600" dirty="0" err="1">
                <a:latin typeface="Monaco" pitchFamily="2" charset="77"/>
              </a:rPr>
              <a:t>cond</a:t>
            </a:r>
            <a:r>
              <a:rPr lang="en-US" sz="1600" dirty="0">
                <a:latin typeface="Monaco" pitchFamily="2" charset="77"/>
              </a:rPr>
              <a:t> &lt;4 cases&gt;))</a:t>
            </a:r>
          </a:p>
        </p:txBody>
      </p:sp>
    </p:spTree>
    <p:extLst>
      <p:ext uri="{BB962C8B-B14F-4D97-AF65-F5344CB8AC3E}">
        <p14:creationId xmlns:p14="http://schemas.microsoft.com/office/powerpoint/2010/main" val="216894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885C042-5293-FE7E-AB01-627F6D5BFCF6}"/>
              </a:ext>
            </a:extLst>
          </p:cNvPr>
          <p:cNvCxnSpPr/>
          <p:nvPr/>
        </p:nvCxnSpPr>
        <p:spPr>
          <a:xfrm>
            <a:off x="2250040" y="2434975"/>
            <a:ext cx="0" cy="1541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0436CBC-8618-37C1-3F6F-018F048599D2}"/>
              </a:ext>
            </a:extLst>
          </p:cNvPr>
          <p:cNvCxnSpPr>
            <a:cxnSpLocks/>
          </p:cNvCxnSpPr>
          <p:nvPr/>
        </p:nvCxnSpPr>
        <p:spPr>
          <a:xfrm>
            <a:off x="4500081" y="1477766"/>
            <a:ext cx="26199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1286E4B-3453-512D-7D69-7CB4965720D1}"/>
              </a:ext>
            </a:extLst>
          </p:cNvPr>
          <p:cNvSpPr txBox="1"/>
          <p:nvPr/>
        </p:nvSpPr>
        <p:spPr>
          <a:xfrm>
            <a:off x="7703905" y="892990"/>
            <a:ext cx="3525744" cy="1138773"/>
          </a:xfrm>
          <a:prstGeom prst="rect">
            <a:avLst/>
          </a:prstGeom>
          <a:noFill/>
        </p:spPr>
        <p:txBody>
          <a:bodyPr wrap="square" rtlCol="0">
            <a:spAutoFit/>
          </a:bodyPr>
          <a:lstStyle/>
          <a:p>
            <a:r>
              <a:rPr lang="en-US" sz="3200" dirty="0"/>
              <a:t>simplified model</a:t>
            </a:r>
            <a:endParaRPr lang="en-US" dirty="0"/>
          </a:p>
          <a:p>
            <a:endParaRPr lang="en-US" dirty="0"/>
          </a:p>
          <a:p>
            <a:r>
              <a:rPr lang="en-US" dirty="0"/>
              <a:t>cross product table</a:t>
            </a:r>
          </a:p>
        </p:txBody>
      </p:sp>
      <p:cxnSp>
        <p:nvCxnSpPr>
          <p:cNvPr id="9" name="Straight Arrow Connector 8">
            <a:extLst>
              <a:ext uri="{FF2B5EF4-FFF2-40B4-BE49-F238E27FC236}">
                <a16:creationId xmlns:a16="http://schemas.microsoft.com/office/drawing/2014/main" id="{756390C4-D396-E4B1-C7E8-CF5D5736CE2C}"/>
              </a:ext>
            </a:extLst>
          </p:cNvPr>
          <p:cNvCxnSpPr/>
          <p:nvPr/>
        </p:nvCxnSpPr>
        <p:spPr>
          <a:xfrm>
            <a:off x="8556660" y="2434975"/>
            <a:ext cx="0" cy="15411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1AAF87-91DC-D27F-CA01-A30E30817AB1}"/>
              </a:ext>
            </a:extLst>
          </p:cNvPr>
          <p:cNvSpPr txBox="1"/>
          <p:nvPr/>
        </p:nvSpPr>
        <p:spPr>
          <a:xfrm>
            <a:off x="7426502" y="4258639"/>
            <a:ext cx="3597659" cy="1354217"/>
          </a:xfrm>
          <a:prstGeom prst="rect">
            <a:avLst/>
          </a:prstGeom>
          <a:noFill/>
        </p:spPr>
        <p:txBody>
          <a:bodyPr wrap="square" rtlCol="0">
            <a:spAutoFit/>
          </a:bodyPr>
          <a:lstStyle/>
          <a:p>
            <a:r>
              <a:rPr lang="en-US" sz="3200" dirty="0"/>
              <a:t>simplified code</a:t>
            </a:r>
            <a:endParaRPr lang="en-US" dirty="0"/>
          </a:p>
          <a:p>
            <a:endParaRPr lang="en-US" dirty="0"/>
          </a:p>
          <a:p>
            <a:r>
              <a:rPr lang="en-US" sz="1600" dirty="0">
                <a:latin typeface="Monaco" pitchFamily="2" charset="77"/>
              </a:rPr>
              <a:t>(define (</a:t>
            </a:r>
            <a:r>
              <a:rPr lang="en-US" sz="1600" dirty="0" err="1">
                <a:latin typeface="Monaco" pitchFamily="2" charset="77"/>
              </a:rPr>
              <a:t>fn</a:t>
            </a:r>
            <a:r>
              <a:rPr lang="en-US" sz="1600" dirty="0">
                <a:latin typeface="Monaco" pitchFamily="2" charset="77"/>
              </a:rPr>
              <a:t> los1 los2)</a:t>
            </a:r>
            <a:br>
              <a:rPr lang="en-US" sz="1600" dirty="0">
                <a:latin typeface="Monaco" pitchFamily="2" charset="77"/>
              </a:rPr>
            </a:br>
            <a:r>
              <a:rPr lang="en-US" sz="1600" dirty="0">
                <a:latin typeface="Monaco" pitchFamily="2" charset="77"/>
              </a:rPr>
              <a:t>  (</a:t>
            </a:r>
            <a:r>
              <a:rPr lang="en-US" sz="1600" dirty="0" err="1">
                <a:latin typeface="Monaco" pitchFamily="2" charset="77"/>
              </a:rPr>
              <a:t>cond</a:t>
            </a:r>
            <a:r>
              <a:rPr lang="en-US" sz="1600" dirty="0">
                <a:latin typeface="Monaco" pitchFamily="2" charset="77"/>
              </a:rPr>
              <a:t> &lt;3 cases&gt;))</a:t>
            </a:r>
          </a:p>
        </p:txBody>
      </p:sp>
      <p:sp>
        <p:nvSpPr>
          <p:cNvPr id="14" name="TextBox 13">
            <a:extLst>
              <a:ext uri="{FF2B5EF4-FFF2-40B4-BE49-F238E27FC236}">
                <a16:creationId xmlns:a16="http://schemas.microsoft.com/office/drawing/2014/main" id="{DBE01081-73CF-5C10-1C90-9D1EEA5CC5C0}"/>
              </a:ext>
            </a:extLst>
          </p:cNvPr>
          <p:cNvSpPr txBox="1"/>
          <p:nvPr/>
        </p:nvSpPr>
        <p:spPr>
          <a:xfrm>
            <a:off x="1972639" y="2734086"/>
            <a:ext cx="1154130" cy="923330"/>
          </a:xfrm>
          <a:prstGeom prst="rect">
            <a:avLst/>
          </a:prstGeom>
          <a:noFill/>
        </p:spPr>
        <p:txBody>
          <a:bodyPr wrap="square" rtlCol="0">
            <a:spAutoFit/>
          </a:bodyPr>
          <a:lstStyle/>
          <a:p>
            <a:r>
              <a:rPr lang="en-US" sz="5400" dirty="0">
                <a:solidFill>
                  <a:srgbClr val="FF0000"/>
                </a:solidFill>
              </a:rPr>
              <a:t>X</a:t>
            </a:r>
          </a:p>
        </p:txBody>
      </p:sp>
      <p:cxnSp>
        <p:nvCxnSpPr>
          <p:cNvPr id="15" name="Straight Arrow Connector 14">
            <a:extLst>
              <a:ext uri="{FF2B5EF4-FFF2-40B4-BE49-F238E27FC236}">
                <a16:creationId xmlns:a16="http://schemas.microsoft.com/office/drawing/2014/main" id="{3DCC892C-EF36-A595-411B-B1BD7A713684}"/>
              </a:ext>
            </a:extLst>
          </p:cNvPr>
          <p:cNvCxnSpPr>
            <a:cxnSpLocks/>
          </p:cNvCxnSpPr>
          <p:nvPr/>
        </p:nvCxnSpPr>
        <p:spPr>
          <a:xfrm>
            <a:off x="4580562" y="5298040"/>
            <a:ext cx="261991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784ED4C-8E2C-5A0E-5F92-AB28E995ED03}"/>
              </a:ext>
            </a:extLst>
          </p:cNvPr>
          <p:cNvSpPr txBox="1"/>
          <p:nvPr/>
        </p:nvSpPr>
        <p:spPr>
          <a:xfrm>
            <a:off x="5582293" y="4836375"/>
            <a:ext cx="1154130" cy="923330"/>
          </a:xfrm>
          <a:prstGeom prst="rect">
            <a:avLst/>
          </a:prstGeom>
          <a:noFill/>
        </p:spPr>
        <p:txBody>
          <a:bodyPr wrap="square" rtlCol="0">
            <a:spAutoFit/>
          </a:bodyPr>
          <a:lstStyle/>
          <a:p>
            <a:r>
              <a:rPr lang="en-US" sz="5400" dirty="0">
                <a:solidFill>
                  <a:srgbClr val="FF0000"/>
                </a:solidFill>
              </a:rPr>
              <a:t>X</a:t>
            </a:r>
          </a:p>
        </p:txBody>
      </p:sp>
      <p:sp>
        <p:nvSpPr>
          <p:cNvPr id="4" name="TextBox 3">
            <a:extLst>
              <a:ext uri="{FF2B5EF4-FFF2-40B4-BE49-F238E27FC236}">
                <a16:creationId xmlns:a16="http://schemas.microsoft.com/office/drawing/2014/main" id="{B45CD0C2-4DB8-88E1-4EF3-C80BADC26E4A}"/>
              </a:ext>
            </a:extLst>
          </p:cNvPr>
          <p:cNvSpPr txBox="1"/>
          <p:nvPr/>
        </p:nvSpPr>
        <p:spPr>
          <a:xfrm>
            <a:off x="1397284" y="810833"/>
            <a:ext cx="3441837" cy="1785104"/>
          </a:xfrm>
          <a:prstGeom prst="rect">
            <a:avLst/>
          </a:prstGeom>
          <a:noFill/>
        </p:spPr>
        <p:txBody>
          <a:bodyPr wrap="square" rtlCol="0">
            <a:spAutoFit/>
          </a:bodyPr>
          <a:lstStyle/>
          <a:p>
            <a:r>
              <a:rPr lang="en-US" sz="3200" dirty="0"/>
              <a:t>model</a:t>
            </a:r>
            <a:endParaRPr lang="en-US" dirty="0"/>
          </a:p>
          <a:p>
            <a:endParaRPr lang="en-US" dirty="0"/>
          </a:p>
          <a:p>
            <a:r>
              <a:rPr lang="en-US" sz="2000" dirty="0" err="1"/>
              <a:t>ListOfString</a:t>
            </a:r>
            <a:r>
              <a:rPr lang="en-US" sz="2000" dirty="0"/>
              <a:t> is one of: &lt;2 cases&gt;</a:t>
            </a:r>
          </a:p>
          <a:p>
            <a:r>
              <a:rPr lang="en-US" sz="2000" dirty="0" err="1"/>
              <a:t>ListOfString</a:t>
            </a:r>
            <a:r>
              <a:rPr lang="en-US" sz="2000" dirty="0"/>
              <a:t> is one of: &lt;2 cases&gt;</a:t>
            </a:r>
          </a:p>
          <a:p>
            <a:endParaRPr lang="en-US" sz="2000" dirty="0"/>
          </a:p>
        </p:txBody>
      </p:sp>
      <p:sp>
        <p:nvSpPr>
          <p:cNvPr id="7" name="TextBox 6">
            <a:extLst>
              <a:ext uri="{FF2B5EF4-FFF2-40B4-BE49-F238E27FC236}">
                <a16:creationId xmlns:a16="http://schemas.microsoft.com/office/drawing/2014/main" id="{4686BD35-7D31-E8C0-BF8C-2FA3BE5A7A81}"/>
              </a:ext>
            </a:extLst>
          </p:cNvPr>
          <p:cNvSpPr txBox="1"/>
          <p:nvPr/>
        </p:nvSpPr>
        <p:spPr>
          <a:xfrm>
            <a:off x="1397283" y="4262063"/>
            <a:ext cx="5959011" cy="1354217"/>
          </a:xfrm>
          <a:prstGeom prst="rect">
            <a:avLst/>
          </a:prstGeom>
          <a:noFill/>
        </p:spPr>
        <p:txBody>
          <a:bodyPr wrap="square" rtlCol="0">
            <a:spAutoFit/>
          </a:bodyPr>
          <a:lstStyle/>
          <a:p>
            <a:r>
              <a:rPr lang="en-US" sz="3200" dirty="0"/>
              <a:t>code</a:t>
            </a:r>
            <a:endParaRPr lang="en-US" dirty="0"/>
          </a:p>
          <a:p>
            <a:endParaRPr lang="en-US" dirty="0"/>
          </a:p>
          <a:p>
            <a:r>
              <a:rPr lang="en-US" sz="1600" dirty="0">
                <a:latin typeface="Monaco" pitchFamily="2" charset="77"/>
              </a:rPr>
              <a:t>(define (</a:t>
            </a:r>
            <a:r>
              <a:rPr lang="en-US" sz="1600" dirty="0" err="1">
                <a:latin typeface="Monaco" pitchFamily="2" charset="77"/>
              </a:rPr>
              <a:t>fn</a:t>
            </a:r>
            <a:r>
              <a:rPr lang="en-US" sz="1600" dirty="0">
                <a:latin typeface="Monaco" pitchFamily="2" charset="77"/>
              </a:rPr>
              <a:t> los1 los2)</a:t>
            </a:r>
            <a:br>
              <a:rPr lang="en-US" sz="1600" dirty="0">
                <a:latin typeface="Monaco" pitchFamily="2" charset="77"/>
              </a:rPr>
            </a:br>
            <a:r>
              <a:rPr lang="en-US" sz="1600" dirty="0">
                <a:latin typeface="Monaco" pitchFamily="2" charset="77"/>
              </a:rPr>
              <a:t>  (</a:t>
            </a:r>
            <a:r>
              <a:rPr lang="en-US" sz="1600" dirty="0" err="1">
                <a:latin typeface="Monaco" pitchFamily="2" charset="77"/>
              </a:rPr>
              <a:t>cond</a:t>
            </a:r>
            <a:r>
              <a:rPr lang="en-US" sz="1600" dirty="0">
                <a:latin typeface="Monaco" pitchFamily="2" charset="77"/>
              </a:rPr>
              <a:t> &lt;4 cases&gt;))</a:t>
            </a:r>
          </a:p>
        </p:txBody>
      </p:sp>
    </p:spTree>
    <p:extLst>
      <p:ext uri="{BB962C8B-B14F-4D97-AF65-F5344CB8AC3E}">
        <p14:creationId xmlns:p14="http://schemas.microsoft.com/office/powerpoint/2010/main" val="68264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A9EB7-D375-0E69-F86C-F3920F8B84AA}"/>
              </a:ext>
            </a:extLst>
          </p:cNvPr>
          <p:cNvSpPr txBox="1"/>
          <p:nvPr/>
        </p:nvSpPr>
        <p:spPr>
          <a:xfrm>
            <a:off x="380140" y="1620264"/>
            <a:ext cx="10304979" cy="1754326"/>
          </a:xfrm>
          <a:prstGeom prst="rect">
            <a:avLst/>
          </a:prstGeom>
          <a:noFill/>
        </p:spPr>
        <p:txBody>
          <a:bodyPr wrap="square">
            <a:spAutoFit/>
          </a:bodyPr>
          <a:lstStyle/>
          <a:p>
            <a:r>
              <a:rPr lang="en-US" dirty="0">
                <a:latin typeface="Monaco" pitchFamily="2" charset="77"/>
              </a:rPr>
              <a:t>l2            empty           (cons N LON)</a:t>
            </a:r>
          </a:p>
          <a:p>
            <a:r>
              <a:rPr lang="en-US" dirty="0">
                <a:latin typeface="Monaco" pitchFamily="2" charset="77"/>
              </a:rPr>
              <a:t>l1</a:t>
            </a:r>
          </a:p>
          <a:p>
            <a:endParaRPr lang="en-US" dirty="0">
              <a:latin typeface="Monaco" pitchFamily="2" charset="77"/>
            </a:endParaRPr>
          </a:p>
          <a:p>
            <a:r>
              <a:rPr lang="en-US" dirty="0">
                <a:latin typeface="Monaco" pitchFamily="2" charset="77"/>
              </a:rPr>
              <a:t>empty</a:t>
            </a:r>
          </a:p>
          <a:p>
            <a:endParaRPr lang="en-US" dirty="0">
              <a:latin typeface="Monaco" pitchFamily="2" charset="77"/>
            </a:endParaRPr>
          </a:p>
          <a:p>
            <a:r>
              <a:rPr lang="en-US" dirty="0">
                <a:latin typeface="Monaco" pitchFamily="2" charset="77"/>
              </a:rPr>
              <a:t>(cons N LON)</a:t>
            </a:r>
          </a:p>
        </p:txBody>
      </p:sp>
      <p:cxnSp>
        <p:nvCxnSpPr>
          <p:cNvPr id="4" name="Straight Connector 3">
            <a:extLst>
              <a:ext uri="{FF2B5EF4-FFF2-40B4-BE49-F238E27FC236}">
                <a16:creationId xmlns:a16="http://schemas.microsoft.com/office/drawing/2014/main" id="{4EBCCE34-AA79-9D69-CC1A-4B096689F957}"/>
              </a:ext>
            </a:extLst>
          </p:cNvPr>
          <p:cNvCxnSpPr>
            <a:cxnSpLocks/>
          </p:cNvCxnSpPr>
          <p:nvPr/>
        </p:nvCxnSpPr>
        <p:spPr>
          <a:xfrm>
            <a:off x="2260309"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F9C77D1-5D8C-B4F0-AA23-A5F7802D1525}"/>
              </a:ext>
            </a:extLst>
          </p:cNvPr>
          <p:cNvCxnSpPr>
            <a:cxnSpLocks/>
          </p:cNvCxnSpPr>
          <p:nvPr/>
        </p:nvCxnSpPr>
        <p:spPr>
          <a:xfrm flipH="1">
            <a:off x="380140" y="2238053"/>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501373A-9CC1-8291-6792-255E7DEDFB5D}"/>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merge</a:t>
            </a:r>
            <a:endParaRPr lang="en-US" sz="2400" dirty="0"/>
          </a:p>
        </p:txBody>
      </p:sp>
    </p:spTree>
    <p:extLst>
      <p:ext uri="{BB962C8B-B14F-4D97-AF65-F5344CB8AC3E}">
        <p14:creationId xmlns:p14="http://schemas.microsoft.com/office/powerpoint/2010/main" val="425218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A9EB7-D375-0E69-F86C-F3920F8B84AA}"/>
              </a:ext>
            </a:extLst>
          </p:cNvPr>
          <p:cNvSpPr txBox="1"/>
          <p:nvPr/>
        </p:nvSpPr>
        <p:spPr>
          <a:xfrm>
            <a:off x="380140" y="1620264"/>
            <a:ext cx="10304979" cy="2862322"/>
          </a:xfrm>
          <a:prstGeom prst="rect">
            <a:avLst/>
          </a:prstGeom>
          <a:noFill/>
        </p:spPr>
        <p:txBody>
          <a:bodyPr wrap="square">
            <a:spAutoFit/>
          </a:bodyPr>
          <a:lstStyle/>
          <a:p>
            <a:r>
              <a:rPr lang="en-US" dirty="0">
                <a:latin typeface="Monaco" pitchFamily="2" charset="77"/>
              </a:rPr>
              <a:t>l2            empty           (cons N LON)</a:t>
            </a:r>
          </a:p>
          <a:p>
            <a:r>
              <a:rPr lang="en-US" dirty="0">
                <a:latin typeface="Monaco" pitchFamily="2" charset="77"/>
              </a:rPr>
              <a:t>l1</a:t>
            </a:r>
          </a:p>
          <a:p>
            <a:endParaRPr lang="en-US" dirty="0">
              <a:latin typeface="Monaco" pitchFamily="2" charset="77"/>
            </a:endParaRPr>
          </a:p>
          <a:p>
            <a:r>
              <a:rPr lang="en-US" dirty="0">
                <a:latin typeface="Monaco" pitchFamily="2" charset="77"/>
              </a:rPr>
              <a:t>empty         empty           l2                               </a:t>
            </a:r>
          </a:p>
          <a:p>
            <a:endParaRPr lang="en-US" dirty="0">
              <a:latin typeface="Monaco" pitchFamily="2" charset="77"/>
            </a:endParaRPr>
          </a:p>
          <a:p>
            <a:r>
              <a:rPr lang="en-US" dirty="0">
                <a:latin typeface="Monaco" pitchFamily="2" charset="77"/>
              </a:rPr>
              <a:t>(cons N LON)  l1              (if (&lt; (first l1) (first l2))    </a:t>
            </a:r>
          </a:p>
          <a:p>
            <a:r>
              <a:rPr lang="en-US" dirty="0">
                <a:latin typeface="Monaco" pitchFamily="2" charset="77"/>
              </a:rPr>
              <a:t>                                  (cons (first l1)</a:t>
            </a:r>
          </a:p>
          <a:p>
            <a:r>
              <a:rPr lang="en-US" dirty="0">
                <a:latin typeface="Monaco" pitchFamily="2" charset="77"/>
              </a:rPr>
              <a:t>                                        (merge (rest l1) l2))</a:t>
            </a:r>
          </a:p>
          <a:p>
            <a:r>
              <a:rPr lang="en-US" dirty="0">
                <a:latin typeface="Monaco" pitchFamily="2" charset="77"/>
              </a:rPr>
              <a:t>                                  (cons (first l2)</a:t>
            </a:r>
          </a:p>
          <a:p>
            <a:r>
              <a:rPr lang="en-US" dirty="0">
                <a:latin typeface="Monaco" pitchFamily="2" charset="77"/>
              </a:rPr>
              <a:t>                                        (merge l1 (rest l2))))</a:t>
            </a:r>
          </a:p>
        </p:txBody>
      </p:sp>
      <p:cxnSp>
        <p:nvCxnSpPr>
          <p:cNvPr id="4" name="Straight Connector 3">
            <a:extLst>
              <a:ext uri="{FF2B5EF4-FFF2-40B4-BE49-F238E27FC236}">
                <a16:creationId xmlns:a16="http://schemas.microsoft.com/office/drawing/2014/main" id="{4EBCCE34-AA79-9D69-CC1A-4B096689F957}"/>
              </a:ext>
            </a:extLst>
          </p:cNvPr>
          <p:cNvCxnSpPr>
            <a:cxnSpLocks/>
          </p:cNvCxnSpPr>
          <p:nvPr/>
        </p:nvCxnSpPr>
        <p:spPr>
          <a:xfrm>
            <a:off x="2260309"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F9C77D1-5D8C-B4F0-AA23-A5F7802D1525}"/>
              </a:ext>
            </a:extLst>
          </p:cNvPr>
          <p:cNvCxnSpPr>
            <a:cxnSpLocks/>
          </p:cNvCxnSpPr>
          <p:nvPr/>
        </p:nvCxnSpPr>
        <p:spPr>
          <a:xfrm flipH="1">
            <a:off x="380140" y="2238053"/>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2119906-AF97-6E7C-3431-B619A2B599EA}"/>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merge</a:t>
            </a:r>
            <a:endParaRPr lang="en-US" sz="2400" dirty="0"/>
          </a:p>
        </p:txBody>
      </p:sp>
    </p:spTree>
    <p:extLst>
      <p:ext uri="{BB962C8B-B14F-4D97-AF65-F5344CB8AC3E}">
        <p14:creationId xmlns:p14="http://schemas.microsoft.com/office/powerpoint/2010/main" val="289478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A9EB7-D375-0E69-F86C-F3920F8B84AA}"/>
              </a:ext>
            </a:extLst>
          </p:cNvPr>
          <p:cNvSpPr txBox="1"/>
          <p:nvPr/>
        </p:nvSpPr>
        <p:spPr>
          <a:xfrm>
            <a:off x="380140" y="1620264"/>
            <a:ext cx="10304979" cy="2862322"/>
          </a:xfrm>
          <a:prstGeom prst="rect">
            <a:avLst/>
          </a:prstGeom>
          <a:noFill/>
        </p:spPr>
        <p:txBody>
          <a:bodyPr wrap="square">
            <a:spAutoFit/>
          </a:bodyPr>
          <a:lstStyle/>
          <a:p>
            <a:r>
              <a:rPr lang="en-US" dirty="0">
                <a:latin typeface="Monaco" pitchFamily="2" charset="77"/>
              </a:rPr>
              <a:t>l2            empty           (cons N LON)</a:t>
            </a:r>
          </a:p>
          <a:p>
            <a:r>
              <a:rPr lang="en-US" dirty="0">
                <a:latin typeface="Monaco" pitchFamily="2" charset="77"/>
              </a:rPr>
              <a:t>l1</a:t>
            </a:r>
          </a:p>
          <a:p>
            <a:endParaRPr lang="en-US" dirty="0">
              <a:latin typeface="Monaco" pitchFamily="2" charset="77"/>
            </a:endParaRPr>
          </a:p>
          <a:p>
            <a:r>
              <a:rPr lang="en-US" dirty="0">
                <a:latin typeface="Monaco" pitchFamily="2" charset="77"/>
              </a:rPr>
              <a:t>empty         l2    [1]       l2                               [1]</a:t>
            </a:r>
          </a:p>
          <a:p>
            <a:endParaRPr lang="en-US" dirty="0">
              <a:latin typeface="Monaco" pitchFamily="2" charset="77"/>
            </a:endParaRPr>
          </a:p>
          <a:p>
            <a:r>
              <a:rPr lang="en-US" dirty="0">
                <a:latin typeface="Monaco" pitchFamily="2" charset="77"/>
              </a:rPr>
              <a:t>(cons N LON)  l1    [2]       (if (&lt; (first l1) (first l2))    [3]</a:t>
            </a:r>
          </a:p>
          <a:p>
            <a:r>
              <a:rPr lang="en-US" dirty="0">
                <a:latin typeface="Monaco" pitchFamily="2" charset="77"/>
              </a:rPr>
              <a:t>                                  (cons (first l1)</a:t>
            </a:r>
          </a:p>
          <a:p>
            <a:r>
              <a:rPr lang="en-US" dirty="0">
                <a:latin typeface="Monaco" pitchFamily="2" charset="77"/>
              </a:rPr>
              <a:t>                                        (merge (rest l1) l2))</a:t>
            </a:r>
          </a:p>
          <a:p>
            <a:r>
              <a:rPr lang="en-US" dirty="0">
                <a:latin typeface="Monaco" pitchFamily="2" charset="77"/>
              </a:rPr>
              <a:t>                                  (cons (first l2)</a:t>
            </a:r>
          </a:p>
          <a:p>
            <a:r>
              <a:rPr lang="en-US" dirty="0">
                <a:latin typeface="Monaco" pitchFamily="2" charset="77"/>
              </a:rPr>
              <a:t>                                        (merge l1 (rest l2))))</a:t>
            </a:r>
          </a:p>
        </p:txBody>
      </p:sp>
      <p:cxnSp>
        <p:nvCxnSpPr>
          <p:cNvPr id="4" name="Straight Connector 3">
            <a:extLst>
              <a:ext uri="{FF2B5EF4-FFF2-40B4-BE49-F238E27FC236}">
                <a16:creationId xmlns:a16="http://schemas.microsoft.com/office/drawing/2014/main" id="{4EBCCE34-AA79-9D69-CC1A-4B096689F957}"/>
              </a:ext>
            </a:extLst>
          </p:cNvPr>
          <p:cNvCxnSpPr>
            <a:cxnSpLocks/>
          </p:cNvCxnSpPr>
          <p:nvPr/>
        </p:nvCxnSpPr>
        <p:spPr>
          <a:xfrm>
            <a:off x="2260309"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F9C77D1-5D8C-B4F0-AA23-A5F7802D1525}"/>
              </a:ext>
            </a:extLst>
          </p:cNvPr>
          <p:cNvCxnSpPr>
            <a:cxnSpLocks/>
          </p:cNvCxnSpPr>
          <p:nvPr/>
        </p:nvCxnSpPr>
        <p:spPr>
          <a:xfrm flipH="1">
            <a:off x="380140" y="2238053"/>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B78CA24-F079-ED11-7850-E52882B75E3C}"/>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merge</a:t>
            </a:r>
            <a:endParaRPr lang="en-US" sz="2400" dirty="0"/>
          </a:p>
        </p:txBody>
      </p:sp>
    </p:spTree>
    <p:extLst>
      <p:ext uri="{BB962C8B-B14F-4D97-AF65-F5344CB8AC3E}">
        <p14:creationId xmlns:p14="http://schemas.microsoft.com/office/powerpoint/2010/main" val="66263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2C9B5-E4DF-7967-2D98-D0AE176D7B77}"/>
              </a:ext>
            </a:extLst>
          </p:cNvPr>
          <p:cNvSpPr txBox="1"/>
          <p:nvPr/>
        </p:nvSpPr>
        <p:spPr>
          <a:xfrm>
            <a:off x="503432" y="1476425"/>
            <a:ext cx="10109771" cy="2585323"/>
          </a:xfrm>
          <a:prstGeom prst="rect">
            <a:avLst/>
          </a:prstGeom>
          <a:noFill/>
        </p:spPr>
        <p:txBody>
          <a:bodyPr wrap="square">
            <a:spAutoFit/>
          </a:bodyPr>
          <a:lstStyle/>
          <a:p>
            <a:r>
              <a:rPr lang="en-US" dirty="0">
                <a:latin typeface="Monaco" pitchFamily="2" charset="77"/>
              </a:rPr>
              <a:t> </a:t>
            </a:r>
            <a:r>
              <a:rPr lang="en-US" dirty="0" err="1">
                <a:latin typeface="Monaco" pitchFamily="2" charset="77"/>
              </a:rPr>
              <a:t>bt</a:t>
            </a:r>
            <a:r>
              <a:rPr lang="en-US" dirty="0">
                <a:latin typeface="Monaco" pitchFamily="2" charset="77"/>
              </a:rPr>
              <a:t>                   false            (make-node Nat Str BT BT) </a:t>
            </a:r>
          </a:p>
          <a:p>
            <a:r>
              <a:rPr lang="en-US" dirty="0">
                <a:latin typeface="Monaco" pitchFamily="2" charset="77"/>
              </a:rPr>
              <a:t> p</a:t>
            </a:r>
          </a:p>
          <a:p>
            <a:endParaRPr lang="en-US" dirty="0">
              <a:latin typeface="Monaco" pitchFamily="2" charset="77"/>
            </a:endParaRPr>
          </a:p>
          <a:p>
            <a:r>
              <a:rPr lang="en-US" dirty="0">
                <a:latin typeface="Monaco" pitchFamily="2" charset="77"/>
              </a:rPr>
              <a:t>empty</a:t>
            </a:r>
          </a:p>
          <a:p>
            <a:endParaRPr lang="en-US" dirty="0">
              <a:latin typeface="Monaco" pitchFamily="2" charset="77"/>
            </a:endParaRPr>
          </a:p>
          <a:p>
            <a:r>
              <a:rPr lang="en-US" dirty="0">
                <a:latin typeface="Monaco" pitchFamily="2" charset="77"/>
              </a:rPr>
              <a:t>(cons "L" Path)</a:t>
            </a:r>
          </a:p>
          <a:p>
            <a:r>
              <a:rPr lang="en-US" dirty="0">
                <a:latin typeface="Monaco" pitchFamily="2" charset="77"/>
              </a:rPr>
              <a:t>                                                  </a:t>
            </a:r>
          </a:p>
          <a:p>
            <a:endParaRPr lang="en-US" dirty="0">
              <a:latin typeface="Monaco" pitchFamily="2" charset="77"/>
            </a:endParaRPr>
          </a:p>
          <a:p>
            <a:r>
              <a:rPr lang="en-US" dirty="0">
                <a:latin typeface="Monaco" pitchFamily="2" charset="77"/>
              </a:rPr>
              <a:t>(cons "R" Path)</a:t>
            </a:r>
          </a:p>
        </p:txBody>
      </p:sp>
      <p:cxnSp>
        <p:nvCxnSpPr>
          <p:cNvPr id="4" name="Straight Connector 3">
            <a:extLst>
              <a:ext uri="{FF2B5EF4-FFF2-40B4-BE49-F238E27FC236}">
                <a16:creationId xmlns:a16="http://schemas.microsoft.com/office/drawing/2014/main" id="{1D792F95-7229-C952-755B-9C2ACDEB5878}"/>
              </a:ext>
            </a:extLst>
          </p:cNvPr>
          <p:cNvCxnSpPr>
            <a:cxnSpLocks/>
          </p:cNvCxnSpPr>
          <p:nvPr/>
        </p:nvCxnSpPr>
        <p:spPr>
          <a:xfrm>
            <a:off x="3195258" y="1476425"/>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C0B70B-51EF-5B6A-3E01-13939597FC48}"/>
              </a:ext>
            </a:extLst>
          </p:cNvPr>
          <p:cNvCxnSpPr>
            <a:cxnSpLocks/>
          </p:cNvCxnSpPr>
          <p:nvPr/>
        </p:nvCxnSpPr>
        <p:spPr>
          <a:xfrm flipH="1">
            <a:off x="380140" y="2217505"/>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4FEFDDB-626B-FC3F-6B7E-A19548E17679}"/>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has-path?</a:t>
            </a:r>
            <a:endParaRPr lang="en-US" sz="2400" dirty="0"/>
          </a:p>
        </p:txBody>
      </p:sp>
    </p:spTree>
    <p:extLst>
      <p:ext uri="{BB962C8B-B14F-4D97-AF65-F5344CB8AC3E}">
        <p14:creationId xmlns:p14="http://schemas.microsoft.com/office/powerpoint/2010/main" val="306641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2C9B5-E4DF-7967-2D98-D0AE176D7B77}"/>
              </a:ext>
            </a:extLst>
          </p:cNvPr>
          <p:cNvSpPr txBox="1"/>
          <p:nvPr/>
        </p:nvSpPr>
        <p:spPr>
          <a:xfrm>
            <a:off x="503432" y="1476425"/>
            <a:ext cx="10109771" cy="2862322"/>
          </a:xfrm>
          <a:prstGeom prst="rect">
            <a:avLst/>
          </a:prstGeom>
          <a:noFill/>
        </p:spPr>
        <p:txBody>
          <a:bodyPr wrap="square">
            <a:spAutoFit/>
          </a:bodyPr>
          <a:lstStyle/>
          <a:p>
            <a:r>
              <a:rPr lang="en-US" dirty="0">
                <a:latin typeface="Monaco" pitchFamily="2" charset="77"/>
              </a:rPr>
              <a:t> </a:t>
            </a:r>
            <a:r>
              <a:rPr lang="en-US" dirty="0" err="1">
                <a:latin typeface="Monaco" pitchFamily="2" charset="77"/>
              </a:rPr>
              <a:t>bt</a:t>
            </a:r>
            <a:r>
              <a:rPr lang="en-US" dirty="0">
                <a:latin typeface="Monaco" pitchFamily="2" charset="77"/>
              </a:rPr>
              <a:t>                   false            (make-node Nat Str BT BT) </a:t>
            </a:r>
          </a:p>
          <a:p>
            <a:r>
              <a:rPr lang="en-US" dirty="0">
                <a:latin typeface="Monaco" pitchFamily="2" charset="77"/>
              </a:rPr>
              <a:t> p</a:t>
            </a:r>
          </a:p>
          <a:p>
            <a:endParaRPr lang="en-US" dirty="0">
              <a:latin typeface="Monaco" pitchFamily="2" charset="77"/>
            </a:endParaRPr>
          </a:p>
          <a:p>
            <a:r>
              <a:rPr lang="en-US" dirty="0">
                <a:latin typeface="Monaco" pitchFamily="2" charset="77"/>
              </a:rPr>
              <a:t>empty                 false  [1]       true                      [2]</a:t>
            </a:r>
          </a:p>
          <a:p>
            <a:endParaRPr lang="en-US" dirty="0">
              <a:latin typeface="Monaco" pitchFamily="2" charset="77"/>
            </a:endParaRPr>
          </a:p>
          <a:p>
            <a:r>
              <a:rPr lang="en-US" dirty="0">
                <a:latin typeface="Monaco" pitchFamily="2" charset="77"/>
              </a:rPr>
              <a:t>(cons "L" Path)       false  [1]       (has-path? (node-l </a:t>
            </a:r>
            <a:r>
              <a:rPr lang="en-US" dirty="0" err="1">
                <a:latin typeface="Monaco" pitchFamily="2" charset="77"/>
              </a:rPr>
              <a:t>bt</a:t>
            </a:r>
            <a:r>
              <a:rPr lang="en-US" dirty="0">
                <a:latin typeface="Monaco" pitchFamily="2" charset="77"/>
              </a:rPr>
              <a:t>)    [3]</a:t>
            </a:r>
          </a:p>
          <a:p>
            <a:r>
              <a:rPr lang="en-US" dirty="0">
                <a:latin typeface="Monaco" pitchFamily="2" charset="77"/>
              </a:rPr>
              <a:t>                                                  (rest p))</a:t>
            </a:r>
          </a:p>
          <a:p>
            <a:endParaRPr lang="en-US" dirty="0">
              <a:latin typeface="Monaco" pitchFamily="2" charset="77"/>
            </a:endParaRPr>
          </a:p>
          <a:p>
            <a:r>
              <a:rPr lang="en-US" dirty="0">
                <a:latin typeface="Monaco" pitchFamily="2" charset="77"/>
              </a:rPr>
              <a:t>(cons "R" Path)       false  [1]       (has-path? (node-r </a:t>
            </a:r>
            <a:r>
              <a:rPr lang="en-US" dirty="0" err="1">
                <a:latin typeface="Monaco" pitchFamily="2" charset="77"/>
              </a:rPr>
              <a:t>bt</a:t>
            </a:r>
            <a:r>
              <a:rPr lang="en-US" dirty="0">
                <a:latin typeface="Monaco" pitchFamily="2" charset="77"/>
              </a:rPr>
              <a:t>)    [4]</a:t>
            </a:r>
          </a:p>
          <a:p>
            <a:r>
              <a:rPr lang="en-US" dirty="0">
                <a:latin typeface="Monaco" pitchFamily="2" charset="77"/>
              </a:rPr>
              <a:t>                                                  (rest p))</a:t>
            </a:r>
          </a:p>
        </p:txBody>
      </p:sp>
      <p:cxnSp>
        <p:nvCxnSpPr>
          <p:cNvPr id="4" name="Straight Connector 3">
            <a:extLst>
              <a:ext uri="{FF2B5EF4-FFF2-40B4-BE49-F238E27FC236}">
                <a16:creationId xmlns:a16="http://schemas.microsoft.com/office/drawing/2014/main" id="{1D792F95-7229-C952-755B-9C2ACDEB5878}"/>
              </a:ext>
            </a:extLst>
          </p:cNvPr>
          <p:cNvCxnSpPr>
            <a:cxnSpLocks/>
          </p:cNvCxnSpPr>
          <p:nvPr/>
        </p:nvCxnSpPr>
        <p:spPr>
          <a:xfrm>
            <a:off x="3195258" y="1476425"/>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6C0B70B-51EF-5B6A-3E01-13939597FC48}"/>
              </a:ext>
            </a:extLst>
          </p:cNvPr>
          <p:cNvCxnSpPr>
            <a:cxnSpLocks/>
          </p:cNvCxnSpPr>
          <p:nvPr/>
        </p:nvCxnSpPr>
        <p:spPr>
          <a:xfrm flipH="1">
            <a:off x="380140" y="2217505"/>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C7EDB21-7AAF-6CD7-A1FC-7069234DC164}"/>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has-path?</a:t>
            </a:r>
            <a:endParaRPr lang="en-US" sz="2400" dirty="0"/>
          </a:p>
        </p:txBody>
      </p:sp>
    </p:spTree>
    <p:extLst>
      <p:ext uri="{BB962C8B-B14F-4D97-AF65-F5344CB8AC3E}">
        <p14:creationId xmlns:p14="http://schemas.microsoft.com/office/powerpoint/2010/main" val="1958710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21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56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A3444-3192-B2DF-06A5-B8E37BF3CCC2}"/>
              </a:ext>
            </a:extLst>
          </p:cNvPr>
          <p:cNvSpPr>
            <a:spLocks noGrp="1"/>
          </p:cNvSpPr>
          <p:nvPr>
            <p:ph idx="1"/>
          </p:nvPr>
        </p:nvSpPr>
        <p:spPr/>
        <p:txBody>
          <a:bodyPr/>
          <a:lstStyle/>
          <a:p>
            <a:r>
              <a:rPr lang="en-US" dirty="0"/>
              <a:t>Read ALL answers, then check ALL THAT YOU FEEL APPLY before submit.</a:t>
            </a:r>
          </a:p>
          <a:p>
            <a:endParaRPr lang="en-US" dirty="0"/>
          </a:p>
          <a:p>
            <a:r>
              <a:rPr lang="en-US" dirty="0"/>
              <a:t>To me, Piazza:</a:t>
            </a:r>
          </a:p>
          <a:p>
            <a:pPr marL="914400" lvl="1" indent="-457200">
              <a:buFont typeface="+mj-lt"/>
              <a:buAutoNum type="alphaUcPeriod"/>
            </a:pPr>
            <a:r>
              <a:rPr lang="en-US" dirty="0"/>
              <a:t>Is a place to go when I have questions.</a:t>
            </a:r>
          </a:p>
          <a:p>
            <a:pPr marL="914400" lvl="1" indent="-457200">
              <a:buFont typeface="+mj-lt"/>
              <a:buAutoNum type="alphaUcPeriod"/>
            </a:pPr>
            <a:r>
              <a:rPr lang="en-US" dirty="0"/>
              <a:t>Has too many questions to keep up with.</a:t>
            </a:r>
          </a:p>
          <a:p>
            <a:pPr marL="914400" lvl="1" indent="-457200">
              <a:buFont typeface="+mj-lt"/>
              <a:buAutoNum type="alphaUcPeriod"/>
            </a:pPr>
            <a:r>
              <a:rPr lang="en-US" dirty="0"/>
              <a:t>Is something I don’t have time for.</a:t>
            </a:r>
          </a:p>
          <a:p>
            <a:pPr marL="914400" lvl="1" indent="-457200">
              <a:buFont typeface="+mj-lt"/>
              <a:buAutoNum type="alphaUcPeriod"/>
            </a:pPr>
            <a:r>
              <a:rPr lang="en-US" dirty="0"/>
              <a:t>Is a commitment to read and learn and participate in the course community</a:t>
            </a:r>
          </a:p>
          <a:p>
            <a:pPr marL="914400" lvl="1" indent="-457200">
              <a:buFont typeface="+mj-lt"/>
              <a:buAutoNum type="alphaUcPeriod"/>
            </a:pPr>
            <a:r>
              <a:rPr lang="en-US" dirty="0"/>
              <a:t>Is less helpful than Discord</a:t>
            </a:r>
          </a:p>
        </p:txBody>
      </p:sp>
    </p:spTree>
    <p:extLst>
      <p:ext uri="{BB962C8B-B14F-4D97-AF65-F5344CB8AC3E}">
        <p14:creationId xmlns:p14="http://schemas.microsoft.com/office/powerpoint/2010/main" val="582110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2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3CB7E6-0310-DE78-AE6E-AEB71D9A2B2A}"/>
              </a:ext>
            </a:extLst>
          </p:cNvPr>
          <p:cNvSpPr>
            <a:spLocks noGrp="1"/>
          </p:cNvSpPr>
          <p:nvPr>
            <p:ph idx="1"/>
          </p:nvPr>
        </p:nvSpPr>
        <p:spPr>
          <a:xfrm>
            <a:off x="838200" y="996593"/>
            <a:ext cx="10515600" cy="5180370"/>
          </a:xfrm>
        </p:spPr>
        <p:txBody>
          <a:bodyPr>
            <a:normAutofit fontScale="92500" lnSpcReduction="10000"/>
          </a:bodyPr>
          <a:lstStyle/>
          <a:p>
            <a:r>
              <a:rPr lang="en-US" dirty="0"/>
              <a:t>Being able to contribute to and get help from a discussion forum is an </a:t>
            </a:r>
            <a:r>
              <a:rPr lang="en-US" u="sng" dirty="0"/>
              <a:t>essential professional skill</a:t>
            </a:r>
            <a:r>
              <a:rPr lang="en-US" dirty="0"/>
              <a:t>. This skill will affect your performance in your first co-op.</a:t>
            </a:r>
          </a:p>
          <a:p>
            <a:endParaRPr lang="en-US" dirty="0"/>
          </a:p>
          <a:p>
            <a:pPr lvl="1"/>
            <a:r>
              <a:rPr lang="en-US" dirty="0"/>
              <a:t>Be polite at all times. (Even when responding to a question that may violate other norms of </a:t>
            </a:r>
            <a:r>
              <a:rPr lang="en-US" dirty="0" err="1"/>
              <a:t>behaviour</a:t>
            </a:r>
            <a:r>
              <a:rPr lang="en-US" dirty="0"/>
              <a:t>.)</a:t>
            </a:r>
          </a:p>
          <a:p>
            <a:pPr lvl="1"/>
            <a:endParaRPr lang="en-US" dirty="0"/>
          </a:p>
          <a:p>
            <a:pPr lvl="1"/>
            <a:r>
              <a:rPr lang="en-US" dirty="0"/>
              <a:t>Don’t clutter the forum. Invest time looking for an answer before asking. Not doing so projects that you value other’s time as less important than your own.</a:t>
            </a:r>
          </a:p>
          <a:p>
            <a:pPr marL="457200" lvl="1" indent="0">
              <a:buNone/>
            </a:pPr>
            <a:endParaRPr lang="en-US" dirty="0"/>
          </a:p>
          <a:p>
            <a:pPr lvl="1"/>
            <a:r>
              <a:rPr lang="en-US" dirty="0"/>
              <a:t>Make contributions to the forum. Write up questions carefully. Include examples, include links, include all relevant details. Again, not doing so projects that you value other’s time as less important than your own.</a:t>
            </a:r>
            <a:br>
              <a:rPr lang="en-US" dirty="0"/>
            </a:br>
            <a:endParaRPr lang="en-US" dirty="0"/>
          </a:p>
          <a:p>
            <a:pPr lvl="1"/>
            <a:r>
              <a:rPr lang="en-US" dirty="0"/>
              <a:t>Also do not ask or answer questions that violate the course academic integrity policy.</a:t>
            </a:r>
          </a:p>
        </p:txBody>
      </p:sp>
    </p:spTree>
    <p:extLst>
      <p:ext uri="{BB962C8B-B14F-4D97-AF65-F5344CB8AC3E}">
        <p14:creationId xmlns:p14="http://schemas.microsoft.com/office/powerpoint/2010/main" val="413600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EC3DD-2984-F74F-96CB-74685B6BF887}"/>
              </a:ext>
            </a:extLst>
          </p:cNvPr>
          <p:cNvSpPr txBox="1"/>
          <p:nvPr/>
        </p:nvSpPr>
        <p:spPr>
          <a:xfrm>
            <a:off x="1796902" y="1286540"/>
            <a:ext cx="8654903" cy="2862322"/>
          </a:xfrm>
          <a:prstGeom prst="rect">
            <a:avLst/>
          </a:prstGeom>
          <a:noFill/>
        </p:spPr>
        <p:txBody>
          <a:bodyPr wrap="square" rtlCol="0">
            <a:spAutoFit/>
          </a:bodyPr>
          <a:lstStyle/>
          <a:p>
            <a:r>
              <a:rPr lang="en-US" sz="2000" dirty="0">
                <a:latin typeface="Monaco" pitchFamily="2" charset="77"/>
              </a:rPr>
              <a:t>(define-struct terminal (label weight color))</a:t>
            </a:r>
          </a:p>
          <a:p>
            <a:r>
              <a:rPr lang="en-US" sz="2000" dirty="0">
                <a:latin typeface="Monaco" pitchFamily="2" charset="77"/>
              </a:rPr>
              <a:t>(define-struct group (color subs))</a:t>
            </a:r>
          </a:p>
          <a:p>
            <a:r>
              <a:rPr lang="en-US" sz="2000" dirty="0">
                <a:latin typeface="Monaco" pitchFamily="2" charset="77"/>
              </a:rPr>
              <a:t>;; Region is one of:</a:t>
            </a:r>
          </a:p>
          <a:p>
            <a:r>
              <a:rPr lang="en-US" sz="2000" dirty="0">
                <a:latin typeface="Monaco" pitchFamily="2" charset="77"/>
              </a:rPr>
              <a:t>;;  - (make-terminal String Natural Color)</a:t>
            </a:r>
          </a:p>
          <a:p>
            <a:r>
              <a:rPr lang="en-US" sz="2000" dirty="0">
                <a:latin typeface="Monaco" pitchFamily="2" charset="77"/>
              </a:rPr>
              <a:t>;;  - (make-group Color </a:t>
            </a:r>
            <a:r>
              <a:rPr lang="en-US" sz="2000" dirty="0" err="1">
                <a:latin typeface="Monaco" pitchFamily="2" charset="77"/>
              </a:rPr>
              <a:t>ListOfRegion</a:t>
            </a:r>
            <a:r>
              <a:rPr lang="en-US" sz="2000" dirty="0">
                <a:latin typeface="Monaco" pitchFamily="2" charset="77"/>
              </a:rPr>
              <a:t>)</a:t>
            </a:r>
          </a:p>
          <a:p>
            <a:endParaRPr lang="en-US" sz="2000" dirty="0">
              <a:latin typeface="Monaco" pitchFamily="2" charset="77"/>
            </a:endParaRPr>
          </a:p>
          <a:p>
            <a:r>
              <a:rPr lang="en-US" sz="2000" dirty="0">
                <a:latin typeface="Monaco" pitchFamily="2" charset="77"/>
              </a:rPr>
              <a:t>;; </a:t>
            </a:r>
            <a:r>
              <a:rPr lang="en-US" sz="2000" dirty="0" err="1">
                <a:latin typeface="Monaco" pitchFamily="2" charset="77"/>
              </a:rPr>
              <a:t>ListOfRegion</a:t>
            </a:r>
            <a:r>
              <a:rPr lang="en-US" sz="2000" dirty="0">
                <a:latin typeface="Monaco" pitchFamily="2" charset="77"/>
              </a:rPr>
              <a:t> is one of:</a:t>
            </a:r>
          </a:p>
          <a:p>
            <a:r>
              <a:rPr lang="en-US" sz="2000" dirty="0">
                <a:latin typeface="Monaco" pitchFamily="2" charset="77"/>
              </a:rPr>
              <a:t>;;  - empty</a:t>
            </a:r>
          </a:p>
          <a:p>
            <a:r>
              <a:rPr lang="en-US" sz="2000" dirty="0">
                <a:latin typeface="Monaco" pitchFamily="2" charset="77"/>
              </a:rPr>
              <a:t>;;  - (cons Region </a:t>
            </a:r>
            <a:r>
              <a:rPr lang="en-US" sz="2000" dirty="0" err="1">
                <a:latin typeface="Monaco" pitchFamily="2" charset="77"/>
              </a:rPr>
              <a:t>ListOfRegion</a:t>
            </a:r>
            <a:r>
              <a:rPr lang="en-US" sz="2000" dirty="0">
                <a:latin typeface="Monaco" pitchFamily="2" charset="77"/>
              </a:rPr>
              <a:t>)</a:t>
            </a:r>
          </a:p>
        </p:txBody>
      </p:sp>
      <p:sp>
        <p:nvSpPr>
          <p:cNvPr id="2" name="Content Placeholder 2">
            <a:extLst>
              <a:ext uri="{FF2B5EF4-FFF2-40B4-BE49-F238E27FC236}">
                <a16:creationId xmlns:a16="http://schemas.microsoft.com/office/drawing/2014/main" id="{DD866506-B049-34E6-B29E-06A7BC05AC65}"/>
              </a:ext>
            </a:extLst>
          </p:cNvPr>
          <p:cNvSpPr txBox="1">
            <a:spLocks/>
          </p:cNvSpPr>
          <p:nvPr/>
        </p:nvSpPr>
        <p:spPr>
          <a:xfrm>
            <a:off x="838200" y="4736387"/>
            <a:ext cx="10515600" cy="14405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And we know the type comments </a:t>
            </a:r>
            <a:r>
              <a:rPr lang="en-US" u="sng" dirty="0"/>
              <a:t>completely determine </a:t>
            </a:r>
            <a:r>
              <a:rPr lang="en-US" dirty="0"/>
              <a:t>the template</a:t>
            </a:r>
          </a:p>
          <a:p>
            <a:pPr marL="800100" lvl="1" indent="-342900" algn="l">
              <a:buFont typeface="Arial" panose="020B0604020202020204" pitchFamily="34" charset="0"/>
              <a:buChar char="•"/>
            </a:pPr>
            <a:r>
              <a:rPr lang="en-US" dirty="0"/>
              <a:t>as such they are a </a:t>
            </a:r>
            <a:r>
              <a:rPr lang="en-US" u="sng" dirty="0"/>
              <a:t>model</a:t>
            </a:r>
            <a:r>
              <a:rPr lang="en-US" dirty="0"/>
              <a:t> of the template</a:t>
            </a:r>
          </a:p>
          <a:p>
            <a:pPr marL="800100" lvl="1" indent="-342900" algn="l">
              <a:buFont typeface="Arial" panose="020B0604020202020204" pitchFamily="34" charset="0"/>
              <a:buChar char="•"/>
            </a:pPr>
            <a:r>
              <a:rPr lang="en-US" dirty="0"/>
              <a:t>less detailed, but they say enough to understand much about the template</a:t>
            </a:r>
          </a:p>
        </p:txBody>
      </p:sp>
    </p:spTree>
    <p:extLst>
      <p:ext uri="{BB962C8B-B14F-4D97-AF65-F5344CB8AC3E}">
        <p14:creationId xmlns:p14="http://schemas.microsoft.com/office/powerpoint/2010/main" val="12604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EC3DD-2984-F74F-96CB-74685B6BF887}"/>
              </a:ext>
            </a:extLst>
          </p:cNvPr>
          <p:cNvSpPr txBox="1"/>
          <p:nvPr/>
        </p:nvSpPr>
        <p:spPr>
          <a:xfrm>
            <a:off x="1796902" y="1286540"/>
            <a:ext cx="8654903" cy="4401205"/>
          </a:xfrm>
          <a:prstGeom prst="rect">
            <a:avLst/>
          </a:prstGeom>
          <a:noFill/>
        </p:spPr>
        <p:txBody>
          <a:bodyPr wrap="square" rtlCol="0">
            <a:spAutoFit/>
          </a:bodyPr>
          <a:lstStyle/>
          <a:p>
            <a:r>
              <a:rPr lang="en-US" sz="2000" dirty="0">
                <a:latin typeface="Monaco" pitchFamily="2" charset="77"/>
              </a:rPr>
              <a:t>(define (</a:t>
            </a:r>
            <a:r>
              <a:rPr lang="en-US" sz="2000" dirty="0" err="1">
                <a:latin typeface="Monaco" pitchFamily="2" charset="77"/>
              </a:rPr>
              <a:t>fn</a:t>
            </a:r>
            <a:r>
              <a:rPr lang="en-US" sz="2000" dirty="0">
                <a:latin typeface="Monaco" pitchFamily="2" charset="77"/>
              </a:rPr>
              <a:t>-for-region r)</a:t>
            </a:r>
          </a:p>
          <a:p>
            <a:r>
              <a:rPr lang="en-US" sz="2000" dirty="0">
                <a:latin typeface="Monaco" pitchFamily="2" charset="77"/>
              </a:rPr>
              <a:t>  (</a:t>
            </a:r>
            <a:r>
              <a:rPr lang="en-US" sz="2000" dirty="0" err="1">
                <a:latin typeface="Monaco" pitchFamily="2" charset="77"/>
              </a:rPr>
              <a:t>cond</a:t>
            </a:r>
            <a:r>
              <a:rPr lang="en-US" sz="2000" dirty="0">
                <a:latin typeface="Monaco" pitchFamily="2" charset="77"/>
              </a:rPr>
              <a:t> [(single? r)</a:t>
            </a:r>
          </a:p>
          <a:p>
            <a:r>
              <a:rPr lang="en-US" sz="2000" dirty="0">
                <a:latin typeface="Monaco" pitchFamily="2" charset="77"/>
              </a:rPr>
              <a:t>         (... (single-label r)</a:t>
            </a:r>
          </a:p>
          <a:p>
            <a:r>
              <a:rPr lang="en-US" sz="2000" dirty="0">
                <a:latin typeface="Monaco" pitchFamily="2" charset="77"/>
              </a:rPr>
              <a:t>              (single-weight r)</a:t>
            </a:r>
          </a:p>
          <a:p>
            <a:r>
              <a:rPr lang="en-US" sz="2000" dirty="0">
                <a:latin typeface="Monaco" pitchFamily="2" charset="77"/>
              </a:rPr>
              <a:t>              (single-color r))]</a:t>
            </a:r>
          </a:p>
          <a:p>
            <a:r>
              <a:rPr lang="en-US" sz="2000" dirty="0">
                <a:latin typeface="Monaco" pitchFamily="2" charset="77"/>
              </a:rPr>
              <a:t>        [else</a:t>
            </a:r>
          </a:p>
          <a:p>
            <a:r>
              <a:rPr lang="en-US" sz="2000" dirty="0">
                <a:latin typeface="Monaco" pitchFamily="2" charset="77"/>
              </a:rPr>
              <a:t>         (... (group-color r)</a:t>
            </a:r>
          </a:p>
          <a:p>
            <a:r>
              <a:rPr lang="en-US" sz="2000" dirty="0">
                <a:latin typeface="Monaco" pitchFamily="2" charset="77"/>
              </a:rPr>
              <a:t>              (</a:t>
            </a:r>
            <a:r>
              <a:rPr lang="en-US" sz="2000" dirty="0" err="1">
                <a:latin typeface="Monaco" pitchFamily="2" charset="77"/>
              </a:rPr>
              <a:t>fn</a:t>
            </a:r>
            <a:r>
              <a:rPr lang="en-US" sz="2000" dirty="0">
                <a:latin typeface="Monaco" pitchFamily="2" charset="77"/>
              </a:rPr>
              <a:t>-for-lor (group-subs r)))]))</a:t>
            </a:r>
          </a:p>
          <a:p>
            <a:endParaRPr lang="en-US" sz="2000" dirty="0">
              <a:latin typeface="Monaco" pitchFamily="2" charset="77"/>
            </a:endParaRPr>
          </a:p>
          <a:p>
            <a:r>
              <a:rPr lang="en-US" sz="2000" dirty="0">
                <a:latin typeface="Monaco" pitchFamily="2" charset="77"/>
              </a:rPr>
              <a:t>(define (</a:t>
            </a:r>
            <a:r>
              <a:rPr lang="en-US" sz="2000" dirty="0" err="1">
                <a:latin typeface="Monaco" pitchFamily="2" charset="77"/>
              </a:rPr>
              <a:t>fn</a:t>
            </a:r>
            <a:r>
              <a:rPr lang="en-US" sz="2000" dirty="0">
                <a:latin typeface="Monaco" pitchFamily="2" charset="77"/>
              </a:rPr>
              <a:t>-for-lor lor)</a:t>
            </a:r>
          </a:p>
          <a:p>
            <a:r>
              <a:rPr lang="en-US" sz="2000" dirty="0">
                <a:latin typeface="Monaco" pitchFamily="2" charset="77"/>
              </a:rPr>
              <a:t>  (</a:t>
            </a:r>
            <a:r>
              <a:rPr lang="en-US" sz="2000" dirty="0" err="1">
                <a:latin typeface="Monaco" pitchFamily="2" charset="77"/>
              </a:rPr>
              <a:t>cond</a:t>
            </a:r>
            <a:r>
              <a:rPr lang="en-US" sz="2000" dirty="0">
                <a:latin typeface="Monaco" pitchFamily="2" charset="77"/>
              </a:rPr>
              <a:t> [(empty? lor) (...)]</a:t>
            </a:r>
          </a:p>
          <a:p>
            <a:r>
              <a:rPr lang="en-US" sz="2000" dirty="0">
                <a:latin typeface="Monaco" pitchFamily="2" charset="77"/>
              </a:rPr>
              <a:t>        [else</a:t>
            </a:r>
          </a:p>
          <a:p>
            <a:r>
              <a:rPr lang="en-US" sz="2000" dirty="0">
                <a:latin typeface="Monaco" pitchFamily="2" charset="77"/>
              </a:rPr>
              <a:t>         (... (</a:t>
            </a:r>
            <a:r>
              <a:rPr lang="en-US" sz="2000" dirty="0" err="1">
                <a:latin typeface="Monaco" pitchFamily="2" charset="77"/>
              </a:rPr>
              <a:t>fn</a:t>
            </a:r>
            <a:r>
              <a:rPr lang="en-US" sz="2000" dirty="0">
                <a:latin typeface="Monaco" pitchFamily="2" charset="77"/>
              </a:rPr>
              <a:t>-for-region (first lor))</a:t>
            </a:r>
          </a:p>
          <a:p>
            <a:r>
              <a:rPr lang="en-US" sz="2000" dirty="0">
                <a:latin typeface="Monaco" pitchFamily="2" charset="77"/>
              </a:rPr>
              <a:t>              (</a:t>
            </a:r>
            <a:r>
              <a:rPr lang="en-US" sz="2000" dirty="0" err="1">
                <a:latin typeface="Monaco" pitchFamily="2" charset="77"/>
              </a:rPr>
              <a:t>fn</a:t>
            </a:r>
            <a:r>
              <a:rPr lang="en-US" sz="2000" dirty="0">
                <a:latin typeface="Monaco" pitchFamily="2" charset="77"/>
              </a:rPr>
              <a:t>-for-lor (rest lor)))]))</a:t>
            </a:r>
          </a:p>
        </p:txBody>
      </p:sp>
    </p:spTree>
    <p:extLst>
      <p:ext uri="{BB962C8B-B14F-4D97-AF65-F5344CB8AC3E}">
        <p14:creationId xmlns:p14="http://schemas.microsoft.com/office/powerpoint/2010/main" val="391026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0EC3DD-2984-F74F-96CB-74685B6BF887}"/>
              </a:ext>
            </a:extLst>
          </p:cNvPr>
          <p:cNvSpPr txBox="1"/>
          <p:nvPr/>
        </p:nvSpPr>
        <p:spPr>
          <a:xfrm>
            <a:off x="1796902" y="1286540"/>
            <a:ext cx="8654903" cy="3170099"/>
          </a:xfrm>
          <a:prstGeom prst="rect">
            <a:avLst/>
          </a:prstGeom>
          <a:noFill/>
        </p:spPr>
        <p:txBody>
          <a:bodyPr wrap="square" rtlCol="0">
            <a:spAutoFit/>
          </a:bodyPr>
          <a:lstStyle/>
          <a:p>
            <a:r>
              <a:rPr lang="en-US" sz="2000" dirty="0">
                <a:latin typeface="Monaco" pitchFamily="2" charset="77"/>
              </a:rPr>
              <a:t>(define-struct terminal (label weight color))</a:t>
            </a:r>
          </a:p>
          <a:p>
            <a:r>
              <a:rPr lang="en-US" sz="2000" dirty="0">
                <a:latin typeface="Monaco" pitchFamily="2" charset="77"/>
              </a:rPr>
              <a:t>(define-struct group (color subs))</a:t>
            </a:r>
          </a:p>
          <a:p>
            <a:r>
              <a:rPr lang="en-US" sz="2000" dirty="0">
                <a:latin typeface="Monaco" pitchFamily="2" charset="77"/>
              </a:rPr>
              <a:t>;; Region is one of:</a:t>
            </a:r>
          </a:p>
          <a:p>
            <a:r>
              <a:rPr lang="en-US" sz="2000" dirty="0">
                <a:latin typeface="Monaco" pitchFamily="2" charset="77"/>
              </a:rPr>
              <a:t>;;  - </a:t>
            </a:r>
            <a:r>
              <a:rPr lang="en-US" sz="2000" dirty="0">
                <a:solidFill>
                  <a:schemeClr val="bg2">
                    <a:lumMod val="90000"/>
                  </a:schemeClr>
                </a:solidFill>
                <a:latin typeface="Monaco" pitchFamily="2" charset="77"/>
              </a:rPr>
              <a:t>(make-terminal   </a:t>
            </a:r>
            <a:r>
              <a:rPr lang="en-US" sz="2000" dirty="0">
                <a:solidFill>
                  <a:srgbClr val="FF0000"/>
                </a:solidFill>
                <a:latin typeface="Monaco" pitchFamily="2" charset="77"/>
              </a:rPr>
              <a:t>(list </a:t>
            </a:r>
            <a:r>
              <a:rPr lang="en-US" sz="2000" dirty="0">
                <a:latin typeface="Monaco" pitchFamily="2" charset="77"/>
              </a:rPr>
              <a:t>String</a:t>
            </a:r>
            <a:r>
              <a:rPr lang="en-US" sz="2000" dirty="0">
                <a:solidFill>
                  <a:srgbClr val="FF0000"/>
                </a:solidFill>
                <a:latin typeface="Monaco" pitchFamily="2" charset="77"/>
              </a:rPr>
              <a:t>)</a:t>
            </a:r>
            <a:r>
              <a:rPr lang="en-US" sz="2000" dirty="0">
                <a:latin typeface="Monaco" pitchFamily="2" charset="77"/>
              </a:rPr>
              <a:t> </a:t>
            </a:r>
            <a:r>
              <a:rPr lang="en-US" sz="2000" dirty="0">
                <a:solidFill>
                  <a:schemeClr val="bg2">
                    <a:lumMod val="90000"/>
                  </a:schemeClr>
                </a:solidFill>
                <a:latin typeface="Monaco" pitchFamily="2" charset="77"/>
              </a:rPr>
              <a:t>Natural Color)</a:t>
            </a:r>
          </a:p>
          <a:p>
            <a:r>
              <a:rPr lang="en-US" sz="2000" dirty="0">
                <a:latin typeface="Monaco" pitchFamily="2" charset="77"/>
              </a:rPr>
              <a:t>;;  - </a:t>
            </a:r>
            <a:r>
              <a:rPr lang="en-US" sz="2000" dirty="0">
                <a:solidFill>
                  <a:schemeClr val="bg2">
                    <a:lumMod val="90000"/>
                  </a:schemeClr>
                </a:solidFill>
                <a:latin typeface="Monaco" pitchFamily="2" charset="77"/>
              </a:rPr>
              <a:t>(make-group Color  </a:t>
            </a:r>
            <a:r>
              <a:rPr lang="en-US" sz="2000" dirty="0">
                <a:solidFill>
                  <a:srgbClr val="FF0000"/>
                </a:solidFill>
                <a:latin typeface="Monaco" pitchFamily="2" charset="77"/>
              </a:rPr>
              <a:t>(NMR </a:t>
            </a:r>
            <a:r>
              <a:rPr lang="en-US" sz="2000" dirty="0" err="1">
                <a:latin typeface="Monaco" pitchFamily="2" charset="77"/>
              </a:rPr>
              <a:t>ListOfRegion</a:t>
            </a:r>
            <a:r>
              <a:rPr lang="en-US" sz="2000" dirty="0">
                <a:solidFill>
                  <a:srgbClr val="FF0000"/>
                </a:solidFill>
                <a:latin typeface="Monaco" pitchFamily="2" charset="77"/>
              </a:rPr>
              <a:t>)</a:t>
            </a:r>
            <a:r>
              <a:rPr lang="en-US" sz="2000" dirty="0">
                <a:latin typeface="Monaco" pitchFamily="2" charset="77"/>
              </a:rPr>
              <a:t>  </a:t>
            </a:r>
            <a:r>
              <a:rPr lang="en-US" sz="2000" dirty="0">
                <a:solidFill>
                  <a:schemeClr val="bg2">
                    <a:lumMod val="90000"/>
                  </a:schemeClr>
                </a:solidFill>
                <a:latin typeface="Monaco" pitchFamily="2" charset="77"/>
              </a:rPr>
              <a:t>)</a:t>
            </a:r>
          </a:p>
          <a:p>
            <a:endParaRPr lang="en-US" sz="2000" dirty="0">
              <a:latin typeface="Monaco" pitchFamily="2" charset="77"/>
            </a:endParaRPr>
          </a:p>
          <a:p>
            <a:r>
              <a:rPr lang="en-US" sz="2000" dirty="0">
                <a:latin typeface="Monaco" pitchFamily="2" charset="77"/>
              </a:rPr>
              <a:t>;; </a:t>
            </a:r>
            <a:r>
              <a:rPr lang="en-US" sz="2000" dirty="0" err="1">
                <a:latin typeface="Monaco" pitchFamily="2" charset="77"/>
              </a:rPr>
              <a:t>ListOfRegion</a:t>
            </a:r>
            <a:r>
              <a:rPr lang="en-US" sz="2000" dirty="0">
                <a:latin typeface="Monaco" pitchFamily="2" charset="77"/>
              </a:rPr>
              <a:t> is one of:</a:t>
            </a:r>
          </a:p>
          <a:p>
            <a:r>
              <a:rPr lang="en-US" sz="2000" dirty="0">
                <a:latin typeface="Monaco" pitchFamily="2" charset="77"/>
              </a:rPr>
              <a:t>;;  - empty</a:t>
            </a:r>
          </a:p>
          <a:p>
            <a:r>
              <a:rPr lang="en-US" sz="2000" dirty="0">
                <a:latin typeface="Monaco" pitchFamily="2" charset="77"/>
              </a:rPr>
              <a:t>;;  - </a:t>
            </a:r>
            <a:r>
              <a:rPr lang="en-US" sz="2000" dirty="0">
                <a:solidFill>
                  <a:schemeClr val="bg2">
                    <a:lumMod val="90000"/>
                  </a:schemeClr>
                </a:solidFill>
                <a:latin typeface="Monaco" pitchFamily="2" charset="77"/>
              </a:rPr>
              <a:t>(cons </a:t>
            </a:r>
            <a:r>
              <a:rPr lang="en-US" sz="2000" dirty="0">
                <a:solidFill>
                  <a:srgbClr val="FF0000"/>
                </a:solidFill>
                <a:latin typeface="Monaco" pitchFamily="2" charset="77"/>
              </a:rPr>
              <a:t>(append (NMR </a:t>
            </a:r>
            <a:r>
              <a:rPr lang="en-US" sz="2000" dirty="0">
                <a:latin typeface="Monaco" pitchFamily="2" charset="77"/>
              </a:rPr>
              <a:t>Region</a:t>
            </a:r>
            <a:r>
              <a:rPr lang="en-US" sz="2000" dirty="0">
                <a:solidFill>
                  <a:srgbClr val="FF0000"/>
                </a:solidFill>
                <a:latin typeface="Monaco" pitchFamily="2" charset="77"/>
              </a:rPr>
              <a:t>)</a:t>
            </a:r>
          </a:p>
          <a:p>
            <a:r>
              <a:rPr lang="en-US" sz="2000" dirty="0">
                <a:latin typeface="Monaco" pitchFamily="2" charset="77"/>
              </a:rPr>
              <a:t>;;                  </a:t>
            </a:r>
            <a:r>
              <a:rPr lang="en-US" sz="2000" dirty="0">
                <a:solidFill>
                  <a:srgbClr val="FF0000"/>
                </a:solidFill>
                <a:latin typeface="Monaco" pitchFamily="2" charset="77"/>
              </a:rPr>
              <a:t>(NR </a:t>
            </a:r>
            <a:r>
              <a:rPr lang="en-US" sz="2000" dirty="0" err="1">
                <a:latin typeface="Monaco" pitchFamily="2" charset="77"/>
              </a:rPr>
              <a:t>ListOfRegion</a:t>
            </a:r>
            <a:r>
              <a:rPr lang="en-US" sz="2000" dirty="0">
                <a:solidFill>
                  <a:srgbClr val="FF0000"/>
                </a:solidFill>
                <a:latin typeface="Monaco" pitchFamily="2" charset="77"/>
              </a:rPr>
              <a:t>)</a:t>
            </a:r>
            <a:r>
              <a:rPr lang="en-US" sz="2000" dirty="0">
                <a:latin typeface="Monaco" pitchFamily="2" charset="77"/>
              </a:rPr>
              <a:t>))</a:t>
            </a:r>
          </a:p>
        </p:txBody>
      </p:sp>
      <p:sp>
        <p:nvSpPr>
          <p:cNvPr id="2" name="TextBox 1">
            <a:extLst>
              <a:ext uri="{FF2B5EF4-FFF2-40B4-BE49-F238E27FC236}">
                <a16:creationId xmlns:a16="http://schemas.microsoft.com/office/drawing/2014/main" id="{85361BBE-F149-8535-ABA1-2CA3518FF853}"/>
              </a:ext>
            </a:extLst>
          </p:cNvPr>
          <p:cNvSpPr txBox="1"/>
          <p:nvPr/>
        </p:nvSpPr>
        <p:spPr>
          <a:xfrm>
            <a:off x="914400" y="246580"/>
            <a:ext cx="2671281" cy="707886"/>
          </a:xfrm>
          <a:prstGeom prst="rect">
            <a:avLst/>
          </a:prstGeom>
          <a:noFill/>
        </p:spPr>
        <p:txBody>
          <a:bodyPr wrap="square" rtlCol="0">
            <a:spAutoFit/>
          </a:bodyPr>
          <a:lstStyle/>
          <a:p>
            <a:r>
              <a:rPr lang="en-US" sz="4000" dirty="0">
                <a:solidFill>
                  <a:srgbClr val="FF0000"/>
                </a:solidFill>
              </a:rPr>
              <a:t>all-labels</a:t>
            </a:r>
          </a:p>
        </p:txBody>
      </p:sp>
    </p:spTree>
    <p:extLst>
      <p:ext uri="{BB962C8B-B14F-4D97-AF65-F5344CB8AC3E}">
        <p14:creationId xmlns:p14="http://schemas.microsoft.com/office/powerpoint/2010/main" val="149120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130D2-7D04-5D69-BB2D-FFB3C079DAF9}"/>
              </a:ext>
            </a:extLst>
          </p:cNvPr>
          <p:cNvSpPr>
            <a:spLocks noGrp="1"/>
          </p:cNvSpPr>
          <p:nvPr>
            <p:ph idx="1"/>
          </p:nvPr>
        </p:nvSpPr>
        <p:spPr/>
        <p:txBody>
          <a:bodyPr/>
          <a:lstStyle/>
          <a:p>
            <a:r>
              <a:rPr lang="en-US" dirty="0"/>
              <a:t>Working with models</a:t>
            </a:r>
          </a:p>
          <a:p>
            <a:pPr lvl="1"/>
            <a:r>
              <a:rPr lang="en-US" dirty="0"/>
              <a:t>is one of the most important ideas in science and engineering</a:t>
            </a:r>
          </a:p>
          <a:p>
            <a:pPr lvl="1"/>
            <a:r>
              <a:rPr lang="en-US" dirty="0"/>
              <a:t>helps control complexity</a:t>
            </a:r>
          </a:p>
          <a:p>
            <a:pPr lvl="2"/>
            <a:r>
              <a:rPr lang="en-US" dirty="0"/>
              <a:t>by making it possible to reason in terms of simpler description</a:t>
            </a:r>
          </a:p>
          <a:p>
            <a:pPr lvl="2"/>
            <a:r>
              <a:rPr lang="en-US" dirty="0"/>
              <a:t>How many NR are there? Is there MR? How many?...</a:t>
            </a:r>
            <a:br>
              <a:rPr lang="en-US" dirty="0"/>
            </a:br>
            <a:endParaRPr lang="en-US" dirty="0"/>
          </a:p>
          <a:p>
            <a:pPr lvl="1"/>
            <a:r>
              <a:rPr lang="en-US" dirty="0"/>
              <a:t>today:</a:t>
            </a:r>
            <a:br>
              <a:rPr lang="en-US" dirty="0"/>
            </a:br>
            <a:r>
              <a:rPr lang="en-US" dirty="0"/>
              <a:t>	can manipulate design at model level</a:t>
            </a:r>
          </a:p>
          <a:p>
            <a:pPr marL="457200" lvl="1" indent="0">
              <a:buNone/>
            </a:pPr>
            <a:r>
              <a:rPr lang="en-US" dirty="0"/>
              <a:t>	to manipulate the actual resulting code</a:t>
            </a:r>
          </a:p>
        </p:txBody>
      </p:sp>
    </p:spTree>
    <p:extLst>
      <p:ext uri="{BB962C8B-B14F-4D97-AF65-F5344CB8AC3E}">
        <p14:creationId xmlns:p14="http://schemas.microsoft.com/office/powerpoint/2010/main" val="107322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7A347-25BC-E6E0-8A5A-125B16776A46}"/>
              </a:ext>
            </a:extLst>
          </p:cNvPr>
          <p:cNvSpPr txBox="1"/>
          <p:nvPr/>
        </p:nvSpPr>
        <p:spPr>
          <a:xfrm>
            <a:off x="452062" y="1347797"/>
            <a:ext cx="10695398" cy="3139321"/>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lst1     lst2          empty         (cons String LOS) </a:t>
            </a:r>
          </a:p>
          <a:p>
            <a:r>
              <a:rPr lang="en-US" dirty="0">
                <a:latin typeface="Monaco" pitchFamily="2" charset="77"/>
              </a:rPr>
              <a:t>         </a:t>
            </a:r>
          </a:p>
          <a:p>
            <a:r>
              <a:rPr lang="en-US" dirty="0">
                <a:latin typeface="Monaco" pitchFamily="2" charset="77"/>
              </a:rPr>
              <a:t>          </a:t>
            </a:r>
          </a:p>
          <a:p>
            <a:r>
              <a:rPr lang="en-US" dirty="0">
                <a:latin typeface="Monaco" pitchFamily="2" charset="77"/>
              </a:rPr>
              <a:t>empty</a:t>
            </a:r>
          </a:p>
          <a:p>
            <a:endParaRPr lang="en-US" dirty="0">
              <a:latin typeface="Monaco" pitchFamily="2" charset="77"/>
            </a:endParaRPr>
          </a:p>
          <a:p>
            <a:endParaRPr lang="en-US" dirty="0">
              <a:latin typeface="Monaco" pitchFamily="2" charset="77"/>
            </a:endParaRPr>
          </a:p>
          <a:p>
            <a:endParaRPr lang="en-US" dirty="0">
              <a:latin typeface="Monaco" pitchFamily="2" charset="77"/>
            </a:endParaRPr>
          </a:p>
          <a:p>
            <a:r>
              <a:rPr lang="en-US" dirty="0">
                <a:latin typeface="Monaco" pitchFamily="2" charset="77"/>
              </a:rPr>
              <a:t>(cons String</a:t>
            </a:r>
          </a:p>
          <a:p>
            <a:r>
              <a:rPr lang="en-US" dirty="0">
                <a:latin typeface="Monaco" pitchFamily="2" charset="77"/>
              </a:rPr>
              <a:t>      LOS)</a:t>
            </a:r>
          </a:p>
          <a:p>
            <a:r>
              <a:rPr lang="en-US" dirty="0">
                <a:latin typeface="Monaco" pitchFamily="2" charset="77"/>
              </a:rPr>
              <a:t>                                          </a:t>
            </a:r>
          </a:p>
        </p:txBody>
      </p:sp>
      <p:cxnSp>
        <p:nvCxnSpPr>
          <p:cNvPr id="5" name="Straight Connector 4">
            <a:extLst>
              <a:ext uri="{FF2B5EF4-FFF2-40B4-BE49-F238E27FC236}">
                <a16:creationId xmlns:a16="http://schemas.microsoft.com/office/drawing/2014/main" id="{79FA7970-116E-EEAC-5D26-70804C5DE10A}"/>
              </a:ext>
            </a:extLst>
          </p:cNvPr>
          <p:cNvCxnSpPr>
            <a:cxnSpLocks/>
          </p:cNvCxnSpPr>
          <p:nvPr/>
        </p:nvCxnSpPr>
        <p:spPr>
          <a:xfrm>
            <a:off x="2815118"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F8B2517-9C3F-A5C6-4B33-8F641F61F6C4}"/>
              </a:ext>
            </a:extLst>
          </p:cNvPr>
          <p:cNvCxnSpPr>
            <a:cxnSpLocks/>
          </p:cNvCxnSpPr>
          <p:nvPr/>
        </p:nvCxnSpPr>
        <p:spPr>
          <a:xfrm flipH="1">
            <a:off x="452062" y="2135312"/>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3035BC-C0DF-A808-7A1C-61DA1F2C4A96}"/>
              </a:ext>
            </a:extLst>
          </p:cNvPr>
          <p:cNvCxnSpPr>
            <a:cxnSpLocks/>
          </p:cNvCxnSpPr>
          <p:nvPr/>
        </p:nvCxnSpPr>
        <p:spPr>
          <a:xfrm flipH="1">
            <a:off x="2806559" y="3165298"/>
            <a:ext cx="70874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1457E0-83E7-F355-1CDD-649CBCCB2701}"/>
              </a:ext>
            </a:extLst>
          </p:cNvPr>
          <p:cNvCxnSpPr>
            <a:cxnSpLocks/>
          </p:cNvCxnSpPr>
          <p:nvPr/>
        </p:nvCxnSpPr>
        <p:spPr>
          <a:xfrm>
            <a:off x="5270643" y="2135312"/>
            <a:ext cx="0" cy="2816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14958F-7572-BE77-C964-D5E8952381CA}"/>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prefix=?</a:t>
            </a:r>
            <a:endParaRPr lang="en-US" sz="2400" dirty="0"/>
          </a:p>
        </p:txBody>
      </p:sp>
    </p:spTree>
    <p:extLst>
      <p:ext uri="{BB962C8B-B14F-4D97-AF65-F5344CB8AC3E}">
        <p14:creationId xmlns:p14="http://schemas.microsoft.com/office/powerpoint/2010/main" val="127731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7A347-25BC-E6E0-8A5A-125B16776A46}"/>
              </a:ext>
            </a:extLst>
          </p:cNvPr>
          <p:cNvSpPr txBox="1"/>
          <p:nvPr/>
        </p:nvSpPr>
        <p:spPr>
          <a:xfrm>
            <a:off x="452062" y="1347797"/>
            <a:ext cx="10695398" cy="3416320"/>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lst1     lst2          empty         (cons String LOS) </a:t>
            </a:r>
          </a:p>
          <a:p>
            <a:r>
              <a:rPr lang="en-US" dirty="0">
                <a:latin typeface="Monaco" pitchFamily="2" charset="77"/>
              </a:rPr>
              <a:t>         </a:t>
            </a:r>
          </a:p>
          <a:p>
            <a:r>
              <a:rPr lang="en-US" dirty="0">
                <a:latin typeface="Monaco" pitchFamily="2" charset="77"/>
              </a:rPr>
              <a:t>          </a:t>
            </a:r>
          </a:p>
          <a:p>
            <a:r>
              <a:rPr lang="en-US" dirty="0">
                <a:latin typeface="Monaco" pitchFamily="2" charset="77"/>
              </a:rPr>
              <a:t>empty                  true          true                         </a:t>
            </a:r>
          </a:p>
          <a:p>
            <a:endParaRPr lang="en-US" dirty="0">
              <a:latin typeface="Monaco" pitchFamily="2" charset="77"/>
            </a:endParaRPr>
          </a:p>
          <a:p>
            <a:endParaRPr lang="en-US" dirty="0">
              <a:latin typeface="Monaco" pitchFamily="2" charset="77"/>
            </a:endParaRPr>
          </a:p>
          <a:p>
            <a:endParaRPr lang="en-US" dirty="0">
              <a:latin typeface="Monaco" pitchFamily="2" charset="77"/>
            </a:endParaRPr>
          </a:p>
          <a:p>
            <a:r>
              <a:rPr lang="en-US" dirty="0">
                <a:latin typeface="Monaco" pitchFamily="2" charset="77"/>
              </a:rPr>
              <a:t>(cons String           false         (and (string=? (first lst1)   </a:t>
            </a:r>
          </a:p>
          <a:p>
            <a:r>
              <a:rPr lang="en-US" dirty="0">
                <a:latin typeface="Monaco" pitchFamily="2" charset="77"/>
              </a:rPr>
              <a:t>      LOS)                                          (first lst2))</a:t>
            </a:r>
          </a:p>
          <a:p>
            <a:r>
              <a:rPr lang="en-US" dirty="0">
                <a:latin typeface="Monaco" pitchFamily="2" charset="77"/>
              </a:rPr>
              <a:t>                                          (prefix=? (rest lst1)</a:t>
            </a:r>
          </a:p>
          <a:p>
            <a:r>
              <a:rPr lang="en-US" dirty="0">
                <a:latin typeface="Monaco" pitchFamily="2" charset="77"/>
              </a:rPr>
              <a:t>                                                    (rest lst2)))</a:t>
            </a:r>
          </a:p>
        </p:txBody>
      </p:sp>
      <p:cxnSp>
        <p:nvCxnSpPr>
          <p:cNvPr id="5" name="Straight Connector 4">
            <a:extLst>
              <a:ext uri="{FF2B5EF4-FFF2-40B4-BE49-F238E27FC236}">
                <a16:creationId xmlns:a16="http://schemas.microsoft.com/office/drawing/2014/main" id="{79FA7970-116E-EEAC-5D26-70804C5DE10A}"/>
              </a:ext>
            </a:extLst>
          </p:cNvPr>
          <p:cNvCxnSpPr>
            <a:cxnSpLocks/>
          </p:cNvCxnSpPr>
          <p:nvPr/>
        </p:nvCxnSpPr>
        <p:spPr>
          <a:xfrm>
            <a:off x="2815118" y="1592494"/>
            <a:ext cx="0" cy="33596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F8B2517-9C3F-A5C6-4B33-8F641F61F6C4}"/>
              </a:ext>
            </a:extLst>
          </p:cNvPr>
          <p:cNvCxnSpPr>
            <a:cxnSpLocks/>
          </p:cNvCxnSpPr>
          <p:nvPr/>
        </p:nvCxnSpPr>
        <p:spPr>
          <a:xfrm flipH="1">
            <a:off x="452062" y="2135312"/>
            <a:ext cx="98323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3035BC-C0DF-A808-7A1C-61DA1F2C4A96}"/>
              </a:ext>
            </a:extLst>
          </p:cNvPr>
          <p:cNvCxnSpPr>
            <a:cxnSpLocks/>
          </p:cNvCxnSpPr>
          <p:nvPr/>
        </p:nvCxnSpPr>
        <p:spPr>
          <a:xfrm flipH="1">
            <a:off x="2806559" y="3165298"/>
            <a:ext cx="70874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1457E0-83E7-F355-1CDD-649CBCCB2701}"/>
              </a:ext>
            </a:extLst>
          </p:cNvPr>
          <p:cNvCxnSpPr>
            <a:cxnSpLocks/>
          </p:cNvCxnSpPr>
          <p:nvPr/>
        </p:nvCxnSpPr>
        <p:spPr>
          <a:xfrm>
            <a:off x="5270643" y="2135312"/>
            <a:ext cx="0" cy="2816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FDF66E-4692-C3CF-0518-D923A1551A4A}"/>
              </a:ext>
            </a:extLst>
          </p:cNvPr>
          <p:cNvSpPr txBox="1"/>
          <p:nvPr/>
        </p:nvSpPr>
        <p:spPr>
          <a:xfrm>
            <a:off x="10085798" y="173974"/>
            <a:ext cx="1869897" cy="461665"/>
          </a:xfrm>
          <a:prstGeom prst="rect">
            <a:avLst/>
          </a:prstGeom>
          <a:noFill/>
        </p:spPr>
        <p:txBody>
          <a:bodyPr wrap="square">
            <a:spAutoFit/>
          </a:bodyPr>
          <a:lstStyle/>
          <a:p>
            <a:pPr algn="r"/>
            <a:r>
              <a:rPr lang="en-US" sz="2400" dirty="0">
                <a:latin typeface="Monaco" pitchFamily="2" charset="77"/>
              </a:rPr>
              <a:t>prefix=?</a:t>
            </a:r>
            <a:endParaRPr lang="en-US" sz="2400" dirty="0"/>
          </a:p>
        </p:txBody>
      </p:sp>
    </p:spTree>
    <p:extLst>
      <p:ext uri="{BB962C8B-B14F-4D97-AF65-F5344CB8AC3E}">
        <p14:creationId xmlns:p14="http://schemas.microsoft.com/office/powerpoint/2010/main" val="24032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2292</TotalTime>
  <Words>1018</Words>
  <Application>Microsoft Macintosh PowerPoint</Application>
  <PresentationFormat>Widescreen</PresentationFormat>
  <Paragraphs>181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Monaco</vt:lpstr>
      <vt:lpstr>Office Theme</vt:lpstr>
      <vt:lpstr>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19</cp:revision>
  <cp:lastPrinted>2023-02-16T19:14:15Z</cp:lastPrinted>
  <dcterms:created xsi:type="dcterms:W3CDTF">2018-10-12T22:10:21Z</dcterms:created>
  <dcterms:modified xsi:type="dcterms:W3CDTF">2023-02-16T19:38:23Z</dcterms:modified>
</cp:coreProperties>
</file>