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9"/>
    <p:restoredTop sz="94526"/>
  </p:normalViewPr>
  <p:slideViewPr>
    <p:cSldViewPr snapToGrid="0" snapToObjects="1">
      <p:cViewPr varScale="1">
        <p:scale>
          <a:sx n="112" d="100"/>
          <a:sy n="112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ACED9-9F57-5C4D-A7F0-7DDC4D3243E3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0ABB4-948B-8E4E-BEC2-F09701BD1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0ABB4-948B-8E4E-BEC2-F09701BD1E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9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B7ACB-8A85-B844-A27D-06D7CB225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6DE5F-D509-EB4E-8F78-9BD31536D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C8132-430F-F649-BC14-A5DE729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F7675-0B43-A647-A4D0-D5251CDD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EBE7F-EAFB-E14F-8AB8-68736A32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D31E-1266-2040-A4F9-BD8901D1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928F5-FFFD-7E4E-99E5-B09122D0D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550D-D6AB-5046-99F8-C3997EDF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1D17-8BA9-D347-9815-FC41CCF7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2D36-F9B1-9D4B-9017-13B0B575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3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72708-2D08-2A40-BA84-56B3B664C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C970D-676B-034F-921B-549BBBCF7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F8C78-3610-CF4B-932A-E6C0AF61D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C339-4F51-3A47-88E2-B96FB24D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F2C76-5374-0E45-8EE2-DF41A76C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2FA8-FDFF-5849-9674-1771AE9A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2F8FA-5038-E24C-8155-37FA4F13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E061-3327-F948-92A0-723BFA39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AB80D-1C00-3F42-9DBF-C431D76E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8075-838B-9144-B4D8-DDD61381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7120-DD05-6B4F-8EBD-3B3143ECB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6086F-6E01-284F-B44C-41E66778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1A6BC-E20B-4B4E-AB72-21A5C773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BBEF3-1D5B-9148-8EA7-D7AF0EDA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9EEED-1ADC-D643-A99A-0B14C092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EC07-4ACC-F34F-89EF-5A2614C2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5AF6A-F494-0442-BCB9-4B46569D8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7A1C-8F13-FF4E-B59D-B9D7823FE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DEAB-3DDD-0D41-90D2-495DE8FC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F0FD-559F-3A42-9018-9664415E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2AAA3-9E44-5044-A99C-CC76D84F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6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BF0D-B4F1-B748-971B-AAD530AA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2E49-EDA9-CD4D-A3CD-513A5C184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34AC-1484-6D45-8345-2EC214D9F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709AE-1141-2B45-AA63-759D2088D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DF257-7650-C64C-9654-98D9000D0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506A6-EDF8-354A-9046-2951BBD2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A59A1-22FB-1845-971E-65432DD6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7F3AB-86EA-A34A-89D8-F7BA62E7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4715-F255-964D-82F7-A05E6550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C0DD9-B57C-6246-AB27-68BC93CC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BF8A3-D967-0642-BAE6-5A48E5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4B37A-4BE1-8944-B5F9-83E31FA7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DA622-E4A1-E349-8E7B-F02C2184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CD173-65F3-0048-91EC-C17D3C40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4C9D-1D49-1747-80BB-C58F30CA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F87F-EC69-1D43-983F-2418EE39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A1986-0F1F-AE42-A263-5AB01D559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52337-8C9C-E245-945F-C28B16DF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16AA3-7224-A342-B045-BAE39265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E4BBE-8631-1A45-B674-215750AF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E5DC9-6C0E-F645-99EA-58373275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5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C475-2335-0245-BCB6-4E1AD87E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5DA74-031F-A546-86F6-280F02D5D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F30AA-EC63-124D-A857-61B6C8FF8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6B5E6-500A-FF47-BC40-0FBC75DD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BDA40-ADB8-2B4A-88F4-3C1411FA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9601D-9469-7943-80E3-43473CAA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4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DE2DD-9C3F-BB43-BB6E-2622E3A2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8E552-A92D-C54B-B57A-758E20227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3F976-09AD-7B46-B1F4-29229B45B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67A8-7DB3-3642-A980-E0A8D7831B99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17C8A-C36B-0B4F-946F-95E350881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F3FF5-9BE9-F548-833A-9AA62E81E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121D9-793A-4546-9F5E-566CC204C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0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31996-369D-F540-BDCA-66F9742B1DC9}"/>
              </a:ext>
            </a:extLst>
          </p:cNvPr>
          <p:cNvSpPr/>
          <p:nvPr/>
        </p:nvSpPr>
        <p:spPr>
          <a:xfrm>
            <a:off x="422910" y="541229"/>
            <a:ext cx="11460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-for-course c)</a:t>
            </a:r>
          </a:p>
          <a:p>
            <a:r>
              <a:rPr lang="en-US" dirty="0">
                <a:latin typeface="Monaco" pitchFamily="2" charset="77"/>
              </a:rPr>
              <a:t>  (... (course-number c)</a:t>
            </a:r>
          </a:p>
          <a:p>
            <a:r>
              <a:rPr lang="en-US" dirty="0">
                <a:latin typeface="Monaco" pitchFamily="2" charset="77"/>
              </a:rPr>
              <a:t>       (course-credits c)</a:t>
            </a:r>
          </a:p>
          <a:p>
            <a:r>
              <a:rPr lang="en-US" dirty="0">
                <a:latin typeface="Monaco" pitchFamily="2" charset="77"/>
              </a:rPr>
              <a:t>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(course-dependents c))))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(...)]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(...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-for-course (first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))</a:t>
            </a:r>
          </a:p>
          <a:p>
            <a:r>
              <a:rPr lang="en-US" dirty="0">
                <a:latin typeface="Monaco" pitchFamily="2" charset="77"/>
              </a:rPr>
              <a:t>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(rest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)))]))</a:t>
            </a:r>
          </a:p>
        </p:txBody>
      </p:sp>
    </p:spTree>
    <p:extLst>
      <p:ext uri="{BB962C8B-B14F-4D97-AF65-F5344CB8AC3E}">
        <p14:creationId xmlns:p14="http://schemas.microsoft.com/office/powerpoint/2010/main" val="392065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31996-369D-F540-BDCA-66F9742B1DC9}"/>
              </a:ext>
            </a:extLst>
          </p:cNvPr>
          <p:cNvSpPr/>
          <p:nvPr/>
        </p:nvSpPr>
        <p:spPr>
          <a:xfrm>
            <a:off x="422910" y="541229"/>
            <a:ext cx="114604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(@template Course)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(all-course-numbers--course c)</a:t>
            </a:r>
          </a:p>
          <a:p>
            <a:r>
              <a:rPr lang="en-US" dirty="0">
                <a:latin typeface="Monaco" pitchFamily="2" charset="77"/>
              </a:rPr>
              <a:t>  (cons (course-number c)</a:t>
            </a:r>
          </a:p>
          <a:p>
            <a:r>
              <a:rPr lang="en-US" dirty="0">
                <a:latin typeface="Monaco" pitchFamily="2" charset="77"/>
              </a:rPr>
              <a:t>        (all-course-numbers--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(course-dependents c))))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(@template </a:t>
            </a:r>
            <a:r>
              <a:rPr lang="en-US" dirty="0" err="1">
                <a:latin typeface="Monaco" pitchFamily="2" charset="77"/>
              </a:rPr>
              <a:t>ListOfCourse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(all-course-numbers--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empty]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(append (all-course-numbers--course (first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))</a:t>
            </a:r>
          </a:p>
          <a:p>
            <a:r>
              <a:rPr lang="en-US" dirty="0">
                <a:latin typeface="Monaco" pitchFamily="2" charset="77"/>
              </a:rPr>
              <a:t>                 (all-course-numbers--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(rest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)))]))</a:t>
            </a:r>
          </a:p>
        </p:txBody>
      </p:sp>
    </p:spTree>
    <p:extLst>
      <p:ext uri="{BB962C8B-B14F-4D97-AF65-F5344CB8AC3E}">
        <p14:creationId xmlns:p14="http://schemas.microsoft.com/office/powerpoint/2010/main" val="320951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31996-369D-F540-BDCA-66F9742B1DC9}"/>
              </a:ext>
            </a:extLst>
          </p:cNvPr>
          <p:cNvSpPr/>
          <p:nvPr/>
        </p:nvSpPr>
        <p:spPr>
          <a:xfrm>
            <a:off x="422910" y="541229"/>
            <a:ext cx="11460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(@template Course)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(courses-w-credits--course c credits)</a:t>
            </a:r>
          </a:p>
          <a:p>
            <a:r>
              <a:rPr lang="en-US" dirty="0">
                <a:latin typeface="Monaco" pitchFamily="2" charset="77"/>
              </a:rPr>
              <a:t>  (if (&gt;= (course-credits c) credits)</a:t>
            </a:r>
          </a:p>
          <a:p>
            <a:r>
              <a:rPr lang="en-US" dirty="0">
                <a:latin typeface="Monaco" pitchFamily="2" charset="77"/>
              </a:rPr>
              <a:t>      (cons c (courses-w-credits--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(course-dependents c) credits))</a:t>
            </a:r>
          </a:p>
          <a:p>
            <a:r>
              <a:rPr lang="en-US" dirty="0">
                <a:latin typeface="Monaco" pitchFamily="2" charset="77"/>
              </a:rPr>
              <a:t>      (courses-w-credits--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(course-dependents c) credits)))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(@template </a:t>
            </a:r>
            <a:r>
              <a:rPr lang="en-US" dirty="0" err="1">
                <a:latin typeface="Monaco" pitchFamily="2" charset="77"/>
              </a:rPr>
              <a:t>ListOfCourse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(courses-w-credits--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credits)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empty]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(append (courses-w-credits--course (first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credits)</a:t>
            </a:r>
          </a:p>
          <a:p>
            <a:r>
              <a:rPr lang="en-US" dirty="0">
                <a:latin typeface="Monaco" pitchFamily="2" charset="77"/>
              </a:rPr>
              <a:t>                 (courses-w-credits--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(rest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credits))]))</a:t>
            </a:r>
          </a:p>
          <a:p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316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31996-369D-F540-BDCA-66F9742B1DC9}"/>
              </a:ext>
            </a:extLst>
          </p:cNvPr>
          <p:cNvSpPr/>
          <p:nvPr/>
        </p:nvSpPr>
        <p:spPr>
          <a:xfrm>
            <a:off x="422910" y="541229"/>
            <a:ext cx="11460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(@template Course)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(max-course-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--course c)</a:t>
            </a:r>
          </a:p>
          <a:p>
            <a:r>
              <a:rPr lang="en-US" dirty="0">
                <a:latin typeface="Monaco" pitchFamily="2" charset="77"/>
              </a:rPr>
              <a:t>  (max (course-number c)</a:t>
            </a:r>
          </a:p>
          <a:p>
            <a:r>
              <a:rPr lang="en-US" dirty="0">
                <a:latin typeface="Monaco" pitchFamily="2" charset="77"/>
              </a:rPr>
              <a:t>       (max-course-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(course-dependents c))))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(@template </a:t>
            </a:r>
            <a:r>
              <a:rPr lang="en-US" dirty="0" err="1">
                <a:latin typeface="Monaco" pitchFamily="2" charset="77"/>
              </a:rPr>
              <a:t>ListOfCourse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(max-course-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0]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(max (max-course-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--course (first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))</a:t>
            </a:r>
          </a:p>
          <a:p>
            <a:r>
              <a:rPr lang="en-US" dirty="0">
                <a:latin typeface="Monaco" pitchFamily="2" charset="77"/>
              </a:rPr>
              <a:t>              (max-course-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(rest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929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F31996-369D-F540-BDCA-66F9742B1DC9}"/>
              </a:ext>
            </a:extLst>
          </p:cNvPr>
          <p:cNvSpPr/>
          <p:nvPr/>
        </p:nvSpPr>
        <p:spPr>
          <a:xfrm>
            <a:off x="422910" y="541229"/>
            <a:ext cx="114604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onaco" pitchFamily="2" charset="77"/>
              </a:rPr>
              <a:t>(@template Course backtracking)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(find-course--course c 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  (if (= (course-number c) 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      c</a:t>
            </a:r>
          </a:p>
          <a:p>
            <a:r>
              <a:rPr lang="en-US" dirty="0">
                <a:latin typeface="Monaco" pitchFamily="2" charset="77"/>
              </a:rPr>
              <a:t>      (find-course--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(course-dependents c) 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)))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(@template </a:t>
            </a:r>
            <a:r>
              <a:rPr lang="en-US" dirty="0" err="1">
                <a:latin typeface="Monaco" pitchFamily="2" charset="77"/>
              </a:rPr>
              <a:t>ListOfCourse</a:t>
            </a:r>
            <a:r>
              <a:rPr lang="en-US" dirty="0">
                <a:latin typeface="Monaco" pitchFamily="2" charset="77"/>
              </a:rPr>
              <a:t> backtracking)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(find-course--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false]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(if (not (false? (find-course--course (first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)))</a:t>
            </a:r>
          </a:p>
          <a:p>
            <a:r>
              <a:rPr lang="en-US" dirty="0">
                <a:latin typeface="Monaco" pitchFamily="2" charset="77"/>
              </a:rPr>
              <a:t>             (find-course--course (first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)</a:t>
            </a:r>
          </a:p>
          <a:p>
            <a:r>
              <a:rPr lang="en-US" dirty="0">
                <a:latin typeface="Monaco" pitchFamily="2" charset="77"/>
              </a:rPr>
              <a:t>             (find-course--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 (rest </a:t>
            </a:r>
            <a:r>
              <a:rPr lang="en-US" dirty="0" err="1">
                <a:latin typeface="Monaco" pitchFamily="2" charset="77"/>
              </a:rPr>
              <a:t>loc</a:t>
            </a:r>
            <a:r>
              <a:rPr lang="en-US" dirty="0">
                <a:latin typeface="Monaco" pitchFamily="2" charset="77"/>
              </a:rPr>
              <a:t>) course-</a:t>
            </a:r>
            <a:r>
              <a:rPr lang="en-US" dirty="0" err="1">
                <a:latin typeface="Monaco" pitchFamily="2" charset="77"/>
              </a:rPr>
              <a:t>num</a:t>
            </a:r>
            <a:r>
              <a:rPr lang="en-US" dirty="0">
                <a:latin typeface="Monaco" pitchFamily="2" charset="77"/>
              </a:rPr>
              <a:t>))]))</a:t>
            </a:r>
          </a:p>
        </p:txBody>
      </p:sp>
    </p:spTree>
    <p:extLst>
      <p:ext uri="{BB962C8B-B14F-4D97-AF65-F5344CB8AC3E}">
        <p14:creationId xmlns:p14="http://schemas.microsoft.com/office/powerpoint/2010/main" val="2487833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406</Words>
  <Application>Microsoft Macintosh PowerPoint</Application>
  <PresentationFormat>Widescreen</PresentationFormat>
  <Paragraphs>72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2020-02-25T16:25:06Z</dcterms:created>
  <dcterms:modified xsi:type="dcterms:W3CDTF">2020-02-26T20:07:39Z</dcterms:modified>
</cp:coreProperties>
</file>