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92" r:id="rId2"/>
    <p:sldId id="296" r:id="rId3"/>
    <p:sldId id="272" r:id="rId4"/>
    <p:sldId id="284" r:id="rId5"/>
    <p:sldId id="285" r:id="rId6"/>
    <p:sldId id="286" r:id="rId7"/>
    <p:sldId id="266" r:id="rId8"/>
    <p:sldId id="278" r:id="rId9"/>
    <p:sldId id="279" r:id="rId10"/>
    <p:sldId id="280" r:id="rId11"/>
    <p:sldId id="281" r:id="rId12"/>
    <p:sldId id="276" r:id="rId13"/>
    <p:sldId id="277" r:id="rId14"/>
    <p:sldId id="282" r:id="rId15"/>
    <p:sldId id="294" r:id="rId16"/>
    <p:sldId id="290" r:id="rId17"/>
    <p:sldId id="289" r:id="rId18"/>
    <p:sldId id="283" r:id="rId19"/>
    <p:sldId id="295" r:id="rId20"/>
    <p:sldId id="291" r:id="rId21"/>
    <p:sldId id="293" r:id="rId22"/>
    <p:sldId id="264" r:id="rId23"/>
    <p:sldId id="275" r:id="rId24"/>
    <p:sldId id="297"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898"/>
  </p:normalViewPr>
  <p:slideViewPr>
    <p:cSldViewPr snapToGrid="0" snapToObjects="1">
      <p:cViewPr varScale="1">
        <p:scale>
          <a:sx n="121" d="100"/>
          <a:sy n="121" d="100"/>
        </p:scale>
        <p:origin x="10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12/2/24</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17</a:t>
            </a:fld>
            <a:endParaRPr lang="en-US"/>
          </a:p>
        </p:txBody>
      </p:sp>
    </p:spTree>
    <p:extLst>
      <p:ext uri="{BB962C8B-B14F-4D97-AF65-F5344CB8AC3E}">
        <p14:creationId xmlns:p14="http://schemas.microsoft.com/office/powerpoint/2010/main" val="399082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19</a:t>
            </a:fld>
            <a:endParaRPr lang="en-US"/>
          </a:p>
        </p:txBody>
      </p:sp>
    </p:spTree>
    <p:extLst>
      <p:ext uri="{BB962C8B-B14F-4D97-AF65-F5344CB8AC3E}">
        <p14:creationId xmlns:p14="http://schemas.microsoft.com/office/powerpoint/2010/main" val="1426377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22</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12/2/24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F5A2-0E5D-D7F9-6CE9-ECBFB496FC2B}"/>
              </a:ext>
            </a:extLst>
          </p:cNvPr>
          <p:cNvSpPr>
            <a:spLocks noGrp="1"/>
          </p:cNvSpPr>
          <p:nvPr>
            <p:ph type="title"/>
          </p:nvPr>
        </p:nvSpPr>
        <p:spPr>
          <a:xfrm>
            <a:off x="838200" y="2385058"/>
            <a:ext cx="10515600" cy="1980879"/>
          </a:xfrm>
        </p:spPr>
        <p:txBody>
          <a:bodyPr>
            <a:normAutofit fontScale="90000"/>
          </a:bodyPr>
          <a:lstStyle/>
          <a:p>
            <a:r>
              <a:rPr lang="en-US" sz="9600" dirty="0"/>
              <a:t>Lecture 23</a:t>
            </a:r>
            <a:br>
              <a:rPr lang="en-US" sz="9600" dirty="0"/>
            </a:br>
            <a:br>
              <a:rPr lang="en-US" sz="6000" dirty="0"/>
            </a:br>
            <a:r>
              <a:rPr lang="en-US" sz="6000" dirty="0"/>
              <a:t>and then we were done</a:t>
            </a:r>
            <a:endParaRPr lang="en-US" sz="9600" dirty="0"/>
          </a:p>
        </p:txBody>
      </p:sp>
    </p:spTree>
    <p:extLst>
      <p:ext uri="{BB962C8B-B14F-4D97-AF65-F5344CB8AC3E}">
        <p14:creationId xmlns:p14="http://schemas.microsoft.com/office/powerpoint/2010/main" val="355791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important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3377514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a:xfrm>
            <a:off x="838200" y="365125"/>
            <a:ext cx="10515600" cy="1325563"/>
          </a:xfrm>
        </p:spPr>
        <p:txBody>
          <a:bodyPr/>
          <a:lstStyle/>
          <a:p>
            <a:r>
              <a:rPr lang="en-US" dirty="0"/>
              <a:t>Our last starter…</a:t>
            </a:r>
          </a:p>
        </p:txBody>
      </p:sp>
      <p:sp>
        <p:nvSpPr>
          <p:cNvPr id="5" name="Content Placeholder 4">
            <a:extLst>
              <a:ext uri="{FF2B5EF4-FFF2-40B4-BE49-F238E27FC236}">
                <a16:creationId xmlns:a16="http://schemas.microsoft.com/office/drawing/2014/main" id="{014611F3-48D9-5558-FBE0-329A6EBF2055}"/>
              </a:ext>
            </a:extLst>
          </p:cNvPr>
          <p:cNvSpPr>
            <a:spLocks noGrp="1"/>
          </p:cNvSpPr>
          <p:nvPr>
            <p:ph idx="1"/>
          </p:nvPr>
        </p:nvSpPr>
        <p:spPr/>
        <p:txBody>
          <a:bodyPr/>
          <a:lstStyle/>
          <a:p>
            <a:r>
              <a:rPr lang="en-US" dirty="0"/>
              <a:t>I feel like when the code is explained to me</a:t>
            </a:r>
          </a:p>
          <a:p>
            <a:pPr marL="914400" lvl="1" indent="-457200">
              <a:buAutoNum type="alphaUcParenBoth"/>
            </a:pPr>
            <a:r>
              <a:rPr lang="en-US" dirty="0"/>
              <a:t>I can see the parts of it and sort of understand it</a:t>
            </a:r>
          </a:p>
          <a:p>
            <a:pPr marL="914400" lvl="1" indent="-457200">
              <a:buAutoNum type="alphaUcParenBoth"/>
            </a:pPr>
            <a:r>
              <a:rPr lang="en-US" dirty="0"/>
              <a:t>I can see and understand only a small part of it</a:t>
            </a:r>
          </a:p>
          <a:p>
            <a:pPr marL="914400" lvl="1" indent="-457200">
              <a:buAutoNum type="alphaUcParenBoth"/>
            </a:pPr>
            <a:r>
              <a:rPr lang="en-US" dirty="0"/>
              <a:t>I have no idea what I’m reading when I look at the code</a:t>
            </a:r>
          </a:p>
        </p:txBody>
      </p:sp>
    </p:spTree>
    <p:extLst>
      <p:ext uri="{BB962C8B-B14F-4D97-AF65-F5344CB8AC3E}">
        <p14:creationId xmlns:p14="http://schemas.microsoft.com/office/powerpoint/2010/main" val="2178470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8597-DB1E-45FB-3D67-247B6DDF234E}"/>
              </a:ext>
            </a:extLst>
          </p:cNvPr>
          <p:cNvSpPr>
            <a:spLocks noGrp="1"/>
          </p:cNvSpPr>
          <p:nvPr>
            <p:ph type="title"/>
          </p:nvPr>
        </p:nvSpPr>
        <p:spPr/>
        <p:txBody>
          <a:bodyPr/>
          <a:lstStyle/>
          <a:p>
            <a:r>
              <a:rPr lang="en-US" dirty="0"/>
              <a:t>In the rest of my time at UBC</a:t>
            </a:r>
          </a:p>
        </p:txBody>
      </p:sp>
      <p:sp>
        <p:nvSpPr>
          <p:cNvPr id="3" name="Content Placeholder 2">
            <a:extLst>
              <a:ext uri="{FF2B5EF4-FFF2-40B4-BE49-F238E27FC236}">
                <a16:creationId xmlns:a16="http://schemas.microsoft.com/office/drawing/2014/main" id="{7FB85522-0404-9ABE-2149-8803C071D4F1}"/>
              </a:ext>
            </a:extLst>
          </p:cNvPr>
          <p:cNvSpPr>
            <a:spLocks noGrp="1"/>
          </p:cNvSpPr>
          <p:nvPr>
            <p:ph idx="1"/>
          </p:nvPr>
        </p:nvSpPr>
        <p:spPr/>
        <p:txBody>
          <a:bodyPr/>
          <a:lstStyle/>
          <a:p>
            <a:pPr marL="514350" indent="-514350">
              <a:buAutoNum type="alphaUcParenBoth"/>
            </a:pPr>
            <a:r>
              <a:rPr lang="en-US" dirty="0"/>
              <a:t>I plan to take more CS courses</a:t>
            </a:r>
          </a:p>
          <a:p>
            <a:pPr marL="514350" indent="-514350">
              <a:buAutoNum type="alphaUcParenBoth"/>
            </a:pPr>
            <a:r>
              <a:rPr lang="en-US" dirty="0"/>
              <a:t>I do not want to take another CS course</a:t>
            </a:r>
          </a:p>
        </p:txBody>
      </p:sp>
    </p:spTree>
    <p:extLst>
      <p:ext uri="{BB962C8B-B14F-4D97-AF65-F5344CB8AC3E}">
        <p14:creationId xmlns:p14="http://schemas.microsoft.com/office/powerpoint/2010/main" val="3926665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EC46FB-98D1-0892-8DC8-45686D55813D}"/>
              </a:ext>
            </a:extLst>
          </p:cNvPr>
          <p:cNvPicPr>
            <a:picLocks noGrp="1" noChangeAspect="1"/>
          </p:cNvPicPr>
          <p:nvPr>
            <p:ph sz="half" idx="1"/>
          </p:nvPr>
        </p:nvPicPr>
        <p:blipFill>
          <a:blip r:embed="rId2"/>
          <a:stretch>
            <a:fillRect/>
          </a:stretch>
        </p:blipFill>
        <p:spPr>
          <a:xfrm>
            <a:off x="284013" y="711445"/>
            <a:ext cx="11826253" cy="4363987"/>
          </a:xfrm>
        </p:spPr>
      </p:pic>
      <p:sp>
        <p:nvSpPr>
          <p:cNvPr id="2" name="TextBox 1">
            <a:extLst>
              <a:ext uri="{FF2B5EF4-FFF2-40B4-BE49-F238E27FC236}">
                <a16:creationId xmlns:a16="http://schemas.microsoft.com/office/drawing/2014/main" id="{F8AFA4D5-0C01-48E0-3CA0-F204B73125CC}"/>
              </a:ext>
            </a:extLst>
          </p:cNvPr>
          <p:cNvSpPr txBox="1"/>
          <p:nvPr/>
        </p:nvSpPr>
        <p:spPr>
          <a:xfrm>
            <a:off x="390418" y="6246688"/>
            <a:ext cx="4715838" cy="369332"/>
          </a:xfrm>
          <a:prstGeom prst="rect">
            <a:avLst/>
          </a:prstGeom>
          <a:noFill/>
        </p:spPr>
        <p:txBody>
          <a:bodyPr wrap="square" rtlCol="0">
            <a:spAutoFit/>
          </a:bodyPr>
          <a:lstStyle/>
          <a:p>
            <a:r>
              <a:rPr lang="en-US" dirty="0"/>
              <a:t>Which kind of course most interests you now?</a:t>
            </a:r>
          </a:p>
        </p:txBody>
      </p:sp>
      <p:sp>
        <p:nvSpPr>
          <p:cNvPr id="3" name="TextBox 2">
            <a:extLst>
              <a:ext uri="{FF2B5EF4-FFF2-40B4-BE49-F238E27FC236}">
                <a16:creationId xmlns:a16="http://schemas.microsoft.com/office/drawing/2014/main" id="{DFABF5A3-2D4D-354B-6CF9-323F6A278F67}"/>
              </a:ext>
            </a:extLst>
          </p:cNvPr>
          <p:cNvSpPr txBox="1"/>
          <p:nvPr/>
        </p:nvSpPr>
        <p:spPr>
          <a:xfrm>
            <a:off x="1772292" y="5250094"/>
            <a:ext cx="9878602" cy="584775"/>
          </a:xfrm>
          <a:prstGeom prst="rect">
            <a:avLst/>
          </a:prstGeom>
          <a:noFill/>
        </p:spPr>
        <p:txBody>
          <a:bodyPr wrap="square" rtlCol="0">
            <a:spAutoFit/>
          </a:bodyPr>
          <a:lstStyle/>
          <a:p>
            <a:r>
              <a:rPr lang="en-US" sz="3200" dirty="0"/>
              <a:t>A		    B			C		   D		       E</a:t>
            </a:r>
          </a:p>
        </p:txBody>
      </p:sp>
    </p:spTree>
    <p:extLst>
      <p:ext uri="{BB962C8B-B14F-4D97-AF65-F5344CB8AC3E}">
        <p14:creationId xmlns:p14="http://schemas.microsoft.com/office/powerpoint/2010/main" val="2723216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A Large Research University</a:t>
            </a:r>
          </a:p>
        </p:txBody>
      </p:sp>
      <p:sp>
        <p:nvSpPr>
          <p:cNvPr id="6" name="Content Placeholder 5">
            <a:extLst>
              <a:ext uri="{FF2B5EF4-FFF2-40B4-BE49-F238E27FC236}">
                <a16:creationId xmlns:a16="http://schemas.microsoft.com/office/drawing/2014/main" id="{818E9D68-7649-6F66-6984-0B907CB2A24E}"/>
              </a:ext>
            </a:extLst>
          </p:cNvPr>
          <p:cNvSpPr>
            <a:spLocks noGrp="1"/>
          </p:cNvSpPr>
          <p:nvPr>
            <p:ph sz="half" idx="1"/>
          </p:nvPr>
        </p:nvSpPr>
        <p:spPr>
          <a:xfrm>
            <a:off x="2250040" y="2835735"/>
            <a:ext cx="3769759" cy="4876115"/>
          </a:xfrm>
        </p:spPr>
        <p:txBody>
          <a:bodyPr>
            <a:normAutofit/>
          </a:bodyPr>
          <a:lstStyle/>
          <a:p>
            <a:pPr>
              <a:lnSpc>
                <a:spcPct val="150000"/>
              </a:lnSpc>
            </a:pPr>
            <a:r>
              <a:rPr lang="en-US" dirty="0"/>
              <a:t>Professor</a:t>
            </a:r>
          </a:p>
          <a:p>
            <a:pPr>
              <a:lnSpc>
                <a:spcPct val="150000"/>
              </a:lnSpc>
            </a:pPr>
            <a:r>
              <a:rPr lang="en-US" dirty="0"/>
              <a:t>Associate Professor</a:t>
            </a:r>
          </a:p>
          <a:p>
            <a:pPr>
              <a:lnSpc>
                <a:spcPct val="150000"/>
              </a:lnSpc>
            </a:pPr>
            <a:r>
              <a:rPr lang="en-US" dirty="0"/>
              <a:t>Assistant Professor</a:t>
            </a:r>
          </a:p>
        </p:txBody>
      </p:sp>
      <p:sp>
        <p:nvSpPr>
          <p:cNvPr id="7" name="Content Placeholder 6">
            <a:extLst>
              <a:ext uri="{FF2B5EF4-FFF2-40B4-BE49-F238E27FC236}">
                <a16:creationId xmlns:a16="http://schemas.microsoft.com/office/drawing/2014/main" id="{7D909184-1E12-9F41-A070-2B401A16DAD8}"/>
              </a:ext>
            </a:extLst>
          </p:cNvPr>
          <p:cNvSpPr>
            <a:spLocks noGrp="1"/>
          </p:cNvSpPr>
          <p:nvPr>
            <p:ph sz="half" idx="2"/>
          </p:nvPr>
        </p:nvSpPr>
        <p:spPr>
          <a:xfrm>
            <a:off x="6172200" y="2835735"/>
            <a:ext cx="5181600" cy="4876115"/>
          </a:xfrm>
        </p:spPr>
        <p:txBody>
          <a:bodyPr>
            <a:normAutofit/>
          </a:bodyPr>
          <a:lstStyle/>
          <a:p>
            <a:pPr>
              <a:lnSpc>
                <a:spcPct val="150000"/>
              </a:lnSpc>
            </a:pPr>
            <a:r>
              <a:rPr lang="en-US" dirty="0"/>
              <a:t>Professor of Teaching</a:t>
            </a:r>
          </a:p>
          <a:p>
            <a:pPr>
              <a:lnSpc>
                <a:spcPct val="150000"/>
              </a:lnSpc>
            </a:pPr>
            <a:r>
              <a:rPr lang="en-US" dirty="0"/>
              <a:t>Associate Professor of Teaching</a:t>
            </a:r>
          </a:p>
          <a:p>
            <a:pPr>
              <a:lnSpc>
                <a:spcPct val="150000"/>
              </a:lnSpc>
            </a:pPr>
            <a:r>
              <a:rPr lang="en-US" dirty="0"/>
              <a:t>Assistant Professor of Teaching</a:t>
            </a:r>
          </a:p>
          <a:p>
            <a:pPr>
              <a:lnSpc>
                <a:spcPct val="150000"/>
              </a:lnSpc>
            </a:pPr>
            <a:r>
              <a:rPr lang="en-US" dirty="0"/>
              <a:t>Lecturer</a:t>
            </a:r>
          </a:p>
          <a:p>
            <a:pPr>
              <a:lnSpc>
                <a:spcPct val="150000"/>
              </a:lnSpc>
            </a:pPr>
            <a:r>
              <a:rPr lang="en-US" dirty="0"/>
              <a:t>Sessional</a:t>
            </a:r>
          </a:p>
        </p:txBody>
      </p:sp>
      <p:cxnSp>
        <p:nvCxnSpPr>
          <p:cNvPr id="9" name="Straight Connector 8">
            <a:extLst>
              <a:ext uri="{FF2B5EF4-FFF2-40B4-BE49-F238E27FC236}">
                <a16:creationId xmlns:a16="http://schemas.microsoft.com/office/drawing/2014/main" id="{7CFC6EFD-3B2E-1EBC-BD44-8865415C6CA5}"/>
              </a:ext>
            </a:extLst>
          </p:cNvPr>
          <p:cNvCxnSpPr>
            <a:cxnSpLocks/>
          </p:cNvCxnSpPr>
          <p:nvPr/>
        </p:nvCxnSpPr>
        <p:spPr>
          <a:xfrm>
            <a:off x="309080" y="4415085"/>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25CB95-7CD8-C04D-EBB4-2F5E2FB6ACE9}"/>
              </a:ext>
            </a:extLst>
          </p:cNvPr>
          <p:cNvSpPr txBox="1"/>
          <p:nvPr/>
        </p:nvSpPr>
        <p:spPr>
          <a:xfrm>
            <a:off x="384583" y="3490863"/>
            <a:ext cx="1608881" cy="369332"/>
          </a:xfrm>
          <a:prstGeom prst="rect">
            <a:avLst/>
          </a:prstGeom>
          <a:noFill/>
        </p:spPr>
        <p:txBody>
          <a:bodyPr wrap="square" rtlCol="0">
            <a:spAutoFit/>
          </a:bodyPr>
          <a:lstStyle/>
          <a:p>
            <a:r>
              <a:rPr lang="en-US" dirty="0">
                <a:solidFill>
                  <a:srgbClr val="FF0000"/>
                </a:solidFill>
              </a:rPr>
              <a:t>tenured</a:t>
            </a:r>
          </a:p>
        </p:txBody>
      </p:sp>
      <p:sp>
        <p:nvSpPr>
          <p:cNvPr id="11" name="TextBox 10">
            <a:extLst>
              <a:ext uri="{FF2B5EF4-FFF2-40B4-BE49-F238E27FC236}">
                <a16:creationId xmlns:a16="http://schemas.microsoft.com/office/drawing/2014/main" id="{5D3A548F-612B-14C1-B870-B060CECAA02D}"/>
              </a:ext>
            </a:extLst>
          </p:cNvPr>
          <p:cNvSpPr txBox="1"/>
          <p:nvPr/>
        </p:nvSpPr>
        <p:spPr>
          <a:xfrm>
            <a:off x="384583" y="4628828"/>
            <a:ext cx="1608881" cy="369332"/>
          </a:xfrm>
          <a:prstGeom prst="rect">
            <a:avLst/>
          </a:prstGeom>
          <a:noFill/>
        </p:spPr>
        <p:txBody>
          <a:bodyPr wrap="square" rtlCol="0">
            <a:spAutoFit/>
          </a:bodyPr>
          <a:lstStyle/>
          <a:p>
            <a:r>
              <a:rPr lang="en-US" dirty="0">
                <a:solidFill>
                  <a:srgbClr val="FF0000"/>
                </a:solidFill>
              </a:rPr>
              <a:t>tenure-track</a:t>
            </a:r>
          </a:p>
        </p:txBody>
      </p:sp>
      <p:cxnSp>
        <p:nvCxnSpPr>
          <p:cNvPr id="12" name="Straight Connector 11">
            <a:extLst>
              <a:ext uri="{FF2B5EF4-FFF2-40B4-BE49-F238E27FC236}">
                <a16:creationId xmlns:a16="http://schemas.microsoft.com/office/drawing/2014/main" id="{FD56F9B6-4C81-DD7A-C529-367A8BD48B92}"/>
              </a:ext>
            </a:extLst>
          </p:cNvPr>
          <p:cNvCxnSpPr>
            <a:cxnSpLocks/>
          </p:cNvCxnSpPr>
          <p:nvPr/>
        </p:nvCxnSpPr>
        <p:spPr>
          <a:xfrm>
            <a:off x="309080" y="5211902"/>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DAE71E-E2CE-9DA2-16F4-52790EF15ADF}"/>
              </a:ext>
            </a:extLst>
          </p:cNvPr>
          <p:cNvSpPr txBox="1"/>
          <p:nvPr/>
        </p:nvSpPr>
        <p:spPr>
          <a:xfrm>
            <a:off x="384583" y="5272669"/>
            <a:ext cx="2069247" cy="369332"/>
          </a:xfrm>
          <a:prstGeom prst="rect">
            <a:avLst/>
          </a:prstGeom>
          <a:noFill/>
        </p:spPr>
        <p:txBody>
          <a:bodyPr wrap="square" rtlCol="0">
            <a:spAutoFit/>
          </a:bodyPr>
          <a:lstStyle/>
          <a:p>
            <a:r>
              <a:rPr lang="en-US" dirty="0">
                <a:solidFill>
                  <a:srgbClr val="FF0000"/>
                </a:solidFill>
              </a:rPr>
              <a:t>not tenure-track</a:t>
            </a:r>
          </a:p>
        </p:txBody>
      </p:sp>
      <p:cxnSp>
        <p:nvCxnSpPr>
          <p:cNvPr id="14" name="Straight Connector 13">
            <a:extLst>
              <a:ext uri="{FF2B5EF4-FFF2-40B4-BE49-F238E27FC236}">
                <a16:creationId xmlns:a16="http://schemas.microsoft.com/office/drawing/2014/main" id="{20A276CB-DC80-31BA-90E6-0544B1B8DEB5}"/>
              </a:ext>
            </a:extLst>
          </p:cNvPr>
          <p:cNvCxnSpPr>
            <a:cxnSpLocks/>
          </p:cNvCxnSpPr>
          <p:nvPr/>
        </p:nvCxnSpPr>
        <p:spPr>
          <a:xfrm>
            <a:off x="5787343" y="1936085"/>
            <a:ext cx="0" cy="46496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A04AE-1153-E68E-01A7-9F7BBF3D4B95}"/>
              </a:ext>
            </a:extLst>
          </p:cNvPr>
          <p:cNvSpPr txBox="1"/>
          <p:nvPr/>
        </p:nvSpPr>
        <p:spPr>
          <a:xfrm>
            <a:off x="1335646" y="2131129"/>
            <a:ext cx="4328277" cy="369332"/>
          </a:xfrm>
          <a:prstGeom prst="rect">
            <a:avLst/>
          </a:prstGeom>
          <a:noFill/>
        </p:spPr>
        <p:txBody>
          <a:bodyPr wrap="square" rtlCol="0">
            <a:spAutoFit/>
          </a:bodyPr>
          <a:lstStyle/>
          <a:p>
            <a:pPr algn="r"/>
            <a:r>
              <a:rPr lang="en-US" dirty="0">
                <a:solidFill>
                  <a:srgbClr val="FF0000"/>
                </a:solidFill>
              </a:rPr>
              <a:t>exceptional subject matter expertise</a:t>
            </a:r>
          </a:p>
        </p:txBody>
      </p:sp>
      <p:sp>
        <p:nvSpPr>
          <p:cNvPr id="23" name="TextBox 22">
            <a:extLst>
              <a:ext uri="{FF2B5EF4-FFF2-40B4-BE49-F238E27FC236}">
                <a16:creationId xmlns:a16="http://schemas.microsoft.com/office/drawing/2014/main" id="{B3D6A0EF-6DFD-29F7-61C9-BC575E8744D6}"/>
              </a:ext>
            </a:extLst>
          </p:cNvPr>
          <p:cNvSpPr txBox="1"/>
          <p:nvPr/>
        </p:nvSpPr>
        <p:spPr>
          <a:xfrm>
            <a:off x="5903228" y="2131129"/>
            <a:ext cx="5254505" cy="369332"/>
          </a:xfrm>
          <a:prstGeom prst="rect">
            <a:avLst/>
          </a:prstGeom>
          <a:noFill/>
        </p:spPr>
        <p:txBody>
          <a:bodyPr wrap="square" rtlCol="0">
            <a:spAutoFit/>
          </a:bodyPr>
          <a:lstStyle/>
          <a:p>
            <a:r>
              <a:rPr lang="en-US" dirty="0">
                <a:solidFill>
                  <a:srgbClr val="FF0000"/>
                </a:solidFill>
              </a:rPr>
              <a:t>exceptional teaching science and practice expertise</a:t>
            </a:r>
          </a:p>
        </p:txBody>
      </p:sp>
    </p:spTree>
    <p:extLst>
      <p:ext uri="{BB962C8B-B14F-4D97-AF65-F5344CB8AC3E}">
        <p14:creationId xmlns:p14="http://schemas.microsoft.com/office/powerpoint/2010/main" val="523766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r>
              <a:rPr lang="en-US" dirty="0"/>
              <a:t>Job Search Process Points</a:t>
            </a:r>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914679"/>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a:t>
            </a:r>
            <a:r>
              <a:rPr lang="en-US" baseline="30000" dirty="0"/>
              <a:t>1</a:t>
            </a:r>
            <a:r>
              <a:rPr lang="en-US" dirty="0"/>
              <a:t>, get internships, COOP  and/or work with faculty</a:t>
            </a:r>
          </a:p>
          <a:p>
            <a:r>
              <a:rPr lang="en-US" dirty="0"/>
              <a:t>Interviews are about what you can DO, not what you remember</a:t>
            </a:r>
          </a:p>
          <a:p>
            <a:pPr marL="0" indent="0">
              <a:buNone/>
            </a:pPr>
            <a:endParaRPr lang="en-US" dirty="0"/>
          </a:p>
          <a:p>
            <a:r>
              <a:rPr lang="en-US" dirty="0"/>
              <a:t>A reference letter that helps </a:t>
            </a:r>
            <a:r>
              <a:rPr lang="en-US" u="sng" dirty="0"/>
              <a:t>must have all three</a:t>
            </a:r>
            <a:r>
              <a:rPr lang="en-US" dirty="0"/>
              <a:t>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br>
              <a:rPr lang="en-US" dirty="0"/>
            </a:br>
            <a:endParaRPr lang="en-US" dirty="0"/>
          </a:p>
          <a:p>
            <a:pPr marL="0" indent="0">
              <a:buNone/>
            </a:pPr>
            <a:r>
              <a:rPr lang="en-US" sz="2400" dirty="0"/>
              <a:t>1. I wish this wasn’t good advice, it’s blatantly discriminatory.</a:t>
            </a:r>
          </a:p>
        </p:txBody>
      </p:sp>
    </p:spTree>
    <p:extLst>
      <p:ext uri="{BB962C8B-B14F-4D97-AF65-F5344CB8AC3E}">
        <p14:creationId xmlns:p14="http://schemas.microsoft.com/office/powerpoint/2010/main" val="3924815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2B69-5FD4-C7DD-76D2-5188A6B8FF05}"/>
              </a:ext>
            </a:extLst>
          </p:cNvPr>
          <p:cNvSpPr>
            <a:spLocks noGrp="1"/>
          </p:cNvSpPr>
          <p:nvPr>
            <p:ph type="title"/>
          </p:nvPr>
        </p:nvSpPr>
        <p:spPr/>
        <p:txBody>
          <a:bodyPr/>
          <a:lstStyle/>
          <a:p>
            <a:r>
              <a:rPr lang="en-US" dirty="0"/>
              <a:t>Two summer interns	</a:t>
            </a:r>
          </a:p>
        </p:txBody>
      </p:sp>
      <p:sp>
        <p:nvSpPr>
          <p:cNvPr id="3" name="Content Placeholder 2">
            <a:extLst>
              <a:ext uri="{FF2B5EF4-FFF2-40B4-BE49-F238E27FC236}">
                <a16:creationId xmlns:a16="http://schemas.microsoft.com/office/drawing/2014/main" id="{A0ABE84E-1441-3092-392A-F63A46D76F18}"/>
              </a:ext>
            </a:extLst>
          </p:cNvPr>
          <p:cNvSpPr>
            <a:spLocks noGrp="1"/>
          </p:cNvSpPr>
          <p:nvPr>
            <p:ph idx="1"/>
          </p:nvPr>
        </p:nvSpPr>
        <p:spPr>
          <a:xfrm>
            <a:off x="838199" y="1825625"/>
            <a:ext cx="10901855" cy="4351338"/>
          </a:xfrm>
        </p:spPr>
        <p:txBody>
          <a:bodyPr/>
          <a:lstStyle/>
          <a:p>
            <a:r>
              <a:rPr lang="en-US" dirty="0"/>
              <a:t>When faced with an underspecified task at work:</a:t>
            </a:r>
          </a:p>
          <a:p>
            <a:pPr lvl="1"/>
            <a:r>
              <a:rPr lang="en-US" dirty="0"/>
              <a:t>Intern A always goes to their manager to seek clarification before proceeding.</a:t>
            </a:r>
          </a:p>
          <a:p>
            <a:pPr lvl="1"/>
            <a:r>
              <a:rPr lang="en-US" dirty="0"/>
              <a:t>Intern B tries to make a reasonable decision about what is needed and proceeds.</a:t>
            </a:r>
            <a:br>
              <a:rPr lang="en-US" dirty="0"/>
            </a:br>
            <a:endParaRPr lang="en-US" dirty="0"/>
          </a:p>
          <a:p>
            <a:r>
              <a:rPr lang="en-US" dirty="0"/>
              <a:t>At the end of the summer, which one gets a permanent job offer?</a:t>
            </a:r>
          </a:p>
        </p:txBody>
      </p:sp>
    </p:spTree>
    <p:extLst>
      <p:ext uri="{BB962C8B-B14F-4D97-AF65-F5344CB8AC3E}">
        <p14:creationId xmlns:p14="http://schemas.microsoft.com/office/powerpoint/2010/main" val="328005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9021-6D45-4C10-C179-548A5D0A1E12}"/>
              </a:ext>
            </a:extLst>
          </p:cNvPr>
          <p:cNvSpPr>
            <a:spLocks noGrp="1"/>
          </p:cNvSpPr>
          <p:nvPr>
            <p:ph type="title"/>
          </p:nvPr>
        </p:nvSpPr>
        <p:spPr/>
        <p:txBody>
          <a:bodyPr/>
          <a:lstStyle/>
          <a:p>
            <a:r>
              <a:rPr lang="en-US" dirty="0"/>
              <a:t>Last song</a:t>
            </a:r>
          </a:p>
        </p:txBody>
      </p:sp>
      <p:sp>
        <p:nvSpPr>
          <p:cNvPr id="3" name="Content Placeholder 2">
            <a:extLst>
              <a:ext uri="{FF2B5EF4-FFF2-40B4-BE49-F238E27FC236}">
                <a16:creationId xmlns:a16="http://schemas.microsoft.com/office/drawing/2014/main" id="{3B9FACF7-5F8D-07CE-E68C-6E5114946097}"/>
              </a:ext>
            </a:extLst>
          </p:cNvPr>
          <p:cNvSpPr>
            <a:spLocks noGrp="1"/>
          </p:cNvSpPr>
          <p:nvPr>
            <p:ph idx="1"/>
          </p:nvPr>
        </p:nvSpPr>
        <p:spPr/>
        <p:txBody>
          <a:bodyPr>
            <a:normAutofit lnSpcReduction="10000"/>
          </a:bodyPr>
          <a:lstStyle/>
          <a:p>
            <a:pPr marL="0" indent="0">
              <a:buNone/>
            </a:pPr>
            <a:endParaRPr lang="en-US" sz="3200" dirty="0"/>
          </a:p>
          <a:p>
            <a:pPr marL="0" indent="0">
              <a:buNone/>
            </a:pPr>
            <a:r>
              <a:rPr lang="en-US" sz="3200" dirty="0"/>
              <a:t>Cassidy by Bob Weir and John Barlow</a:t>
            </a:r>
          </a:p>
          <a:p>
            <a:pPr marL="0" indent="0">
              <a:buNone/>
            </a:pPr>
            <a:endParaRPr lang="en-US" sz="3200" dirty="0"/>
          </a:p>
          <a:p>
            <a:pPr marL="0" indent="0">
              <a:buNone/>
            </a:pPr>
            <a:r>
              <a:rPr lang="en-US" sz="3200" dirty="0"/>
              <a:t>A song about comings and goings; especially about comings.</a:t>
            </a:r>
          </a:p>
          <a:p>
            <a:pPr marL="0" indent="0">
              <a:buNone/>
            </a:pPr>
            <a:endParaRPr lang="en-US" sz="3200" dirty="0"/>
          </a:p>
          <a:p>
            <a:pPr marL="0" indent="0">
              <a:buNone/>
            </a:pPr>
            <a:r>
              <a:rPr lang="en-US" sz="3200" dirty="0"/>
              <a:t>I’ll let you read the lyrics and see what they say to you, but…</a:t>
            </a:r>
          </a:p>
          <a:p>
            <a:pPr marL="0" indent="0">
              <a:buNone/>
            </a:pPr>
            <a:endParaRPr lang="en-US" sz="3200" dirty="0"/>
          </a:p>
          <a:p>
            <a:pPr marL="0" indent="0">
              <a:buNone/>
            </a:pPr>
            <a:r>
              <a:rPr lang="en-US" sz="3200" dirty="0"/>
              <a:t>“Wheel to the storm and fly”</a:t>
            </a:r>
          </a:p>
        </p:txBody>
      </p:sp>
    </p:spTree>
    <p:extLst>
      <p:ext uri="{BB962C8B-B14F-4D97-AF65-F5344CB8AC3E}">
        <p14:creationId xmlns:p14="http://schemas.microsoft.com/office/powerpoint/2010/main" val="299265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E1B0-4780-53FD-26CE-FDA8D545D7C3}"/>
              </a:ext>
            </a:extLst>
          </p:cNvPr>
          <p:cNvSpPr>
            <a:spLocks noGrp="1"/>
          </p:cNvSpPr>
          <p:nvPr>
            <p:ph type="title"/>
          </p:nvPr>
        </p:nvSpPr>
        <p:spPr/>
        <p:txBody>
          <a:bodyPr/>
          <a:lstStyle/>
          <a:p>
            <a:r>
              <a:rPr lang="en-US" dirty="0"/>
              <a:t>At work - </a:t>
            </a:r>
            <a:r>
              <a:rPr lang="en-US" dirty="0" err="1"/>
              <a:t>FtR</a:t>
            </a:r>
            <a:endParaRPr lang="en-US" dirty="0"/>
          </a:p>
        </p:txBody>
      </p:sp>
      <p:sp>
        <p:nvSpPr>
          <p:cNvPr id="3" name="Content Placeholder 2">
            <a:extLst>
              <a:ext uri="{FF2B5EF4-FFF2-40B4-BE49-F238E27FC236}">
                <a16:creationId xmlns:a16="http://schemas.microsoft.com/office/drawing/2014/main" id="{C8B8F99D-3492-A1A3-25A4-18B2BBF50294}"/>
              </a:ext>
            </a:extLst>
          </p:cNvPr>
          <p:cNvSpPr>
            <a:spLocks noGrp="1"/>
          </p:cNvSpPr>
          <p:nvPr>
            <p:ph idx="1"/>
          </p:nvPr>
        </p:nvSpPr>
        <p:spPr>
          <a:xfrm>
            <a:off x="838200" y="1825625"/>
            <a:ext cx="10515600" cy="4739562"/>
          </a:xfrm>
        </p:spPr>
        <p:txBody>
          <a:bodyPr>
            <a:normAutofit fontScale="92500" lnSpcReduction="10000"/>
          </a:bodyPr>
          <a:lstStyle/>
          <a:p>
            <a:r>
              <a:rPr lang="en-US" dirty="0"/>
              <a:t>Managers don’t have time for employees who need to be given a detailed description of what to do</a:t>
            </a:r>
          </a:p>
          <a:p>
            <a:pPr lvl="1"/>
            <a:r>
              <a:rPr lang="en-US" dirty="0"/>
              <a:t>figure it out</a:t>
            </a:r>
          </a:p>
          <a:p>
            <a:pPr lvl="1"/>
            <a:r>
              <a:rPr lang="en-US" dirty="0"/>
              <a:t>do something reasonable</a:t>
            </a:r>
          </a:p>
          <a:p>
            <a:pPr lvl="1"/>
            <a:r>
              <a:rPr lang="en-US" dirty="0"/>
              <a:t>ask only very well developed questions</a:t>
            </a:r>
          </a:p>
          <a:p>
            <a:pPr lvl="2"/>
            <a:r>
              <a:rPr lang="en-US" dirty="0"/>
              <a:t>“It seems like there’s two different things we could do, one would look like this,</a:t>
            </a:r>
            <a:br>
              <a:rPr lang="en-US" dirty="0"/>
            </a:br>
            <a:r>
              <a:rPr lang="en-US" dirty="0"/>
              <a:t>the other would look like this…” (The examples step of the recipe!)</a:t>
            </a:r>
          </a:p>
          <a:p>
            <a:endParaRPr lang="en-US" dirty="0"/>
          </a:p>
          <a:p>
            <a:r>
              <a:rPr lang="en-US" dirty="0"/>
              <a:t>It’s easy to be fun to be around when you know what you are doing</a:t>
            </a:r>
          </a:p>
          <a:p>
            <a:pPr lvl="1"/>
            <a:r>
              <a:rPr lang="en-US" dirty="0"/>
              <a:t>teams want people who are fun to be around when they don’t know what they are doing</a:t>
            </a:r>
          </a:p>
          <a:p>
            <a:pPr lvl="1"/>
            <a:r>
              <a:rPr lang="en-US" dirty="0"/>
              <a:t>interview processes are in part trying to uncover that, they want to push you into uncomfortable territory to see how you handle that – they aren’t trying to intimidate or be macho (many of them aren’t anyways)</a:t>
            </a:r>
          </a:p>
        </p:txBody>
      </p:sp>
      <p:sp>
        <p:nvSpPr>
          <p:cNvPr id="5" name="TextBox 4">
            <a:extLst>
              <a:ext uri="{FF2B5EF4-FFF2-40B4-BE49-F238E27FC236}">
                <a16:creationId xmlns:a16="http://schemas.microsoft.com/office/drawing/2014/main" id="{C936CEB3-555D-613B-3792-AEA2636E7C07}"/>
              </a:ext>
            </a:extLst>
          </p:cNvPr>
          <p:cNvSpPr txBox="1"/>
          <p:nvPr/>
        </p:nvSpPr>
        <p:spPr>
          <a:xfrm>
            <a:off x="4826285" y="230188"/>
            <a:ext cx="6979578" cy="954107"/>
          </a:xfrm>
          <a:prstGeom prst="rect">
            <a:avLst/>
          </a:prstGeom>
          <a:noFill/>
        </p:spPr>
        <p:txBody>
          <a:bodyPr wrap="square">
            <a:spAutoFit/>
          </a:bodyPr>
          <a:lstStyle/>
          <a:p>
            <a:r>
              <a:rPr lang="en-US" sz="2800" i="1" dirty="0"/>
              <a:t>“We are what we repeatedly do.</a:t>
            </a:r>
            <a:br>
              <a:rPr lang="en-US" sz="2800" i="1" dirty="0"/>
            </a:br>
            <a:r>
              <a:rPr lang="en-US" sz="2800" i="1" dirty="0"/>
              <a:t>Excellence, then, is not an act, but a habit.”</a:t>
            </a:r>
          </a:p>
        </p:txBody>
      </p:sp>
    </p:spTree>
    <p:extLst>
      <p:ext uri="{BB962C8B-B14F-4D97-AF65-F5344CB8AC3E}">
        <p14:creationId xmlns:p14="http://schemas.microsoft.com/office/powerpoint/2010/main" val="254951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7C4-0C09-B6D4-7A37-41DFBC6D4691}"/>
              </a:ext>
            </a:extLst>
          </p:cNvPr>
          <p:cNvSpPr>
            <a:spLocks noGrp="1"/>
          </p:cNvSpPr>
          <p:nvPr>
            <p:ph type="title"/>
          </p:nvPr>
        </p:nvSpPr>
        <p:spPr/>
        <p:txBody>
          <a:bodyPr/>
          <a:lstStyle/>
          <a:p>
            <a:r>
              <a:rPr lang="en-US" dirty="0"/>
              <a:t>What About Generative AI?</a:t>
            </a:r>
          </a:p>
        </p:txBody>
      </p:sp>
      <p:sp>
        <p:nvSpPr>
          <p:cNvPr id="3" name="Content Placeholder 2">
            <a:extLst>
              <a:ext uri="{FF2B5EF4-FFF2-40B4-BE49-F238E27FC236}">
                <a16:creationId xmlns:a16="http://schemas.microsoft.com/office/drawing/2014/main" id="{FA19CDD8-6D31-8ACA-AB4E-08B4DDDE49BA}"/>
              </a:ext>
            </a:extLst>
          </p:cNvPr>
          <p:cNvSpPr>
            <a:spLocks noGrp="1"/>
          </p:cNvSpPr>
          <p:nvPr>
            <p:ph idx="1"/>
          </p:nvPr>
        </p:nvSpPr>
        <p:spPr>
          <a:xfrm>
            <a:off x="838199" y="1825625"/>
            <a:ext cx="11254483" cy="4351338"/>
          </a:xfrm>
        </p:spPr>
        <p:txBody>
          <a:bodyPr>
            <a:normAutofit fontScale="92500" lnSpcReduction="10000"/>
          </a:bodyPr>
          <a:lstStyle/>
          <a:p>
            <a:r>
              <a:rPr lang="en-US" dirty="0"/>
              <a:t>All kinds of work is about to change – maybe a lot</a:t>
            </a:r>
          </a:p>
          <a:p>
            <a:r>
              <a:rPr lang="en-US" dirty="0"/>
              <a:t>Long term isn’t clear (issues go way beyond technology)</a:t>
            </a:r>
          </a:p>
          <a:p>
            <a:r>
              <a:rPr lang="en-US" dirty="0"/>
              <a:t>It does seem clear that in 2-3 years or less</a:t>
            </a:r>
          </a:p>
          <a:p>
            <a:pPr lvl="1"/>
            <a:r>
              <a:rPr lang="en-US" dirty="0"/>
              <a:t>software engineers (including interns) will need to be able to use tools like Copilot (or similar) to be more </a:t>
            </a:r>
            <a:r>
              <a:rPr lang="en-US" u="sng" dirty="0"/>
              <a:t>productive</a:t>
            </a:r>
            <a:r>
              <a:rPr lang="en-US" dirty="0"/>
              <a:t> (produce more value per salary dollar)</a:t>
            </a:r>
          </a:p>
          <a:p>
            <a:pPr lvl="2"/>
            <a:r>
              <a:rPr lang="en-US" dirty="0"/>
              <a:t>produce/revise code faster</a:t>
            </a:r>
          </a:p>
          <a:p>
            <a:pPr lvl="2"/>
            <a:r>
              <a:rPr lang="en-US" dirty="0"/>
              <a:t>produce better code</a:t>
            </a:r>
          </a:p>
          <a:p>
            <a:pPr lvl="2"/>
            <a:r>
              <a:rPr lang="en-US" dirty="0"/>
              <a:t>…</a:t>
            </a:r>
          </a:p>
          <a:p>
            <a:pPr lvl="1"/>
            <a:r>
              <a:rPr lang="en-US" dirty="0"/>
              <a:t>One part of that will be quickly evaluating code an AI tool proposes</a:t>
            </a:r>
          </a:p>
          <a:p>
            <a:pPr lvl="1"/>
            <a:r>
              <a:rPr lang="en-US" dirty="0"/>
              <a:t>One part of that will be having a dialog with an AI tool about code you have written</a:t>
            </a:r>
          </a:p>
          <a:p>
            <a:r>
              <a:rPr lang="en-US" dirty="0"/>
              <a:t>We have tried to given you a foundation for that</a:t>
            </a:r>
          </a:p>
          <a:p>
            <a:pPr lvl="1"/>
            <a:r>
              <a:rPr lang="en-US" dirty="0"/>
              <a:t>by focusing on design level constructs that exist across all languages and tools</a:t>
            </a:r>
          </a:p>
        </p:txBody>
      </p:sp>
    </p:spTree>
    <p:extLst>
      <p:ext uri="{BB962C8B-B14F-4D97-AF65-F5344CB8AC3E}">
        <p14:creationId xmlns:p14="http://schemas.microsoft.com/office/powerpoint/2010/main" val="1899560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Protein folding</a:t>
            </a:r>
          </a:p>
          <a:p>
            <a:pPr lvl="1"/>
            <a:r>
              <a:rPr lang="en-US" dirty="0"/>
              <a:t>Self driving cars</a:t>
            </a:r>
          </a:p>
          <a:p>
            <a:pPr lvl="1"/>
            <a:r>
              <a:rPr lang="en-US" dirty="0"/>
              <a:t>…</a:t>
            </a:r>
          </a:p>
          <a:p>
            <a:pPr lvl="1"/>
            <a:r>
              <a:rPr lang="en-US" dirty="0"/>
              <a:t>Workday </a:t>
            </a:r>
            <a:r>
              <a:rPr lang="en-US" dirty="0">
                <a:sym typeface="Wingdings" pitchFamily="2" charset="2"/>
              </a:rPr>
              <a:t></a:t>
            </a:r>
            <a:endParaRPr lang="en-US" dirty="0"/>
          </a:p>
          <a:p>
            <a:r>
              <a:rPr lang="en-US" dirty="0"/>
              <a:t>Try to do good things with that power</a:t>
            </a:r>
          </a:p>
          <a:p>
            <a:pPr lvl="1"/>
            <a:r>
              <a:rPr lang="en-US" dirty="0"/>
              <a:t>not everyone can work on cancer</a:t>
            </a:r>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control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6439B-E131-A005-F00A-709B6E6DF7FA}"/>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9C3844D1-BE28-11A7-5FB8-E7F005ACF670}"/>
              </a:ext>
            </a:extLst>
          </p:cNvPr>
          <p:cNvSpPr>
            <a:spLocks noGrp="1"/>
          </p:cNvSpPr>
          <p:nvPr>
            <p:ph idx="1"/>
          </p:nvPr>
        </p:nvSpPr>
        <p:spPr/>
        <p:txBody>
          <a:bodyPr/>
          <a:lstStyle/>
          <a:p>
            <a:pPr marL="0" indent="0">
              <a:buNone/>
            </a:pPr>
            <a:endParaRPr lang="en-US" dirty="0"/>
          </a:p>
          <a:p>
            <a:pPr marL="0" indent="0">
              <a:buNone/>
            </a:pPr>
            <a:r>
              <a:rPr lang="en-US" dirty="0"/>
              <a:t>“Wheel to the storm and fly”</a:t>
            </a:r>
          </a:p>
        </p:txBody>
      </p:sp>
    </p:spTree>
    <p:extLst>
      <p:ext uri="{BB962C8B-B14F-4D97-AF65-F5344CB8AC3E}">
        <p14:creationId xmlns:p14="http://schemas.microsoft.com/office/powerpoint/2010/main" val="115807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How do you feel about final?</a:t>
            </a:r>
          </a:p>
          <a:p>
            <a:r>
              <a:rPr lang="en-US" dirty="0"/>
              <a:t>What have you learned?</a:t>
            </a:r>
          </a:p>
          <a:p>
            <a:r>
              <a:rPr lang="en-US" dirty="0"/>
              <a:t>What about other languages?</a:t>
            </a:r>
          </a:p>
          <a:p>
            <a:r>
              <a:rPr lang="en-US" dirty="0"/>
              <a:t>What’s next?</a:t>
            </a:r>
          </a:p>
          <a:p>
            <a:r>
              <a:rPr lang="en-US" dirty="0"/>
              <a:t>A few thoughts on generative AI</a:t>
            </a:r>
          </a:p>
          <a:p>
            <a:r>
              <a:rPr lang="en-US" dirty="0"/>
              <a:t>Student Survey</a:t>
            </a:r>
          </a:p>
        </p:txBody>
      </p:sp>
      <p:sp>
        <p:nvSpPr>
          <p:cNvPr id="3" name="TextBox 2">
            <a:extLst>
              <a:ext uri="{FF2B5EF4-FFF2-40B4-BE49-F238E27FC236}">
                <a16:creationId xmlns:a16="http://schemas.microsoft.com/office/drawing/2014/main" id="{C3EEC4B3-2616-AEB3-48D8-3CF97E400DDC}"/>
              </a:ext>
            </a:extLst>
          </p:cNvPr>
          <p:cNvSpPr txBox="1"/>
          <p:nvPr/>
        </p:nvSpPr>
        <p:spPr>
          <a:xfrm>
            <a:off x="7941923" y="421241"/>
            <a:ext cx="3883631" cy="1323439"/>
          </a:xfrm>
          <a:prstGeom prst="rect">
            <a:avLst/>
          </a:prstGeom>
          <a:noFill/>
        </p:spPr>
        <p:txBody>
          <a:bodyPr wrap="square" rtlCol="0">
            <a:spAutoFit/>
          </a:bodyPr>
          <a:lstStyle/>
          <a:p>
            <a:r>
              <a:rPr lang="en-US" sz="2000" dirty="0">
                <a:solidFill>
                  <a:srgbClr val="FF0000"/>
                </a:solidFill>
              </a:rPr>
              <a:t>There will be clickers!</a:t>
            </a:r>
          </a:p>
          <a:p>
            <a:r>
              <a:rPr lang="en-US" sz="2000" dirty="0">
                <a:solidFill>
                  <a:srgbClr val="FF0000"/>
                </a:solidFill>
              </a:rPr>
              <a:t>All answers will be correct, but not answering will not be correct.</a:t>
            </a:r>
            <a:br>
              <a:rPr lang="en-US" sz="2000" dirty="0">
                <a:solidFill>
                  <a:srgbClr val="FF0000"/>
                </a:solidFill>
              </a:rPr>
            </a:br>
            <a:r>
              <a:rPr lang="en-US" sz="2000" dirty="0">
                <a:solidFill>
                  <a:srgbClr val="FF0000"/>
                </a:solidFill>
              </a:rPr>
              <a:t>Leave your devices open.</a:t>
            </a:r>
          </a:p>
        </p:txBody>
      </p:sp>
    </p:spTree>
    <p:extLst>
      <p:ext uri="{BB962C8B-B14F-4D97-AF65-F5344CB8AC3E}">
        <p14:creationId xmlns:p14="http://schemas.microsoft.com/office/powerpoint/2010/main" val="263050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Tree>
    <p:extLst>
      <p:ext uri="{BB962C8B-B14F-4D97-AF65-F5344CB8AC3E}">
        <p14:creationId xmlns:p14="http://schemas.microsoft.com/office/powerpoint/2010/main" val="267320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everything but world programs.</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28603</TotalTime>
  <Words>1448</Words>
  <Application>Microsoft Macintosh PowerPoint</Application>
  <PresentationFormat>Widescreen</PresentationFormat>
  <Paragraphs>194</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Monaco</vt:lpstr>
      <vt:lpstr>Wingdings</vt:lpstr>
      <vt:lpstr>Office Theme</vt:lpstr>
      <vt:lpstr>Lecture 23  and then we were done</vt:lpstr>
      <vt:lpstr>Last song</vt:lpstr>
      <vt:lpstr>Plan for rest of today</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everything but world programs.</vt:lpstr>
      <vt:lpstr>What have you learned ... about design?</vt:lpstr>
      <vt:lpstr>What have you learned ... about design?</vt:lpstr>
      <vt:lpstr>What have you learned ... about design?</vt:lpstr>
      <vt:lpstr>Hopefully you also learned</vt:lpstr>
      <vt:lpstr>Other languages</vt:lpstr>
      <vt:lpstr>Our last starter…</vt:lpstr>
      <vt:lpstr>What have you learned ... about Computer Science?</vt:lpstr>
      <vt:lpstr>In the rest of my time at UBC</vt:lpstr>
      <vt:lpstr>PowerPoint Presentation</vt:lpstr>
      <vt:lpstr>Faculty In A Large Research University</vt:lpstr>
      <vt:lpstr>Job Search Process Points</vt:lpstr>
      <vt:lpstr>Two summer interns </vt:lpstr>
      <vt:lpstr>At work - FtR</vt:lpstr>
      <vt:lpstr>What About Generative AI?</vt:lpstr>
      <vt:lpstr>Final review</vt:lpstr>
      <vt:lpstr>You are now bearers of IT sorcery…</vt:lpstr>
      <vt:lpstr>Remember</vt:lpstr>
      <vt:lpstr>The Recipes are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Gregor Kiczales</cp:lastModifiedBy>
  <cp:revision>99</cp:revision>
  <cp:lastPrinted>2024-12-03T17:13:12Z</cp:lastPrinted>
  <dcterms:created xsi:type="dcterms:W3CDTF">2016-12-01T22:07:24Z</dcterms:created>
  <dcterms:modified xsi:type="dcterms:W3CDTF">2024-12-05T22:32:46Z</dcterms:modified>
</cp:coreProperties>
</file>