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7" r:id="rId4"/>
    <p:sldId id="269" r:id="rId5"/>
    <p:sldId id="258" r:id="rId6"/>
    <p:sldId id="270" r:id="rId7"/>
    <p:sldId id="271" r:id="rId8"/>
    <p:sldId id="272" r:id="rId9"/>
    <p:sldId id="273" r:id="rId10"/>
    <p:sldId id="260" r:id="rId11"/>
    <p:sldId id="261" r:id="rId12"/>
    <p:sldId id="262" r:id="rId13"/>
    <p:sldId id="263" r:id="rId14"/>
    <p:sldId id="266" r:id="rId15"/>
    <p:sldId id="267" r:id="rId16"/>
    <p:sldId id="26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3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A30B-40FA-9048-B2E9-03714906A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F0B8-21F4-1B42-9023-280A14F8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47FD-E1AB-864B-B8E0-026FDE8E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8625-AE7B-F34F-A62C-58CE49F1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19DB-31ED-DE4F-80AE-1FDDD1E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365-9617-934F-91BE-0B100C6A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50DE-B9A2-994F-9F2D-DC338EC2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54D1-04F2-EE47-B461-8BB043BF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3B8-DE57-864B-B21F-D6AF921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F3B6-AB75-0847-B7ED-D140E75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68F4C-6CD5-0549-B7E3-2747F40F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0A0C-2E1D-B14B-A49A-8271A0D8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2A20-703F-1148-8381-E7E0FF8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F274-13EB-B24D-9060-8C123BB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CA5B-A2D9-9F47-ACD2-79386BB1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550-C9AE-E042-B1E7-112E4BC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AB19-62DD-D44D-8018-F8D74DB9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ABB-917F-EC42-A123-BED2AE3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A522-6A5D-6E49-AD3E-F5B2180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1870-8263-A54A-9624-7C39D9F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63BF-AECD-2442-89C0-F286EB1A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DD37-4CF4-1841-828B-3D570759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CF83-5BF6-5C41-B922-936B9A3F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BD67-0187-9642-AF41-35A25DF5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7D06-4E73-C245-B328-F7FE1AE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1CBF-5E9C-114E-9043-FCDBD84F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E515-5869-C148-9BA1-AFD096FB6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F7E7-4859-FC43-A04C-47BFC07F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5D56-C8A0-8948-B17D-3C30CE5E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A0A0-C878-2646-9BF9-20F6F1B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D4FE-B164-C048-AC7D-0791A21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B34D-0FC9-DF4E-AB48-4A147FB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39ED-CA44-434A-B937-A1ED65F8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C6665-5843-6C48-A518-4FEBD5A79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2D28B-B303-6849-A4AE-5DFFD8BDF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F62A-09E6-F145-9946-2174CF1E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5403F-C6C5-7645-ACB4-D8708875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C99D-2866-4141-80C5-B436567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D131A-8132-4E4D-A11E-84E8997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BE36-BE4F-C941-9FE1-70DD77D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F398D-55B7-DD4C-9959-484361AA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E482-1F7B-054E-B4F6-D6A34981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A9E14-48E5-904E-BBC3-A6CC0AC5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ABE17-05E2-8C48-A7C9-02B347C2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A96B-911F-3442-8C53-4DD9080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D1E9-6640-D64B-BEAF-793EE9D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184B-2963-334A-969E-6B35A2BE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4431-2D1F-6F48-A9C9-E03FA413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6EBA-32A4-904E-B745-F8466EC3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EB79-0E52-8140-9CBB-E863398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7940-13EB-2F4E-AD92-86F7136C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E062-4E7F-6541-B4DF-7C0F65C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2DAF-441A-EA47-A844-AA59D32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C2E6D-E00C-E44B-8EDC-4F98AE12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8EBF-0EE9-F548-A3B2-317335BE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CFA0-BDEB-9240-8691-1A689A0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B33F-F7F0-AC4B-897C-8B4FC0D8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514F-434F-1347-B683-16DA285F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D04D6-8909-284C-9169-180CD77D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0B04-FF47-6546-8CEC-7D632866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E6A-3CFF-3148-A884-EC8B2362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D574-2425-0C44-8C0A-ED186250828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6448-BB9B-6648-AD2E-79B24B5D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260E-0E06-9247-B275-A44476E7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BF6C-A93C-CE23-8582-70CF41F8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4648-BE59-7345-174D-3C23B9F4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challenging topic</a:t>
            </a:r>
          </a:p>
          <a:p>
            <a:r>
              <a:rPr lang="en-US" u="sng" dirty="0"/>
              <a:t>all</a:t>
            </a:r>
            <a:r>
              <a:rPr lang="en-US" dirty="0"/>
              <a:t> of you can do it</a:t>
            </a:r>
          </a:p>
          <a:p>
            <a:pPr lvl="1"/>
            <a:r>
              <a:rPr lang="en-US" dirty="0"/>
              <a:t>you have laid the foundation for this all term</a:t>
            </a:r>
          </a:p>
          <a:p>
            <a:r>
              <a:rPr lang="en-US" u="sng" dirty="0"/>
              <a:t>all</a:t>
            </a:r>
            <a:r>
              <a:rPr lang="en-US" dirty="0"/>
              <a:t> of you will struggle with it some</a:t>
            </a:r>
          </a:p>
          <a:p>
            <a:pPr lvl="1"/>
            <a:r>
              <a:rPr lang="en-US" dirty="0"/>
              <a:t>the world has more difficult design problems than easy ones</a:t>
            </a:r>
          </a:p>
          <a:p>
            <a:pPr lvl="1"/>
            <a:endParaRPr lang="en-US" dirty="0"/>
          </a:p>
          <a:p>
            <a:r>
              <a:rPr lang="en-US" dirty="0"/>
              <a:t>approach this topic knowing that, with work, </a:t>
            </a:r>
            <a:r>
              <a:rPr lang="en-US" u="sng" dirty="0"/>
              <a:t>you</a:t>
            </a:r>
            <a:r>
              <a:rPr lang="en-US" dirty="0"/>
              <a:t> can do it</a:t>
            </a:r>
          </a:p>
        </p:txBody>
      </p:sp>
    </p:spTree>
    <p:extLst>
      <p:ext uri="{BB962C8B-B14F-4D97-AF65-F5344CB8AC3E}">
        <p14:creationId xmlns:p14="http://schemas.microsoft.com/office/powerpoint/2010/main" val="6456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1088626" y="255732"/>
            <a:ext cx="665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 Domain Analysis MUST HAVE Search 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1088626" y="3481209"/>
            <a:ext cx="82750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answers to 3 questions:</a:t>
            </a:r>
          </a:p>
          <a:p>
            <a:endParaRPr lang="en-US" sz="2400" dirty="0"/>
          </a:p>
          <a:p>
            <a:r>
              <a:rPr lang="en-US" dirty="0"/>
              <a:t>What is changing information? current </a:t>
            </a:r>
            <a:r>
              <a:rPr lang="en-US" dirty="0" err="1"/>
              <a:t>x,y</a:t>
            </a:r>
            <a:r>
              <a:rPr lang="en-US" dirty="0"/>
              <a:t> position</a:t>
            </a:r>
          </a:p>
          <a:p>
            <a:endParaRPr lang="en-US" dirty="0"/>
          </a:p>
          <a:p>
            <a:r>
              <a:rPr lang="en-US" dirty="0"/>
              <a:t>How to form next next search search states? down and right, UNLESS hit wall or edges</a:t>
            </a:r>
          </a:p>
          <a:p>
            <a:endParaRPr lang="en-US" dirty="0"/>
          </a:p>
          <a:p>
            <a:r>
              <a:rPr lang="en-US" dirty="0"/>
              <a:t>How to tell when done? solved if reach lower right corner</a:t>
            </a:r>
          </a:p>
          <a:p>
            <a:r>
              <a:rPr lang="en-US" dirty="0"/>
              <a:t>                                            can also run out of moves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14B07-98FF-C0FA-5A9B-F4D93228EACC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7AC91-AB9D-92AC-5102-1611FCDBD06A}"/>
              </a:ext>
            </a:extLst>
          </p:cNvPr>
          <p:cNvSpPr txBox="1"/>
          <p:nvPr/>
        </p:nvSpPr>
        <p:spPr>
          <a:xfrm>
            <a:off x="1008169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1, 0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549BC-45B9-51E3-F44D-BC384160142C}"/>
              </a:ext>
            </a:extLst>
          </p:cNvPr>
          <p:cNvSpPr txBox="1"/>
          <p:nvPr/>
        </p:nvSpPr>
        <p:spPr>
          <a:xfrm>
            <a:off x="742390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2FE9E-7EE9-17C5-75C3-938EADF6995E}"/>
              </a:ext>
            </a:extLst>
          </p:cNvPr>
          <p:cNvSpPr txBox="1"/>
          <p:nvPr/>
        </p:nvSpPr>
        <p:spPr>
          <a:xfrm>
            <a:off x="8130938" y="231968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DDDCD-B900-8A8F-0B60-1B567F79A7E9}"/>
              </a:ext>
            </a:extLst>
          </p:cNvPr>
          <p:cNvSpPr txBox="1"/>
          <p:nvPr/>
        </p:nvSpPr>
        <p:spPr>
          <a:xfrm>
            <a:off x="6593286" y="2330151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0, 2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A5395C-1788-B4D4-4A69-6C3BC9FFA42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9121457" y="1104639"/>
            <a:ext cx="1280808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4E8BA-D9F7-6D6E-38D7-A6696B9805B5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7744475" y="1104639"/>
            <a:ext cx="1376982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2498C5-62CB-4A2A-AEBF-EBBD472AE2E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744475" y="1784614"/>
            <a:ext cx="707029" cy="53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D52A09-BFA9-DC37-9685-E669FF1CD9B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6913852" y="1784614"/>
            <a:ext cx="830623" cy="5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56FD40-01BA-FDC0-C12D-ED76E1976A7B}"/>
              </a:ext>
            </a:extLst>
          </p:cNvPr>
          <p:cNvSpPr txBox="1"/>
          <p:nvPr/>
        </p:nvSpPr>
        <p:spPr>
          <a:xfrm>
            <a:off x="5536151" y="6198854"/>
            <a:ext cx="665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Expect it to take a while to get this worked out!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D2784-3F8F-A537-8402-2F06497AF8D9}"/>
              </a:ext>
            </a:extLst>
          </p:cNvPr>
          <p:cNvSpPr txBox="1"/>
          <p:nvPr/>
        </p:nvSpPr>
        <p:spPr>
          <a:xfrm>
            <a:off x="8748792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2, 1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615D3-E1ED-A2E8-57AB-CD1E77E68AA1}"/>
              </a:ext>
            </a:extLst>
          </p:cNvPr>
          <p:cNvSpPr txBox="1"/>
          <p:nvPr/>
        </p:nvSpPr>
        <p:spPr>
          <a:xfrm>
            <a:off x="7601117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8794DD-A728-1D5E-A6C5-51D290543CA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451504" y="2689019"/>
            <a:ext cx="617854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7A8E2-CEF0-929D-2D7D-DAD9E3FF7AF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921683" y="2689019"/>
            <a:ext cx="529821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85FD48-56D1-D2C2-97E7-92790EEAC3E4}"/>
              </a:ext>
            </a:extLst>
          </p:cNvPr>
          <p:cNvSpPr txBox="1"/>
          <p:nvPr/>
        </p:nvSpPr>
        <p:spPr>
          <a:xfrm>
            <a:off x="7708355" y="3429000"/>
            <a:ext cx="1304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032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B64357-E6FC-864A-C51C-F4EB739B6F86}"/>
              </a:ext>
            </a:extLst>
          </p:cNvPr>
          <p:cNvSpPr txBox="1"/>
          <p:nvPr/>
        </p:nvSpPr>
        <p:spPr>
          <a:xfrm>
            <a:off x="943584" y="146875"/>
            <a:ext cx="74270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;; 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endParaRPr lang="en-US" sz="1400" dirty="0">
              <a:solidFill>
                <a:srgbClr val="FF0000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(define (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d)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(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[(trivial? d) (trivial-answer d)]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       [... d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            (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(next-problem d))]]))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;; arb-tree  (of Pos) -&gt; Pos and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Pos)</a:t>
            </a:r>
          </a:p>
          <a:p>
            <a:r>
              <a:rPr lang="en-US" sz="1400" dirty="0">
                <a:latin typeface="Monaco" pitchFamily="2" charset="77"/>
              </a:rPr>
              <a:t>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-for-pos p)</a:t>
            </a:r>
          </a:p>
          <a:p>
            <a:r>
              <a:rPr lang="en-US" sz="1400" dirty="0">
                <a:latin typeface="Monaco" pitchFamily="2" charset="77"/>
              </a:rPr>
              <a:t>  (... p</a:t>
            </a:r>
          </a:p>
          <a:p>
            <a:r>
              <a:rPr lang="en-US" sz="1400" dirty="0">
                <a:latin typeface="Monaco" pitchFamily="2" charset="77"/>
              </a:rPr>
              <a:t>      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-for-lop (POS-SUBS p)))) ;pos-subs doesn't really exist!!!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-for-lop lop)</a:t>
            </a:r>
          </a:p>
          <a:p>
            <a:r>
              <a:rPr lang="en-US" sz="1400" dirty="0">
                <a:latin typeface="Monaco" pitchFamily="2" charset="77"/>
              </a:rPr>
              <a:t>  (</a:t>
            </a:r>
            <a:r>
              <a:rPr lang="en-US" sz="1400" dirty="0" err="1">
                <a:latin typeface="Monaco" pitchFamily="2" charset="77"/>
              </a:rPr>
              <a:t>cond</a:t>
            </a:r>
            <a:r>
              <a:rPr lang="en-US" sz="1400" dirty="0">
                <a:latin typeface="Monaco" pitchFamily="2" charset="77"/>
              </a:rPr>
              <a:t> [(empty? lop) (...)]</a:t>
            </a:r>
          </a:p>
          <a:p>
            <a:r>
              <a:rPr lang="en-US" sz="1400" dirty="0">
                <a:latin typeface="Monaco" pitchFamily="2" charset="77"/>
              </a:rPr>
              <a:t>        [else</a:t>
            </a:r>
          </a:p>
          <a:p>
            <a:r>
              <a:rPr lang="en-US" sz="1400" dirty="0">
                <a:latin typeface="Monaco" pitchFamily="2" charset="77"/>
              </a:rPr>
              <a:t>         (...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-for-pos (first lop))</a:t>
            </a:r>
          </a:p>
          <a:p>
            <a:r>
              <a:rPr lang="en-US" sz="1400" dirty="0">
                <a:latin typeface="Monaco" pitchFamily="2" charset="77"/>
              </a:rPr>
              <a:t>             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-for-lop (rest lop)))]))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;; try-catch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(local [(define try &lt;one-option&gt;)]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  (if (not (false? try))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      try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      &lt;other-option&gt;))</a:t>
            </a:r>
          </a:p>
        </p:txBody>
      </p:sp>
    </p:spTree>
    <p:extLst>
      <p:ext uri="{BB962C8B-B14F-4D97-AF65-F5344CB8AC3E}">
        <p14:creationId xmlns:p14="http://schemas.microsoft.com/office/powerpoint/2010/main" val="13763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B64357-E6FC-864A-C51C-F4EB739B6F86}"/>
              </a:ext>
            </a:extLst>
          </p:cNvPr>
          <p:cNvSpPr txBox="1"/>
          <p:nvPr/>
        </p:nvSpPr>
        <p:spPr>
          <a:xfrm>
            <a:off x="943584" y="146875"/>
            <a:ext cx="781131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p)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[(trivial? p) (trivial-answer p)]</a:t>
            </a:r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(... p</a:t>
            </a:r>
          </a:p>
          <a:p>
            <a:r>
              <a:rPr lang="en-US" dirty="0">
                <a:latin typeface="Monaco" pitchFamily="2" charset="77"/>
              </a:rPr>
              <a:t>     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(next-problem </a:t>
            </a:r>
            <a:r>
              <a:rPr lang="en-US" dirty="0">
                <a:latin typeface="Monaco" pitchFamily="2" charset="77"/>
              </a:rPr>
              <a:t>p)))]))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lop)</a:t>
            </a:r>
          </a:p>
          <a:p>
            <a:r>
              <a:rPr lang="en-US" dirty="0">
                <a:latin typeface="Monaco" pitchFamily="2" charset="77"/>
              </a:rPr>
              <a:t>  (</a:t>
            </a:r>
            <a:r>
              <a:rPr lang="en-US" dirty="0" err="1">
                <a:latin typeface="Monaco" pitchFamily="2" charset="77"/>
              </a:rPr>
              <a:t>cond</a:t>
            </a:r>
            <a:r>
              <a:rPr lang="en-US" dirty="0">
                <a:latin typeface="Monaco" pitchFamily="2" charset="77"/>
              </a:rPr>
              <a:t> [(empty? lop) false]</a:t>
            </a:r>
          </a:p>
          <a:p>
            <a:r>
              <a:rPr lang="en-US" dirty="0"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(local [(define try 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(first lop)))]</a:t>
            </a:r>
          </a:p>
          <a:p>
            <a:r>
              <a:rPr lang="en-US" dirty="0">
                <a:latin typeface="Monaco" pitchFamily="2" charset="77"/>
              </a:rPr>
              <a:t>  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(if (not (false? try))</a:t>
            </a:r>
          </a:p>
          <a:p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               try</a:t>
            </a:r>
          </a:p>
          <a:p>
            <a:r>
              <a:rPr lang="en-US" dirty="0">
                <a:latin typeface="Monaco" pitchFamily="2" charset="77"/>
              </a:rPr>
              <a:t>      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(rest lop))))]))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485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B64357-E6FC-864A-C51C-F4EB739B6F86}"/>
              </a:ext>
            </a:extLst>
          </p:cNvPr>
          <p:cNvSpPr txBox="1"/>
          <p:nvPr/>
        </p:nvSpPr>
        <p:spPr>
          <a:xfrm>
            <a:off x="418290" y="424154"/>
            <a:ext cx="79085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p)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[(solved? p) true]</a:t>
            </a:r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(valid-next-positions </a:t>
            </a:r>
            <a:r>
              <a:rPr lang="en-US" dirty="0">
                <a:latin typeface="Monaco" pitchFamily="2" charset="77"/>
              </a:rPr>
              <a:t>p))]))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lop)</a:t>
            </a:r>
          </a:p>
          <a:p>
            <a:r>
              <a:rPr lang="en-US" dirty="0">
                <a:latin typeface="Monaco" pitchFamily="2" charset="77"/>
              </a:rPr>
              <a:t>  (</a:t>
            </a:r>
            <a:r>
              <a:rPr lang="en-US" dirty="0" err="1">
                <a:latin typeface="Monaco" pitchFamily="2" charset="77"/>
              </a:rPr>
              <a:t>cond</a:t>
            </a:r>
            <a:r>
              <a:rPr lang="en-US" dirty="0">
                <a:latin typeface="Monaco" pitchFamily="2" charset="77"/>
              </a:rPr>
              <a:t> [(empty? lop) false]</a:t>
            </a:r>
          </a:p>
          <a:p>
            <a:r>
              <a:rPr lang="en-US" dirty="0"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(local [(define try 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(first lop)))]</a:t>
            </a:r>
          </a:p>
          <a:p>
            <a:r>
              <a:rPr lang="en-US" dirty="0">
                <a:latin typeface="Monaco" pitchFamily="2" charset="77"/>
              </a:rPr>
              <a:t>  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(if (not (false? try))</a:t>
            </a:r>
          </a:p>
          <a:p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               try</a:t>
            </a:r>
          </a:p>
          <a:p>
            <a:r>
              <a:rPr lang="en-US" dirty="0">
                <a:latin typeface="Monaco" pitchFamily="2" charset="77"/>
              </a:rPr>
              <a:t>      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(rest lop))))]))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0E0DF-AA3A-FB9D-B870-1171391F23E5}"/>
              </a:ext>
            </a:extLst>
          </p:cNvPr>
          <p:cNvSpPr txBox="1"/>
          <p:nvPr/>
        </p:nvSpPr>
        <p:spPr>
          <a:xfrm>
            <a:off x="8326876" y="1462899"/>
            <a:ext cx="790858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;; 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endParaRPr lang="en-US" sz="700" dirty="0">
              <a:solidFill>
                <a:srgbClr val="FF0000"/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(define (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d)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(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[(trivial? d) (trivial-answer d)]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       [... d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            (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(next-problem d))]]))</a:t>
            </a:r>
          </a:p>
          <a:p>
            <a:endParaRPr lang="en-US" sz="700" dirty="0">
              <a:latin typeface="Monaco" pitchFamily="2" charset="77"/>
            </a:endParaRPr>
          </a:p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latin typeface="Monaco" pitchFamily="2" charset="77"/>
              </a:rPr>
              <a:t>;; arb-tree  (of Pos) -&gt; Pos and (</a:t>
            </a:r>
            <a:r>
              <a:rPr lang="en-US" sz="700" dirty="0" err="1">
                <a:latin typeface="Monaco" pitchFamily="2" charset="77"/>
              </a:rPr>
              <a:t>listof</a:t>
            </a:r>
            <a:r>
              <a:rPr lang="en-US" sz="700" dirty="0">
                <a:latin typeface="Monaco" pitchFamily="2" charset="77"/>
              </a:rPr>
              <a:t> Pos)</a:t>
            </a:r>
          </a:p>
          <a:p>
            <a:r>
              <a:rPr lang="en-US" sz="700" dirty="0">
                <a:latin typeface="Monaco" pitchFamily="2" charset="77"/>
              </a:rPr>
              <a:t>(define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-for-pos p)</a:t>
            </a:r>
          </a:p>
          <a:p>
            <a:r>
              <a:rPr lang="en-US" sz="700" dirty="0">
                <a:latin typeface="Monaco" pitchFamily="2" charset="77"/>
              </a:rPr>
              <a:t>  (... p</a:t>
            </a:r>
          </a:p>
          <a:p>
            <a:r>
              <a:rPr lang="en-US" sz="700" dirty="0">
                <a:latin typeface="Monaco" pitchFamily="2" charset="77"/>
              </a:rPr>
              <a:t>      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-for-lop (POS-SUBS p)))) ;pos-subs doesn't really exist!!!</a:t>
            </a:r>
          </a:p>
          <a:p>
            <a:endParaRPr lang="en-US" sz="700" dirty="0">
              <a:latin typeface="Monaco" pitchFamily="2" charset="77"/>
            </a:endParaRPr>
          </a:p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latin typeface="Monaco" pitchFamily="2" charset="77"/>
              </a:rPr>
              <a:t>(define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-for-lop lop)</a:t>
            </a:r>
          </a:p>
          <a:p>
            <a:r>
              <a:rPr lang="en-US" sz="700" dirty="0">
                <a:latin typeface="Monaco" pitchFamily="2" charset="77"/>
              </a:rPr>
              <a:t>  (</a:t>
            </a:r>
            <a:r>
              <a:rPr lang="en-US" sz="700" dirty="0" err="1">
                <a:latin typeface="Monaco" pitchFamily="2" charset="77"/>
              </a:rPr>
              <a:t>cond</a:t>
            </a:r>
            <a:r>
              <a:rPr lang="en-US" sz="700" dirty="0">
                <a:latin typeface="Monaco" pitchFamily="2" charset="77"/>
              </a:rPr>
              <a:t> [(empty? lop) (...)]</a:t>
            </a:r>
          </a:p>
          <a:p>
            <a:r>
              <a:rPr lang="en-US" sz="700" dirty="0">
                <a:latin typeface="Monaco" pitchFamily="2" charset="77"/>
              </a:rPr>
              <a:t>        [else</a:t>
            </a:r>
          </a:p>
          <a:p>
            <a:r>
              <a:rPr lang="en-US" sz="700" dirty="0">
                <a:latin typeface="Monaco" pitchFamily="2" charset="77"/>
              </a:rPr>
              <a:t>         (...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-for-p (first lop))</a:t>
            </a:r>
          </a:p>
          <a:p>
            <a:r>
              <a:rPr lang="en-US" sz="700" dirty="0">
                <a:latin typeface="Monaco" pitchFamily="2" charset="77"/>
              </a:rPr>
              <a:t>             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-for-lop (rest lop)))]))</a:t>
            </a:r>
          </a:p>
          <a:p>
            <a:endParaRPr lang="en-US" sz="700" dirty="0">
              <a:latin typeface="Monaco" pitchFamily="2" charset="77"/>
            </a:endParaRPr>
          </a:p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;; try-catch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(local [(define try &lt;one-option&gt;)]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  (if (not (false? &lt;one-option&gt;))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      &lt;one-option&gt;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      &lt;other-option&gt;))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4C042-5B24-2B18-8023-1C967CDDB8B9}"/>
              </a:ext>
            </a:extLst>
          </p:cNvPr>
          <p:cNvSpPr txBox="1"/>
          <p:nvPr/>
        </p:nvSpPr>
        <p:spPr>
          <a:xfrm>
            <a:off x="10856068" y="1887111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genrec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BA984-F781-D342-4980-6C9700DF6FF1}"/>
              </a:ext>
            </a:extLst>
          </p:cNvPr>
          <p:cNvSpPr txBox="1"/>
          <p:nvPr/>
        </p:nvSpPr>
        <p:spPr>
          <a:xfrm>
            <a:off x="10856067" y="4094388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try-catch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6EA42-197B-19F9-1D5B-220330901FDA}"/>
              </a:ext>
            </a:extLst>
          </p:cNvPr>
          <p:cNvSpPr txBox="1"/>
          <p:nvPr/>
        </p:nvSpPr>
        <p:spPr>
          <a:xfrm>
            <a:off x="10856068" y="3295188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arb-tree</a:t>
            </a:r>
          </a:p>
        </p:txBody>
      </p:sp>
    </p:spTree>
    <p:extLst>
      <p:ext uri="{BB962C8B-B14F-4D97-AF65-F5344CB8AC3E}">
        <p14:creationId xmlns:p14="http://schemas.microsoft.com/office/powerpoint/2010/main" val="179812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23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60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79885-2EEB-984A-9F73-9D99E75A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01" y="1915559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690E6-6084-3D42-9091-1B77B4D8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37" y="1915559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E3DCE-293D-F74F-93E1-03BFD25E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973" y="1915559"/>
            <a:ext cx="952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62D0C-C8FD-C34C-BA7D-512AB3556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465" y="1915559"/>
            <a:ext cx="952500" cy="95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8EFF25-62F3-054B-91CB-B5F0133C09E0}"/>
              </a:ext>
            </a:extLst>
          </p:cNvPr>
          <p:cNvSpPr txBox="1"/>
          <p:nvPr/>
        </p:nvSpPr>
        <p:spPr>
          <a:xfrm>
            <a:off x="1587708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27132-4DF3-8246-A911-00235D1AD04E}"/>
              </a:ext>
            </a:extLst>
          </p:cNvPr>
          <p:cNvSpPr txBox="1"/>
          <p:nvPr/>
        </p:nvSpPr>
        <p:spPr>
          <a:xfrm>
            <a:off x="3528544" y="305688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24646-F524-B441-8D15-976D090C6C7D}"/>
              </a:ext>
            </a:extLst>
          </p:cNvPr>
          <p:cNvSpPr txBox="1"/>
          <p:nvPr/>
        </p:nvSpPr>
        <p:spPr>
          <a:xfrm>
            <a:off x="5469380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ED3C5-C142-FF4B-9D34-0C04C0946278}"/>
              </a:ext>
            </a:extLst>
          </p:cNvPr>
          <p:cNvSpPr txBox="1"/>
          <p:nvPr/>
        </p:nvSpPr>
        <p:spPr>
          <a:xfrm>
            <a:off x="7410216" y="305864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B2396F-9924-1448-8500-0190EF0B4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801" y="4916090"/>
            <a:ext cx="952500" cy="952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60070-4F2B-E449-85E3-7CA91B9BB6BD}"/>
              </a:ext>
            </a:extLst>
          </p:cNvPr>
          <p:cNvSpPr txBox="1"/>
          <p:nvPr/>
        </p:nvSpPr>
        <p:spPr>
          <a:xfrm>
            <a:off x="4481044" y="6040664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81F6A-8DE1-6E46-87A1-DBA421863823}"/>
              </a:ext>
            </a:extLst>
          </p:cNvPr>
          <p:cNvSpPr txBox="1"/>
          <p:nvPr/>
        </p:nvSpPr>
        <p:spPr>
          <a:xfrm>
            <a:off x="7410216" y="4988854"/>
            <a:ext cx="287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8D8D4-0110-D541-8CD8-E0D9D3ABC3C3}"/>
              </a:ext>
            </a:extLst>
          </p:cNvPr>
          <p:cNvSpPr/>
          <p:nvPr/>
        </p:nvSpPr>
        <p:spPr>
          <a:xfrm>
            <a:off x="4438598" y="497386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D8830A-ADB7-7B4C-806A-DBE0D77B4B12}"/>
              </a:ext>
            </a:extLst>
          </p:cNvPr>
          <p:cNvSpPr/>
          <p:nvPr/>
        </p:nvSpPr>
        <p:spPr>
          <a:xfrm>
            <a:off x="44435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4060A7-7851-6F4A-AC01-066D5CD73779}"/>
              </a:ext>
            </a:extLst>
          </p:cNvPr>
          <p:cNvSpPr/>
          <p:nvPr/>
        </p:nvSpPr>
        <p:spPr>
          <a:xfrm>
            <a:off x="46213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4994C7-8A11-5843-80A1-4CFA22E2E0B3}"/>
              </a:ext>
            </a:extLst>
          </p:cNvPr>
          <p:cNvSpPr/>
          <p:nvPr/>
        </p:nvSpPr>
        <p:spPr>
          <a:xfrm>
            <a:off x="4622722" y="5362360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F25F3D-1479-274B-BD53-679A73FC4C93}"/>
              </a:ext>
            </a:extLst>
          </p:cNvPr>
          <p:cNvSpPr/>
          <p:nvPr/>
        </p:nvSpPr>
        <p:spPr>
          <a:xfrm>
            <a:off x="4621369" y="556441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FD6140-8600-974D-9FA3-45B0C64D03CB}"/>
              </a:ext>
            </a:extLst>
          </p:cNvPr>
          <p:cNvSpPr/>
          <p:nvPr/>
        </p:nvSpPr>
        <p:spPr>
          <a:xfrm>
            <a:off x="4621369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8C7A1D-0C1E-EA43-AF90-3CC7E428028D}"/>
              </a:ext>
            </a:extLst>
          </p:cNvPr>
          <p:cNvSpPr/>
          <p:nvPr/>
        </p:nvSpPr>
        <p:spPr>
          <a:xfrm>
            <a:off x="4822720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8213BF-2643-CF4D-B2D0-1E8D24FEEEE7}"/>
              </a:ext>
            </a:extLst>
          </p:cNvPr>
          <p:cNvSpPr/>
          <p:nvPr/>
        </p:nvSpPr>
        <p:spPr>
          <a:xfrm>
            <a:off x="5007898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A70860-509A-5B44-952D-51A5D88202C5}"/>
              </a:ext>
            </a:extLst>
          </p:cNvPr>
          <p:cNvSpPr/>
          <p:nvPr/>
        </p:nvSpPr>
        <p:spPr>
          <a:xfrm>
            <a:off x="5193077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223B4-DD61-244C-761C-5C8BDEED3625}"/>
              </a:ext>
            </a:extLst>
          </p:cNvPr>
          <p:cNvSpPr txBox="1"/>
          <p:nvPr/>
        </p:nvSpPr>
        <p:spPr>
          <a:xfrm>
            <a:off x="3776349" y="306768"/>
            <a:ext cx="338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Solving Mazes</a:t>
            </a:r>
          </a:p>
        </p:txBody>
      </p:sp>
    </p:spTree>
    <p:extLst>
      <p:ext uri="{BB962C8B-B14F-4D97-AF65-F5344CB8AC3E}">
        <p14:creationId xmlns:p14="http://schemas.microsoft.com/office/powerpoint/2010/main" val="49780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8C7B-28BA-658F-3D85-B4DD493C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AA47-1278-7E95-260E-1CF1A447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to:</a:t>
            </a:r>
          </a:p>
          <a:p>
            <a:pPr lvl="1"/>
            <a:r>
              <a:rPr lang="en-US" dirty="0"/>
              <a:t>represent information of different forms</a:t>
            </a:r>
          </a:p>
          <a:p>
            <a:pPr lvl="2"/>
            <a:r>
              <a:rPr lang="en-US" dirty="0"/>
              <a:t>we have been doing information that “seemed clearly real”</a:t>
            </a:r>
          </a:p>
          <a:p>
            <a:pPr lvl="1"/>
            <a:r>
              <a:rPr lang="en-US" dirty="0"/>
              <a:t>design functions that do backtracking search on a tree</a:t>
            </a:r>
          </a:p>
          <a:p>
            <a:pPr lvl="1"/>
            <a:r>
              <a:rPr lang="en-US" dirty="0"/>
              <a:t>design functions that use generative recursion</a:t>
            </a:r>
          </a:p>
          <a:p>
            <a:pPr lvl="1"/>
            <a:endParaRPr lang="en-US" dirty="0"/>
          </a:p>
          <a:p>
            <a:r>
              <a:rPr lang="en-US" dirty="0"/>
              <a:t>One big difference today is we will represent “made up” information</a:t>
            </a:r>
          </a:p>
          <a:p>
            <a:pPr lvl="1"/>
            <a:r>
              <a:rPr lang="en-US" dirty="0"/>
              <a:t>a tree that we generate as we go</a:t>
            </a:r>
          </a:p>
          <a:p>
            <a:pPr lvl="1"/>
            <a:r>
              <a:rPr lang="en-US" dirty="0"/>
              <a:t>generative recursion</a:t>
            </a:r>
          </a:p>
          <a:p>
            <a:pPr lvl="1"/>
            <a:r>
              <a:rPr lang="en-US" dirty="0"/>
              <a:t>backtracking search</a:t>
            </a:r>
          </a:p>
        </p:txBody>
      </p:sp>
    </p:spTree>
    <p:extLst>
      <p:ext uri="{BB962C8B-B14F-4D97-AF65-F5344CB8AC3E}">
        <p14:creationId xmlns:p14="http://schemas.microsoft.com/office/powerpoint/2010/main" val="34224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79885-2EEB-984A-9F73-9D99E75A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01" y="1915559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690E6-6084-3D42-9091-1B77B4D8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37" y="1915559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E3DCE-293D-F74F-93E1-03BFD25E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973" y="1915559"/>
            <a:ext cx="952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62D0C-C8FD-C34C-BA7D-512AB3556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465" y="1915559"/>
            <a:ext cx="952500" cy="95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8EFF25-62F3-054B-91CB-B5F0133C09E0}"/>
              </a:ext>
            </a:extLst>
          </p:cNvPr>
          <p:cNvSpPr txBox="1"/>
          <p:nvPr/>
        </p:nvSpPr>
        <p:spPr>
          <a:xfrm>
            <a:off x="1587708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27132-4DF3-8246-A911-00235D1AD04E}"/>
              </a:ext>
            </a:extLst>
          </p:cNvPr>
          <p:cNvSpPr txBox="1"/>
          <p:nvPr/>
        </p:nvSpPr>
        <p:spPr>
          <a:xfrm>
            <a:off x="3528544" y="305688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24646-F524-B441-8D15-976D090C6C7D}"/>
              </a:ext>
            </a:extLst>
          </p:cNvPr>
          <p:cNvSpPr txBox="1"/>
          <p:nvPr/>
        </p:nvSpPr>
        <p:spPr>
          <a:xfrm>
            <a:off x="5469380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ED3C5-C142-FF4B-9D34-0C04C0946278}"/>
              </a:ext>
            </a:extLst>
          </p:cNvPr>
          <p:cNvSpPr txBox="1"/>
          <p:nvPr/>
        </p:nvSpPr>
        <p:spPr>
          <a:xfrm>
            <a:off x="7410216" y="305864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B2396F-9924-1448-8500-0190EF0B4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801" y="4916090"/>
            <a:ext cx="952500" cy="952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60070-4F2B-E449-85E3-7CA91B9BB6BD}"/>
              </a:ext>
            </a:extLst>
          </p:cNvPr>
          <p:cNvSpPr txBox="1"/>
          <p:nvPr/>
        </p:nvSpPr>
        <p:spPr>
          <a:xfrm>
            <a:off x="4481044" y="6040664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8D8D4-0110-D541-8CD8-E0D9D3ABC3C3}"/>
              </a:ext>
            </a:extLst>
          </p:cNvPr>
          <p:cNvSpPr/>
          <p:nvPr/>
        </p:nvSpPr>
        <p:spPr>
          <a:xfrm>
            <a:off x="4438598" y="497386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D8830A-ADB7-7B4C-806A-DBE0D77B4B12}"/>
              </a:ext>
            </a:extLst>
          </p:cNvPr>
          <p:cNvSpPr/>
          <p:nvPr/>
        </p:nvSpPr>
        <p:spPr>
          <a:xfrm>
            <a:off x="44435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4060A7-7851-6F4A-AC01-066D5CD73779}"/>
              </a:ext>
            </a:extLst>
          </p:cNvPr>
          <p:cNvSpPr/>
          <p:nvPr/>
        </p:nvSpPr>
        <p:spPr>
          <a:xfrm>
            <a:off x="46213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4994C7-8A11-5843-80A1-4CFA22E2E0B3}"/>
              </a:ext>
            </a:extLst>
          </p:cNvPr>
          <p:cNvSpPr/>
          <p:nvPr/>
        </p:nvSpPr>
        <p:spPr>
          <a:xfrm>
            <a:off x="4622722" y="5362360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F25F3D-1479-274B-BD53-679A73FC4C93}"/>
              </a:ext>
            </a:extLst>
          </p:cNvPr>
          <p:cNvSpPr/>
          <p:nvPr/>
        </p:nvSpPr>
        <p:spPr>
          <a:xfrm>
            <a:off x="4621369" y="556441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FD6140-8600-974D-9FA3-45B0C64D03CB}"/>
              </a:ext>
            </a:extLst>
          </p:cNvPr>
          <p:cNvSpPr/>
          <p:nvPr/>
        </p:nvSpPr>
        <p:spPr>
          <a:xfrm>
            <a:off x="4621369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8C7A1D-0C1E-EA43-AF90-3CC7E428028D}"/>
              </a:ext>
            </a:extLst>
          </p:cNvPr>
          <p:cNvSpPr/>
          <p:nvPr/>
        </p:nvSpPr>
        <p:spPr>
          <a:xfrm>
            <a:off x="4822720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8213BF-2643-CF4D-B2D0-1E8D24FEEEE7}"/>
              </a:ext>
            </a:extLst>
          </p:cNvPr>
          <p:cNvSpPr/>
          <p:nvPr/>
        </p:nvSpPr>
        <p:spPr>
          <a:xfrm>
            <a:off x="5007898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A70860-509A-5B44-952D-51A5D88202C5}"/>
              </a:ext>
            </a:extLst>
          </p:cNvPr>
          <p:cNvSpPr/>
          <p:nvPr/>
        </p:nvSpPr>
        <p:spPr>
          <a:xfrm>
            <a:off x="5193077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223B4-DD61-244C-761C-5C8BDEED3625}"/>
              </a:ext>
            </a:extLst>
          </p:cNvPr>
          <p:cNvSpPr txBox="1"/>
          <p:nvPr/>
        </p:nvSpPr>
        <p:spPr>
          <a:xfrm>
            <a:off x="3776349" y="306768"/>
            <a:ext cx="338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Solving Mazes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6291B-E455-02AC-CC85-F90C245FDF6D}"/>
              </a:ext>
            </a:extLst>
          </p:cNvPr>
          <p:cNvSpPr/>
          <p:nvPr/>
        </p:nvSpPr>
        <p:spPr>
          <a:xfrm>
            <a:off x="6456869" y="5079192"/>
            <a:ext cx="2956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maze is </a:t>
            </a:r>
            <a:r>
              <a:rPr lang="en-US" dirty="0" err="1"/>
              <a:t>solveable</a:t>
            </a:r>
            <a:r>
              <a:rPr lang="en-US" dirty="0"/>
              <a:t>, so will eventually reach 4, 4. Yay!</a:t>
            </a:r>
          </a:p>
        </p:txBody>
      </p:sp>
    </p:spTree>
    <p:extLst>
      <p:ext uri="{BB962C8B-B14F-4D97-AF65-F5344CB8AC3E}">
        <p14:creationId xmlns:p14="http://schemas.microsoft.com/office/powerpoint/2010/main" val="321698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3CA3C64-1187-F254-3DDE-FFCF81145BDB}"/>
              </a:ext>
            </a:extLst>
          </p:cNvPr>
          <p:cNvGrpSpPr/>
          <p:nvPr/>
        </p:nvGrpSpPr>
        <p:grpSpPr>
          <a:xfrm>
            <a:off x="292338" y="250258"/>
            <a:ext cx="5930655" cy="5890008"/>
            <a:chOff x="2260034" y="250258"/>
            <a:chExt cx="5930655" cy="58900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CCD929-7C60-664C-B5E5-A834D30FE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165" y="850742"/>
              <a:ext cx="5289524" cy="528952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3CD78EA-21C1-D0D1-6D97-CFB13C3B2100}"/>
                </a:ext>
              </a:extLst>
            </p:cNvPr>
            <p:cNvGrpSpPr/>
            <p:nvPr/>
          </p:nvGrpSpPr>
          <p:grpSpPr>
            <a:xfrm>
              <a:off x="2580599" y="250258"/>
              <a:ext cx="4530320" cy="461665"/>
              <a:chOff x="2580599" y="250258"/>
              <a:chExt cx="4530320" cy="46166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930599-D070-AEEC-9A60-44D92511CFAE}"/>
                  </a:ext>
                </a:extLst>
              </p:cNvPr>
              <p:cNvSpPr txBox="1"/>
              <p:nvPr/>
            </p:nvSpPr>
            <p:spPr>
              <a:xfrm>
                <a:off x="2580599" y="250258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x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0B9A4BA-0461-ABDE-6274-C5ECDB4FAEA0}"/>
                  </a:ext>
                </a:extLst>
              </p:cNvPr>
              <p:cNvCxnSpPr>
                <a:stCxn id="3" idx="3"/>
              </p:cNvCxnSpPr>
              <p:nvPr/>
            </p:nvCxnSpPr>
            <p:spPr>
              <a:xfrm flipV="1">
                <a:off x="3221730" y="472400"/>
                <a:ext cx="3889189" cy="86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6C9A43-D0C2-7E7E-6873-3E5BDEDEF45B}"/>
                </a:ext>
              </a:extLst>
            </p:cNvPr>
            <p:cNvGrpSpPr/>
            <p:nvPr/>
          </p:nvGrpSpPr>
          <p:grpSpPr>
            <a:xfrm>
              <a:off x="2260034" y="481091"/>
              <a:ext cx="641131" cy="5231147"/>
              <a:chOff x="2260034" y="481091"/>
              <a:chExt cx="641131" cy="523114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D2D336-7131-BDB3-ACE6-CA2F48B66B2B}"/>
                  </a:ext>
                </a:extLst>
              </p:cNvPr>
              <p:cNvSpPr txBox="1"/>
              <p:nvPr/>
            </p:nvSpPr>
            <p:spPr>
              <a:xfrm>
                <a:off x="2260034" y="481091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y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E96FDCA-A7D9-2FE7-2FDF-A8002A3E6CC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2580600" y="942756"/>
                <a:ext cx="0" cy="4769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62CAB8-ABDF-70FA-DF73-08BEC93570B8}"/>
                </a:ext>
              </a:extLst>
            </p:cNvPr>
            <p:cNvGrpSpPr/>
            <p:nvPr/>
          </p:nvGrpSpPr>
          <p:grpSpPr>
            <a:xfrm>
              <a:off x="3073662" y="1145762"/>
              <a:ext cx="1744886" cy="1505712"/>
              <a:chOff x="3073662" y="1145762"/>
              <a:chExt cx="1744886" cy="150571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8740A0-1BE1-079C-CB11-8912F34F1868}"/>
                  </a:ext>
                </a:extLst>
              </p:cNvPr>
              <p:cNvSpPr txBox="1"/>
              <p:nvPr/>
            </p:nvSpPr>
            <p:spPr>
              <a:xfrm>
                <a:off x="3073663" y="1145762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0, 0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05044D-87CD-CEEB-DED5-25E11E64C162}"/>
                  </a:ext>
                </a:extLst>
              </p:cNvPr>
              <p:cNvSpPr txBox="1"/>
              <p:nvPr/>
            </p:nvSpPr>
            <p:spPr>
              <a:xfrm>
                <a:off x="3073662" y="2177837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0, 1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33191D-F921-3141-F1BC-1F4C4C99A672}"/>
                  </a:ext>
                </a:extLst>
              </p:cNvPr>
              <p:cNvSpPr txBox="1"/>
              <p:nvPr/>
            </p:nvSpPr>
            <p:spPr>
              <a:xfrm>
                <a:off x="4177417" y="2189809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1, 1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25CD2-ECD7-8602-D97F-E6924ABA8851}"/>
                  </a:ext>
                </a:extLst>
              </p:cNvPr>
              <p:cNvSpPr txBox="1"/>
              <p:nvPr/>
            </p:nvSpPr>
            <p:spPr>
              <a:xfrm>
                <a:off x="4177416" y="1145762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1</a:t>
                </a:r>
                <a:r>
                  <a:rPr lang="en-US" sz="2400">
                    <a:solidFill>
                      <a:schemeClr val="bg1"/>
                    </a:solidFill>
                  </a:rPr>
                  <a:t>, 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5E97C9-B453-DEF9-F8FE-BB8614287EBD}"/>
              </a:ext>
            </a:extLst>
          </p:cNvPr>
          <p:cNvSpPr txBox="1"/>
          <p:nvPr/>
        </p:nvSpPr>
        <p:spPr>
          <a:xfrm>
            <a:off x="7551905" y="242631"/>
            <a:ext cx="3386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Notation and Assumptions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EB22B-6317-9934-4DE5-688C55C5A79F}"/>
              </a:ext>
            </a:extLst>
          </p:cNvPr>
          <p:cNvSpPr txBox="1"/>
          <p:nvPr/>
        </p:nvSpPr>
        <p:spPr>
          <a:xfrm>
            <a:off x="6543557" y="2114308"/>
            <a:ext cx="5561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cell has a 0-based x, y position.</a:t>
            </a:r>
          </a:p>
          <a:p>
            <a:endParaRPr lang="en-US" dirty="0"/>
          </a:p>
          <a:p>
            <a:r>
              <a:rPr lang="en-US" dirty="0"/>
              <a:t>In this module, we restrict the problem so that at each step it is only possible to move down (y+1) or right (x+1).</a:t>
            </a:r>
          </a:p>
          <a:p>
            <a:endParaRPr lang="en-US" dirty="0"/>
          </a:p>
          <a:p>
            <a:r>
              <a:rPr lang="en-US" dirty="0"/>
              <a:t>Mazes are square.</a:t>
            </a:r>
          </a:p>
          <a:p>
            <a:endParaRPr lang="en-US" dirty="0"/>
          </a:p>
          <a:p>
            <a:r>
              <a:rPr lang="en-US" dirty="0"/>
              <a:t>width = height .  so x is [0, WIDTH-1] y is in [0, WIDTH-1]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And, a maze does not seem to be a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217572" y="138247"/>
            <a:ext cx="826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big insight: We can generate a tree as we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10564-8BC9-8548-96E4-A32935E5C8AB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663894" y="4077357"/>
            <a:ext cx="5561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position has up to 2 next positions: down and right.</a:t>
            </a:r>
          </a:p>
          <a:p>
            <a:endParaRPr lang="en-US" dirty="0"/>
          </a:p>
          <a:p>
            <a:r>
              <a:rPr lang="en-US" dirty="0"/>
              <a:t>But sometimes either of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 (Up to 2 in this module; up to 4 later.)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7F404D-8E70-75F4-47F0-A82D89766BBB}"/>
              </a:ext>
            </a:extLst>
          </p:cNvPr>
          <p:cNvSpPr/>
          <p:nvPr/>
        </p:nvSpPr>
        <p:spPr>
          <a:xfrm>
            <a:off x="1745662" y="1387187"/>
            <a:ext cx="77821" cy="77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217572" y="138247"/>
            <a:ext cx="826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big insight: We can generate a tree as we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10564-8BC9-8548-96E4-A32935E5C8AB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DAF96-7ECF-A342-B83C-B0E61DC1570C}"/>
              </a:ext>
            </a:extLst>
          </p:cNvPr>
          <p:cNvSpPr txBox="1"/>
          <p:nvPr/>
        </p:nvSpPr>
        <p:spPr>
          <a:xfrm>
            <a:off x="1008169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76A62-3BD7-064E-A9CF-30031B9711E6}"/>
              </a:ext>
            </a:extLst>
          </p:cNvPr>
          <p:cNvSpPr txBox="1"/>
          <p:nvPr/>
        </p:nvSpPr>
        <p:spPr>
          <a:xfrm>
            <a:off x="742390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8A74B-0F03-064E-9F2B-0F981220D4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121457" y="1104639"/>
            <a:ext cx="1280808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073338-397C-9C4C-B40E-9470C7D834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744475" y="1104639"/>
            <a:ext cx="1376982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663894" y="4077357"/>
            <a:ext cx="5561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position has up to 2 next positions: down and right.</a:t>
            </a:r>
          </a:p>
          <a:p>
            <a:endParaRPr lang="en-US" dirty="0"/>
          </a:p>
          <a:p>
            <a:r>
              <a:rPr lang="en-US" dirty="0"/>
              <a:t>But sometimes either of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 (Up to 2 in this module; up to 4 later.)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A22590-74AA-4E1C-6CC3-CBC51D8FB9FF}"/>
              </a:ext>
            </a:extLst>
          </p:cNvPr>
          <p:cNvSpPr/>
          <p:nvPr/>
        </p:nvSpPr>
        <p:spPr>
          <a:xfrm>
            <a:off x="1745662" y="1387187"/>
            <a:ext cx="77821" cy="77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217572" y="138247"/>
            <a:ext cx="826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big insight: We can generate a tree as we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10564-8BC9-8548-96E4-A32935E5C8AB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DAF96-7ECF-A342-B83C-B0E61DC1570C}"/>
              </a:ext>
            </a:extLst>
          </p:cNvPr>
          <p:cNvSpPr txBox="1"/>
          <p:nvPr/>
        </p:nvSpPr>
        <p:spPr>
          <a:xfrm>
            <a:off x="1008169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76A62-3BD7-064E-A9CF-30031B9711E6}"/>
              </a:ext>
            </a:extLst>
          </p:cNvPr>
          <p:cNvSpPr txBox="1"/>
          <p:nvPr/>
        </p:nvSpPr>
        <p:spPr>
          <a:xfrm>
            <a:off x="742390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B57D0-A8DE-3A48-9C8B-EB69B96E42E5}"/>
              </a:ext>
            </a:extLst>
          </p:cNvPr>
          <p:cNvSpPr txBox="1"/>
          <p:nvPr/>
        </p:nvSpPr>
        <p:spPr>
          <a:xfrm>
            <a:off x="8130938" y="231968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5EC45-D1CF-D44B-8EC3-4E179A93560A}"/>
              </a:ext>
            </a:extLst>
          </p:cNvPr>
          <p:cNvSpPr txBox="1"/>
          <p:nvPr/>
        </p:nvSpPr>
        <p:spPr>
          <a:xfrm>
            <a:off x="6593286" y="2330151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0, 2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8A74B-0F03-064E-9F2B-0F981220D4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121457" y="1104639"/>
            <a:ext cx="1280808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073338-397C-9C4C-B40E-9470C7D834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744475" y="1104639"/>
            <a:ext cx="1376982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54D595-0841-6442-8E9D-FCD3DE447D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744475" y="1784614"/>
            <a:ext cx="707029" cy="53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520E3-D25E-DB40-9517-D4D1537B5C6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13852" y="1784614"/>
            <a:ext cx="830623" cy="5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663894" y="4077357"/>
            <a:ext cx="5561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position has up to 2 next positions: down and right.</a:t>
            </a:r>
          </a:p>
          <a:p>
            <a:endParaRPr lang="en-US" dirty="0"/>
          </a:p>
          <a:p>
            <a:r>
              <a:rPr lang="en-US" dirty="0"/>
              <a:t>But sometimes either of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 (Up to 2 in this module; up to 4 later.)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40BAF5-49D2-74C4-E033-599A927D4FD3}"/>
              </a:ext>
            </a:extLst>
          </p:cNvPr>
          <p:cNvSpPr/>
          <p:nvPr/>
        </p:nvSpPr>
        <p:spPr>
          <a:xfrm>
            <a:off x="1745662" y="1655844"/>
            <a:ext cx="77821" cy="77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217572" y="138247"/>
            <a:ext cx="826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big insight: We can generate a tree as we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10564-8BC9-8548-96E4-A32935E5C8AB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DAF96-7ECF-A342-B83C-B0E61DC1570C}"/>
              </a:ext>
            </a:extLst>
          </p:cNvPr>
          <p:cNvSpPr txBox="1"/>
          <p:nvPr/>
        </p:nvSpPr>
        <p:spPr>
          <a:xfrm>
            <a:off x="1008169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76A62-3BD7-064E-A9CF-30031B9711E6}"/>
              </a:ext>
            </a:extLst>
          </p:cNvPr>
          <p:cNvSpPr txBox="1"/>
          <p:nvPr/>
        </p:nvSpPr>
        <p:spPr>
          <a:xfrm>
            <a:off x="742390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B57D0-A8DE-3A48-9C8B-EB69B96E42E5}"/>
              </a:ext>
            </a:extLst>
          </p:cNvPr>
          <p:cNvSpPr txBox="1"/>
          <p:nvPr/>
        </p:nvSpPr>
        <p:spPr>
          <a:xfrm>
            <a:off x="8130938" y="231968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5EC45-D1CF-D44B-8EC3-4E179A93560A}"/>
              </a:ext>
            </a:extLst>
          </p:cNvPr>
          <p:cNvSpPr txBox="1"/>
          <p:nvPr/>
        </p:nvSpPr>
        <p:spPr>
          <a:xfrm>
            <a:off x="6593286" y="2330151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0, 2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57C0F-91A0-0040-B6CA-108D53FE592C}"/>
              </a:ext>
            </a:extLst>
          </p:cNvPr>
          <p:cNvSpPr txBox="1"/>
          <p:nvPr/>
        </p:nvSpPr>
        <p:spPr>
          <a:xfrm>
            <a:off x="8748792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2, 1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E2DAA-5A6A-874D-A726-B45B8DA00D18}"/>
              </a:ext>
            </a:extLst>
          </p:cNvPr>
          <p:cNvSpPr txBox="1"/>
          <p:nvPr/>
        </p:nvSpPr>
        <p:spPr>
          <a:xfrm>
            <a:off x="7601117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8A74B-0F03-064E-9F2B-0F981220D4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121457" y="1104639"/>
            <a:ext cx="1280808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073338-397C-9C4C-B40E-9470C7D834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744475" y="1104639"/>
            <a:ext cx="1376982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54D595-0841-6442-8E9D-FCD3DE447D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744475" y="1784614"/>
            <a:ext cx="707029" cy="53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520E3-D25E-DB40-9517-D4D1537B5C6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13852" y="1784614"/>
            <a:ext cx="830623" cy="5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53171E-BD92-6043-8C89-C38CAEF610F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451504" y="2689019"/>
            <a:ext cx="617854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E429DF-1BC9-9C48-A176-ADD6457C823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7921683" y="2689019"/>
            <a:ext cx="529821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DEDFC5-2F4E-0547-85D3-2DE82FE6418F}"/>
              </a:ext>
            </a:extLst>
          </p:cNvPr>
          <p:cNvSpPr txBox="1"/>
          <p:nvPr/>
        </p:nvSpPr>
        <p:spPr>
          <a:xfrm>
            <a:off x="7708355" y="3429000"/>
            <a:ext cx="1304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663894" y="4077357"/>
            <a:ext cx="5561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position has up to 2 next positions: down and right.</a:t>
            </a:r>
          </a:p>
          <a:p>
            <a:endParaRPr lang="en-US" dirty="0"/>
          </a:p>
          <a:p>
            <a:r>
              <a:rPr lang="en-US" dirty="0"/>
              <a:t>But sometimes either of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 (Up to 2 in this module; up to 4 later.)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40BAF5-49D2-74C4-E033-599A927D4FD3}"/>
              </a:ext>
            </a:extLst>
          </p:cNvPr>
          <p:cNvSpPr/>
          <p:nvPr/>
        </p:nvSpPr>
        <p:spPr>
          <a:xfrm>
            <a:off x="2004899" y="1655844"/>
            <a:ext cx="77821" cy="77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F2BB1-A4B4-B7FC-D258-233B1C06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26" y="1193663"/>
            <a:ext cx="2412015" cy="2412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C68C0-0F2F-DC91-F1C2-F2F3BDB4BE13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A80E69-67B3-AC18-8D0E-1077B257174C}"/>
              </a:ext>
            </a:extLst>
          </p:cNvPr>
          <p:cNvSpPr/>
          <p:nvPr/>
        </p:nvSpPr>
        <p:spPr>
          <a:xfrm>
            <a:off x="1745662" y="1387187"/>
            <a:ext cx="77821" cy="77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246C1-8B06-7EAD-82CE-BE693EA7192F}"/>
              </a:ext>
            </a:extLst>
          </p:cNvPr>
          <p:cNvSpPr txBox="1"/>
          <p:nvPr/>
        </p:nvSpPr>
        <p:spPr>
          <a:xfrm>
            <a:off x="663894" y="4077357"/>
            <a:ext cx="55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valid next positions of 0,0 in this maze?</a:t>
            </a:r>
          </a:p>
        </p:txBody>
      </p:sp>
    </p:spTree>
    <p:extLst>
      <p:ext uri="{BB962C8B-B14F-4D97-AF65-F5344CB8AC3E}">
        <p14:creationId xmlns:p14="http://schemas.microsoft.com/office/powerpoint/2010/main" val="121196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1143</Words>
  <Application>Microsoft Macintosh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Monaco</vt:lpstr>
      <vt:lpstr>Office Theme</vt:lpstr>
      <vt:lpstr>Search Problems</vt:lpstr>
      <vt:lpstr>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Gregor Kiczales</cp:lastModifiedBy>
  <cp:revision>27</cp:revision>
  <cp:lastPrinted>2024-10-31T15:54:11Z</cp:lastPrinted>
  <dcterms:created xsi:type="dcterms:W3CDTF">2018-10-29T16:01:27Z</dcterms:created>
  <dcterms:modified xsi:type="dcterms:W3CDTF">2024-11-01T02:25:57Z</dcterms:modified>
</cp:coreProperties>
</file>