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1" r:id="rId4"/>
    <p:sldId id="264" r:id="rId5"/>
    <p:sldId id="258" r:id="rId6"/>
    <p:sldId id="259" r:id="rId7"/>
    <p:sldId id="256" r:id="rId8"/>
    <p:sldId id="262" r:id="rId9"/>
    <p:sldId id="263" r:id="rId10"/>
    <p:sldId id="267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591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BCBBC-7B5D-5B41-819E-040DFE2AE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4142C-6F77-FA4C-A1B5-2FF93FAC8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D908B-BCD5-964C-B227-AF0A45794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A58A-5D35-C149-92D6-90CB95B83E4C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22850-08A1-1C4B-B94B-89634302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09DCD-989A-264A-BF6D-488E2082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ACDF-3C53-034E-9CF3-A823A74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6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2288-2F4B-FF46-BC4B-F26BA6636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00117-03F4-4F49-A0EC-2E6B173DD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ED8AA-3FE2-514A-A496-5C143605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A58A-5D35-C149-92D6-90CB95B83E4C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9B11F-4FD1-954F-AB14-7F15613D7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6BE8D-672D-3D49-A8D8-1BAB6F6A7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ACDF-3C53-034E-9CF3-A823A74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9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0E54C-4DD3-964F-82AC-039117AC7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0423D-088E-5A44-9552-0FBECA6F8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B940D-29CB-7244-B9B1-F9A4F1CB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A58A-5D35-C149-92D6-90CB95B83E4C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785A3-C4F0-6A46-8580-3C640F0E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43AC2-285E-EA4E-A134-BE09A72C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ACDF-3C53-034E-9CF3-A823A74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9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AB448-01B0-6E4E-82CB-DC7CD338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68D4F-926C-2E41-A075-5117CFA6C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88684-7113-2A49-BCC5-CF42C36D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A58A-5D35-C149-92D6-90CB95B83E4C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82856-47B3-F740-8DA0-6C8562F45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636F2-3EFA-A44C-9733-CA33B4EA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ACDF-3C53-034E-9CF3-A823A74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9166-A316-264A-92CF-F695B1762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38C2E-2EED-7F49-BF10-CDB71E8B9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B209D-C64C-4F45-95CA-6D9105E5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A58A-5D35-C149-92D6-90CB95B83E4C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24816-1B62-5942-AE56-BD306A69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19CB4-C288-3E47-8493-8D3A483A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ACDF-3C53-034E-9CF3-A823A74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6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B020-D656-9546-AEDB-E71D9A39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F2D61-F67B-DC4A-98BE-5414298C6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E19C5-80FD-6544-B66B-C1EF6B6C4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4DF0F-D7E7-7F4D-BE04-44D0781A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A58A-5D35-C149-92D6-90CB95B83E4C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CEE81-FDB1-0643-96EC-3638A270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04ED1-E3E0-3F42-BC31-A5859206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ACDF-3C53-034E-9CF3-A823A74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2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C049-FCED-EC42-9A44-364D336E9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FBCFC-18EF-8546-BBF5-15A3963A7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F9935-8E83-1E40-99D6-08170D087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588099-FE01-4A4B-8A26-DDDEDA0CC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F0EEE8-D192-D649-8087-52F8D117F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CC9D6D-2F1C-9644-BC94-A4BF2336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A58A-5D35-C149-92D6-90CB95B83E4C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3827EB-4192-0E48-ABA4-59417BF5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181DF-CA4B-FF4A-9E28-1EE4CE85D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ACDF-3C53-034E-9CF3-A823A74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9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153EE-1AF9-D14C-8ACD-3CF780F05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6A459-A44B-0248-9350-EC40B75C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A58A-5D35-C149-92D6-90CB95B83E4C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5BE638-F346-3346-8BD6-D144603E7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2B80F-1726-1A42-89BD-CED131F0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ACDF-3C53-034E-9CF3-A823A74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3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7D12CF-303E-6E4F-82CF-C9421130C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A58A-5D35-C149-92D6-90CB95B83E4C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427E3-C34B-C545-9DBF-F83B8C1B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11965-58E2-F040-AC13-8E76C166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ACDF-3C53-034E-9CF3-A823A74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8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E9E3-6DF8-564B-B64E-189918579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BCB54-88B0-F848-A810-803139E0D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98F4A-AB18-6843-8B68-FBBC48637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31CEB-B0FF-3D46-9425-DA7E4C3C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A58A-5D35-C149-92D6-90CB95B83E4C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B731D-54BB-984B-ABF1-33E4AA61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02ED8-BFB7-C74D-BEC9-13C6B99E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ACDF-3C53-034E-9CF3-A823A74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5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69680-0CDA-7B42-861F-4F6B7FD3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0E5EA-7E29-4B47-9223-AF9CA35E4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D931C-5DE6-334C-A99C-44D4448D1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E912F-6490-B243-A1B0-FAEEE86D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A58A-5D35-C149-92D6-90CB95B83E4C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7570F-5E1B-B34F-B6A3-5ADD3CF7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F7E45-29AC-A341-9129-7CB5DF26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ACDF-3C53-034E-9CF3-A823A74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4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1A8CB4-9E46-2F43-8146-A2E3B694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4AD85-F575-2841-87C1-DD9231206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F446F-00A3-2E43-8141-23E87A190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9A58A-5D35-C149-92D6-90CB95B83E4C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EF4C2-8210-6F4A-A757-73C386494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B2141-EB14-DC48-B97D-DEB29CC23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8ACDF-3C53-034E-9CF3-A823A74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0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DA19-6AFD-6018-8FFB-DC713421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9D5C-4DA8-2E0F-284E-383F26844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thought the midterm was: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Easier than expected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About as hard as expected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Harder than expected</a:t>
            </a:r>
          </a:p>
        </p:txBody>
      </p:sp>
    </p:spTree>
    <p:extLst>
      <p:ext uri="{BB962C8B-B14F-4D97-AF65-F5344CB8AC3E}">
        <p14:creationId xmlns:p14="http://schemas.microsoft.com/office/powerpoint/2010/main" val="1065252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952CA-B032-7A99-EDD7-837D4FCF5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F47F81-2495-C183-D03E-5EFBE6E5B37B}"/>
              </a:ext>
            </a:extLst>
          </p:cNvPr>
          <p:cNvSpPr txBox="1"/>
          <p:nvPr/>
        </p:nvSpPr>
        <p:spPr>
          <a:xfrm>
            <a:off x="5710586" y="580735"/>
            <a:ext cx="9031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B59FC-3252-BCB8-220E-F5E5EBFA4B82}"/>
              </a:ext>
            </a:extLst>
          </p:cNvPr>
          <p:cNvSpPr txBox="1"/>
          <p:nvPr/>
        </p:nvSpPr>
        <p:spPr>
          <a:xfrm>
            <a:off x="2753060" y="1881579"/>
            <a:ext cx="9031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5394B-FF87-836E-EA0C-559C80F53410}"/>
              </a:ext>
            </a:extLst>
          </p:cNvPr>
          <p:cNvSpPr txBox="1"/>
          <p:nvPr/>
        </p:nvSpPr>
        <p:spPr>
          <a:xfrm>
            <a:off x="6933825" y="1879656"/>
            <a:ext cx="1286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C1276-1935-2FAA-C461-5F3D26022187}"/>
              </a:ext>
            </a:extLst>
          </p:cNvPr>
          <p:cNvSpPr txBox="1"/>
          <p:nvPr/>
        </p:nvSpPr>
        <p:spPr>
          <a:xfrm>
            <a:off x="1777087" y="3231920"/>
            <a:ext cx="5826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EB8F79-DB5F-396F-38A5-6F2A0FCC2269}"/>
              </a:ext>
            </a:extLst>
          </p:cNvPr>
          <p:cNvSpPr txBox="1"/>
          <p:nvPr/>
        </p:nvSpPr>
        <p:spPr>
          <a:xfrm>
            <a:off x="4322539" y="3226480"/>
            <a:ext cx="5673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7D24B5-0617-BBAD-D47C-4DA0A015123E}"/>
              </a:ext>
            </a:extLst>
          </p:cNvPr>
          <p:cNvSpPr txBox="1"/>
          <p:nvPr/>
        </p:nvSpPr>
        <p:spPr>
          <a:xfrm>
            <a:off x="906290" y="4966603"/>
            <a:ext cx="4936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15718-C9D6-A924-121C-D3484E370248}"/>
              </a:ext>
            </a:extLst>
          </p:cNvPr>
          <p:cNvSpPr txBox="1"/>
          <p:nvPr/>
        </p:nvSpPr>
        <p:spPr>
          <a:xfrm>
            <a:off x="2482289" y="4962255"/>
            <a:ext cx="5415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F2890D-96E6-9ECD-71EC-639B8B4D116D}"/>
              </a:ext>
            </a:extLst>
          </p:cNvPr>
          <p:cNvSpPr txBox="1"/>
          <p:nvPr/>
        </p:nvSpPr>
        <p:spPr>
          <a:xfrm>
            <a:off x="3668375" y="4966602"/>
            <a:ext cx="6865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6F0B52-948C-E9CC-41FA-AC6C3262CF32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2068427" y="2343244"/>
            <a:ext cx="1136189" cy="888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827F355-80DF-F2C3-076E-8AEE5AA8213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153112" y="3693585"/>
            <a:ext cx="915315" cy="1273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01DB86D-F61C-C932-7BDF-30055E4332C4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068427" y="3693585"/>
            <a:ext cx="684633" cy="1268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9870CA-5ECB-D97B-342E-4C27FEA2E87C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4011674" y="3688145"/>
            <a:ext cx="594530" cy="1278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D3B157-663D-49AC-C855-FF6CCC3A106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3204616" y="2343244"/>
            <a:ext cx="1401588" cy="883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EADF06D-78C0-EF11-1A32-6FD2DA9604A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162142" y="1042400"/>
            <a:ext cx="1415150" cy="83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11C2107-1703-FEEF-7E66-30D84AACB253}"/>
              </a:ext>
            </a:extLst>
          </p:cNvPr>
          <p:cNvSpPr txBox="1"/>
          <p:nvPr/>
        </p:nvSpPr>
        <p:spPr>
          <a:xfrm>
            <a:off x="5270288" y="4964321"/>
            <a:ext cx="6865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80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054F628-CB38-673E-D3A1-251580803949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4606204" y="3688145"/>
            <a:ext cx="1007383" cy="1276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0A341A7-71A5-267A-E197-8C84416141C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204616" y="1042400"/>
            <a:ext cx="2957526" cy="839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76A66D-37AB-456C-CE22-284636310918}"/>
              </a:ext>
            </a:extLst>
          </p:cNvPr>
          <p:cNvSpPr txBox="1"/>
          <p:nvPr/>
        </p:nvSpPr>
        <p:spPr>
          <a:xfrm>
            <a:off x="5133757" y="4502656"/>
            <a:ext cx="167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(75, 100)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75A3B5-D28C-32EF-6DFE-D6E901C7715D}"/>
              </a:ext>
            </a:extLst>
          </p:cNvPr>
          <p:cNvSpPr txBox="1"/>
          <p:nvPr/>
        </p:nvSpPr>
        <p:spPr>
          <a:xfrm>
            <a:off x="3755723" y="4504412"/>
            <a:ext cx="167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(50, 75)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7373A-D03E-2F41-3AF7-533F9DE05293}"/>
              </a:ext>
            </a:extLst>
          </p:cNvPr>
          <p:cNvSpPr txBox="1"/>
          <p:nvPr/>
        </p:nvSpPr>
        <p:spPr>
          <a:xfrm>
            <a:off x="2248319" y="4510617"/>
            <a:ext cx="167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(25, 50)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2705B4-BFAB-9272-5AD3-023946843249}"/>
              </a:ext>
            </a:extLst>
          </p:cNvPr>
          <p:cNvSpPr txBox="1"/>
          <p:nvPr/>
        </p:nvSpPr>
        <p:spPr>
          <a:xfrm>
            <a:off x="-63286" y="4510617"/>
            <a:ext cx="167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(-inf, 25)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49E222-B4C6-18EF-EC3D-3C0FD235A4C4}"/>
              </a:ext>
            </a:extLst>
          </p:cNvPr>
          <p:cNvSpPr txBox="1"/>
          <p:nvPr/>
        </p:nvSpPr>
        <p:spPr>
          <a:xfrm>
            <a:off x="831195" y="2859748"/>
            <a:ext cx="167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(-inf, 50)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D23334-8EAE-B6BB-D042-305FA6159B73}"/>
              </a:ext>
            </a:extLst>
          </p:cNvPr>
          <p:cNvSpPr txBox="1"/>
          <p:nvPr/>
        </p:nvSpPr>
        <p:spPr>
          <a:xfrm>
            <a:off x="2042312" y="1422476"/>
            <a:ext cx="167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(-inf, 100)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7CBFE2-2395-04D3-0F1C-49C9727F7206}"/>
              </a:ext>
            </a:extLst>
          </p:cNvPr>
          <p:cNvSpPr txBox="1"/>
          <p:nvPr/>
        </p:nvSpPr>
        <p:spPr>
          <a:xfrm>
            <a:off x="7179394" y="1422476"/>
            <a:ext cx="167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(100, +inf)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DE47CF-E84A-9E36-4556-203B9E9ED5D1}"/>
              </a:ext>
            </a:extLst>
          </p:cNvPr>
          <p:cNvSpPr txBox="1"/>
          <p:nvPr/>
        </p:nvSpPr>
        <p:spPr>
          <a:xfrm>
            <a:off x="4547040" y="2859748"/>
            <a:ext cx="167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(50, 100)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5A24AD-DF60-A534-AE9C-70E119BBFCB2}"/>
              </a:ext>
            </a:extLst>
          </p:cNvPr>
          <p:cNvSpPr txBox="1"/>
          <p:nvPr/>
        </p:nvSpPr>
        <p:spPr>
          <a:xfrm>
            <a:off x="4547040" y="118545"/>
            <a:ext cx="167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(-inf, +inf)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A49F970-673A-B78A-9825-EC5C7C8B7ED3}"/>
              </a:ext>
            </a:extLst>
          </p:cNvPr>
          <p:cNvCxnSpPr>
            <a:cxnSpLocks/>
          </p:cNvCxnSpPr>
          <p:nvPr/>
        </p:nvCxnSpPr>
        <p:spPr>
          <a:xfrm flipV="1">
            <a:off x="3401436" y="901818"/>
            <a:ext cx="2470938" cy="559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1A997B3-EF81-214D-FB2D-F35B145073EE}"/>
              </a:ext>
            </a:extLst>
          </p:cNvPr>
          <p:cNvCxnSpPr>
            <a:cxnSpLocks/>
          </p:cNvCxnSpPr>
          <p:nvPr/>
        </p:nvCxnSpPr>
        <p:spPr>
          <a:xfrm flipV="1">
            <a:off x="5613587" y="1054218"/>
            <a:ext cx="411187" cy="1807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69B8509-D9C3-40C5-67D0-38FB6E4AADBB}"/>
              </a:ext>
            </a:extLst>
          </p:cNvPr>
          <p:cNvCxnSpPr>
            <a:cxnSpLocks/>
          </p:cNvCxnSpPr>
          <p:nvPr/>
        </p:nvCxnSpPr>
        <p:spPr>
          <a:xfrm flipH="1" flipV="1">
            <a:off x="6194775" y="1181423"/>
            <a:ext cx="54500" cy="3329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2A2CDA-0213-3CEC-AAEC-4EC631958669}"/>
              </a:ext>
            </a:extLst>
          </p:cNvPr>
          <p:cNvCxnSpPr>
            <a:cxnSpLocks/>
          </p:cNvCxnSpPr>
          <p:nvPr/>
        </p:nvCxnSpPr>
        <p:spPr>
          <a:xfrm flipH="1" flipV="1">
            <a:off x="3334248" y="2285198"/>
            <a:ext cx="974691" cy="2281294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79BBE3C-F774-0271-5CB5-857A56E4CC41}"/>
              </a:ext>
            </a:extLst>
          </p:cNvPr>
          <p:cNvCxnSpPr>
            <a:cxnSpLocks/>
          </p:cNvCxnSpPr>
          <p:nvPr/>
        </p:nvCxnSpPr>
        <p:spPr>
          <a:xfrm flipH="1" flipV="1">
            <a:off x="3511556" y="2233670"/>
            <a:ext cx="1449263" cy="79729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31CCF18-4AF8-FA25-46B8-8322ECF9F997}"/>
              </a:ext>
            </a:extLst>
          </p:cNvPr>
          <p:cNvCxnSpPr>
            <a:cxnSpLocks/>
          </p:cNvCxnSpPr>
          <p:nvPr/>
        </p:nvCxnSpPr>
        <p:spPr>
          <a:xfrm>
            <a:off x="7389001" y="5035415"/>
            <a:ext cx="8317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8FB8DA3-EB97-8D8D-1134-1DC5045B27C9}"/>
              </a:ext>
            </a:extLst>
          </p:cNvPr>
          <p:cNvCxnSpPr>
            <a:cxnSpLocks/>
          </p:cNvCxnSpPr>
          <p:nvPr/>
        </p:nvCxnSpPr>
        <p:spPr>
          <a:xfrm>
            <a:off x="7389001" y="4064811"/>
            <a:ext cx="831757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3603E8A-3150-3455-6C23-4C6D4544A662}"/>
              </a:ext>
            </a:extLst>
          </p:cNvPr>
          <p:cNvSpPr txBox="1"/>
          <p:nvPr/>
        </p:nvSpPr>
        <p:spPr>
          <a:xfrm>
            <a:off x="8513805" y="3842951"/>
            <a:ext cx="3417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lower comes from most recent right branch parent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2ED517-8C60-A40A-9B13-902E1D0F3E87}"/>
              </a:ext>
            </a:extLst>
          </p:cNvPr>
          <p:cNvSpPr txBox="1"/>
          <p:nvPr/>
        </p:nvSpPr>
        <p:spPr>
          <a:xfrm>
            <a:off x="8513805" y="4712249"/>
            <a:ext cx="3417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upper comes from most recent left branch parent</a:t>
            </a:r>
          </a:p>
        </p:txBody>
      </p:sp>
    </p:spTree>
    <p:extLst>
      <p:ext uri="{BB962C8B-B14F-4D97-AF65-F5344CB8AC3E}">
        <p14:creationId xmlns:p14="http://schemas.microsoft.com/office/powerpoint/2010/main" val="3898132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C7FBDE-71A1-1028-7753-E49F9DE40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61296"/>
            <a:ext cx="7772400" cy="593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5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DA19-6AFD-6018-8FFB-DC713421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9D5C-4DA8-2E0F-284E-383F26844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should have: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Completed fewer practice exams than I did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Completed the same number of practice exams as I did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Completed more practice exams than I did</a:t>
            </a:r>
          </a:p>
        </p:txBody>
      </p:sp>
    </p:spTree>
    <p:extLst>
      <p:ext uri="{BB962C8B-B14F-4D97-AF65-F5344CB8AC3E}">
        <p14:creationId xmlns:p14="http://schemas.microsoft.com/office/powerpoint/2010/main" val="2671309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0162AF-A98B-013E-157F-3CFFD6F8C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53443"/>
            <a:ext cx="7772400" cy="6151113"/>
          </a:xfrm>
          <a:prstGeom prst="rect">
            <a:avLst/>
          </a:prstGeom>
        </p:spPr>
      </p:pic>
      <p:sp>
        <p:nvSpPr>
          <p:cNvPr id="21" name="Left Arrow 20">
            <a:extLst>
              <a:ext uri="{FF2B5EF4-FFF2-40B4-BE49-F238E27FC236}">
                <a16:creationId xmlns:a16="http://schemas.microsoft.com/office/drawing/2014/main" id="{EC556514-2B1A-E699-9788-E98F56D1053A}"/>
              </a:ext>
            </a:extLst>
          </p:cNvPr>
          <p:cNvSpPr/>
          <p:nvPr/>
        </p:nvSpPr>
        <p:spPr>
          <a:xfrm>
            <a:off x="8014340" y="5673898"/>
            <a:ext cx="2231694" cy="39789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642995-119E-F796-1657-3B592DD759A0}"/>
              </a:ext>
            </a:extLst>
          </p:cNvPr>
          <p:cNvSpPr txBox="1"/>
          <p:nvPr/>
        </p:nvSpPr>
        <p:spPr>
          <a:xfrm>
            <a:off x="379141" y="1828800"/>
            <a:ext cx="18306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atomic</a:t>
            </a:r>
          </a:p>
          <a:p>
            <a:r>
              <a:rPr lang="en-US" sz="2400" dirty="0"/>
              <a:t>compound</a:t>
            </a:r>
          </a:p>
          <a:p>
            <a:r>
              <a:rPr lang="en-US" sz="2400" dirty="0"/>
              <a:t>lists</a:t>
            </a:r>
          </a:p>
          <a:p>
            <a:r>
              <a:rPr lang="en-US" sz="2400" dirty="0"/>
              <a:t>trees</a:t>
            </a:r>
          </a:p>
          <a:p>
            <a:r>
              <a:rPr lang="en-US" sz="2400" dirty="0"/>
              <a:t>graphs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search</a:t>
            </a:r>
          </a:p>
          <a:p>
            <a:r>
              <a:rPr lang="en-US" sz="2400" dirty="0"/>
              <a:t>  trees</a:t>
            </a:r>
          </a:p>
          <a:p>
            <a:r>
              <a:rPr lang="en-US" sz="2400" dirty="0"/>
              <a:t>  graphs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A7EEC2-A2EB-8B94-47E4-B1A196941A9C}"/>
              </a:ext>
            </a:extLst>
          </p:cNvPr>
          <p:cNvSpPr txBox="1"/>
          <p:nvPr/>
        </p:nvSpPr>
        <p:spPr>
          <a:xfrm>
            <a:off x="10273331" y="5673898"/>
            <a:ext cx="1690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L18 L19 L20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DA695BEC-6ECA-7B93-013B-319E20364B91}"/>
              </a:ext>
            </a:extLst>
          </p:cNvPr>
          <p:cNvSpPr/>
          <p:nvPr/>
        </p:nvSpPr>
        <p:spPr>
          <a:xfrm rot="2367113">
            <a:off x="1064152" y="4534702"/>
            <a:ext cx="2231694" cy="397897"/>
          </a:xfrm>
          <a:prstGeom prst="leftArrow">
            <a:avLst>
              <a:gd name="adj1" fmla="val 43789"/>
              <a:gd name="adj2" fmla="val 6552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B6BCE122-33A0-4512-CF6A-3E1BF3B6DED0}"/>
              </a:ext>
            </a:extLst>
          </p:cNvPr>
          <p:cNvSpPr/>
          <p:nvPr/>
        </p:nvSpPr>
        <p:spPr>
          <a:xfrm>
            <a:off x="1545096" y="5555301"/>
            <a:ext cx="1326508" cy="397897"/>
          </a:xfrm>
          <a:prstGeom prst="leftArrow">
            <a:avLst>
              <a:gd name="adj1" fmla="val 43789"/>
              <a:gd name="adj2" fmla="val 6552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222A83-FE93-55F5-618E-28087D432B86}"/>
              </a:ext>
            </a:extLst>
          </p:cNvPr>
          <p:cNvSpPr txBox="1"/>
          <p:nvPr/>
        </p:nvSpPr>
        <p:spPr>
          <a:xfrm>
            <a:off x="2886477" y="5569583"/>
            <a:ext cx="1690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L20 L21 L22</a:t>
            </a:r>
          </a:p>
        </p:txBody>
      </p:sp>
    </p:spTree>
    <p:extLst>
      <p:ext uri="{BB962C8B-B14F-4D97-AF65-F5344CB8AC3E}">
        <p14:creationId xmlns:p14="http://schemas.microsoft.com/office/powerpoint/2010/main" val="276557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C761-12F8-F740-B616-577786F3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FF338C-00AF-DC80-BFF7-97666471C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accumulate information from prior recursive calls</a:t>
            </a:r>
          </a:p>
          <a:p>
            <a:r>
              <a:rPr lang="en-US" dirty="0"/>
              <a:t>three categories</a:t>
            </a:r>
          </a:p>
          <a:p>
            <a:pPr lvl="1"/>
            <a:r>
              <a:rPr lang="en-US" dirty="0"/>
              <a:t>preserve context from prior recursive calls</a:t>
            </a:r>
          </a:p>
          <a:p>
            <a:pPr lvl="1"/>
            <a:r>
              <a:rPr lang="en-US" dirty="0"/>
              <a:t>result so far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E91D9E-5951-8CAD-36DC-D5942D089756}"/>
              </a:ext>
            </a:extLst>
          </p:cNvPr>
          <p:cNvSpPr/>
          <p:nvPr/>
        </p:nvSpPr>
        <p:spPr>
          <a:xfrm>
            <a:off x="1186774" y="2811294"/>
            <a:ext cx="6439711" cy="74902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283DB-B29F-810F-E004-C646B511D30D}"/>
              </a:ext>
            </a:extLst>
          </p:cNvPr>
          <p:cNvSpPr txBox="1"/>
          <p:nvPr/>
        </p:nvSpPr>
        <p:spPr>
          <a:xfrm>
            <a:off x="7902299" y="2905780"/>
            <a:ext cx="3175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these overlap some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0C71CE-0DB1-F9B9-F0E5-E27D8FA0920F}"/>
              </a:ext>
            </a:extLst>
          </p:cNvPr>
          <p:cNvSpPr txBox="1"/>
          <p:nvPr/>
        </p:nvSpPr>
        <p:spPr>
          <a:xfrm>
            <a:off x="2920313" y="4284382"/>
            <a:ext cx="3175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next lecture</a:t>
            </a:r>
          </a:p>
        </p:txBody>
      </p:sp>
    </p:spTree>
    <p:extLst>
      <p:ext uri="{BB962C8B-B14F-4D97-AF65-F5344CB8AC3E}">
        <p14:creationId xmlns:p14="http://schemas.microsoft.com/office/powerpoint/2010/main" val="304876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E52A-E703-A1C3-6B56-606A95BC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 design recipe (</a:t>
            </a:r>
            <a:r>
              <a:rPr lang="en-US" dirty="0" err="1"/>
              <a:t>htdf</a:t>
            </a:r>
            <a:r>
              <a:rPr lang="en-US" dirty="0"/>
              <a:t> + this)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336A1-1181-BBDA-269A-121C95A04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templating:</a:t>
            </a:r>
          </a:p>
          <a:p>
            <a:pPr lvl="1"/>
            <a:r>
              <a:rPr lang="en-US" dirty="0"/>
              <a:t>recursive template wrapped in local and top-level function</a:t>
            </a:r>
          </a:p>
          <a:p>
            <a:pPr lvl="1"/>
            <a:r>
              <a:rPr lang="en-US" dirty="0"/>
              <a:t>add acc(</a:t>
            </a:r>
            <a:r>
              <a:rPr lang="en-US" dirty="0" err="1"/>
              <a:t>umulator</a:t>
            </a:r>
            <a:r>
              <a:rPr lang="en-US" dirty="0"/>
              <a:t>) parameter(s) to inner function</a:t>
            </a:r>
          </a:p>
          <a:p>
            <a:pPr lvl="2"/>
            <a:r>
              <a:rPr lang="en-US" dirty="0"/>
              <a:t>add acc after all …  (can use better name)</a:t>
            </a:r>
          </a:p>
          <a:p>
            <a:pPr lvl="2"/>
            <a:r>
              <a:rPr lang="en-US" dirty="0"/>
              <a:t>add (… acc) in recursive call</a:t>
            </a:r>
          </a:p>
          <a:p>
            <a:pPr lvl="2"/>
            <a:r>
              <a:rPr lang="en-US" dirty="0"/>
              <a:t>add … in trampoline</a:t>
            </a:r>
          </a:p>
          <a:p>
            <a:r>
              <a:rPr lang="en-US" dirty="0"/>
              <a:t>work out example progression of recursive calls</a:t>
            </a:r>
          </a:p>
          <a:p>
            <a:r>
              <a:rPr lang="en-US" dirty="0"/>
              <a:t>wish for what the accumulator should be at the end</a:t>
            </a:r>
          </a:p>
          <a:p>
            <a:r>
              <a:rPr lang="en-US" dirty="0"/>
              <a:t>work backward through progression to get accumulator at each step</a:t>
            </a:r>
          </a:p>
          <a:p>
            <a:r>
              <a:rPr lang="en-US" dirty="0"/>
              <a:t>design type and invariant (</a:t>
            </a:r>
            <a:r>
              <a:rPr lang="en-US" u="sng" dirty="0"/>
              <a:t>may</a:t>
            </a:r>
            <a:r>
              <a:rPr lang="en-US" dirty="0"/>
              <a:t> need a new data definition)</a:t>
            </a:r>
          </a:p>
          <a:p>
            <a:r>
              <a:rPr lang="en-US" dirty="0"/>
              <a:t>initialize invariant, preserve invariant, exploit invariant</a:t>
            </a:r>
          </a:p>
          <a:p>
            <a:r>
              <a:rPr lang="en-US" dirty="0"/>
              <a:t>test and debug</a:t>
            </a:r>
          </a:p>
        </p:txBody>
      </p:sp>
    </p:spTree>
    <p:extLst>
      <p:ext uri="{BB962C8B-B14F-4D97-AF65-F5344CB8AC3E}">
        <p14:creationId xmlns:p14="http://schemas.microsoft.com/office/powerpoint/2010/main" val="166029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7317BB-9BFE-0E40-9799-5AC0B99E1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59134"/>
            <a:ext cx="7772400" cy="633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5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8634E9-EDF6-AA44-9D39-BF81C76C9473}"/>
              </a:ext>
            </a:extLst>
          </p:cNvPr>
          <p:cNvSpPr txBox="1"/>
          <p:nvPr/>
        </p:nvSpPr>
        <p:spPr>
          <a:xfrm>
            <a:off x="5710586" y="580735"/>
            <a:ext cx="9031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85299-1BC5-2E4D-8A7F-BC437DC253F6}"/>
              </a:ext>
            </a:extLst>
          </p:cNvPr>
          <p:cNvSpPr txBox="1"/>
          <p:nvPr/>
        </p:nvSpPr>
        <p:spPr>
          <a:xfrm>
            <a:off x="2753060" y="1881579"/>
            <a:ext cx="9031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9CB55-E64C-D04A-8293-538578586641}"/>
              </a:ext>
            </a:extLst>
          </p:cNvPr>
          <p:cNvSpPr txBox="1"/>
          <p:nvPr/>
        </p:nvSpPr>
        <p:spPr>
          <a:xfrm>
            <a:off x="6933825" y="1879656"/>
            <a:ext cx="1286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61617-195C-B147-8D93-DDFF3B980B4A}"/>
              </a:ext>
            </a:extLst>
          </p:cNvPr>
          <p:cNvSpPr txBox="1"/>
          <p:nvPr/>
        </p:nvSpPr>
        <p:spPr>
          <a:xfrm>
            <a:off x="1777087" y="3231920"/>
            <a:ext cx="5826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6F2DE-16BE-BC47-8F7F-7D4CF7D7FC1B}"/>
              </a:ext>
            </a:extLst>
          </p:cNvPr>
          <p:cNvSpPr txBox="1"/>
          <p:nvPr/>
        </p:nvSpPr>
        <p:spPr>
          <a:xfrm>
            <a:off x="4322539" y="3226480"/>
            <a:ext cx="5673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297A2-F7F1-2443-92E5-467DF4AF61D6}"/>
              </a:ext>
            </a:extLst>
          </p:cNvPr>
          <p:cNvSpPr txBox="1"/>
          <p:nvPr/>
        </p:nvSpPr>
        <p:spPr>
          <a:xfrm>
            <a:off x="906290" y="4966603"/>
            <a:ext cx="4936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6841B0-EE9A-F04E-80C2-C23050FDA9DD}"/>
              </a:ext>
            </a:extLst>
          </p:cNvPr>
          <p:cNvSpPr txBox="1"/>
          <p:nvPr/>
        </p:nvSpPr>
        <p:spPr>
          <a:xfrm>
            <a:off x="2482289" y="4962255"/>
            <a:ext cx="5415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3EFBAB-3DCD-6A4E-AB88-470C3FEE8499}"/>
              </a:ext>
            </a:extLst>
          </p:cNvPr>
          <p:cNvSpPr txBox="1"/>
          <p:nvPr/>
        </p:nvSpPr>
        <p:spPr>
          <a:xfrm>
            <a:off x="3668375" y="4966602"/>
            <a:ext cx="6865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330CCD6-654B-4541-AF30-B1C0F877EA5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2068427" y="2343244"/>
            <a:ext cx="1136189" cy="888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2A5B0E-E6F8-424E-81B0-BCAA1A6E50A4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153112" y="3693585"/>
            <a:ext cx="915315" cy="1273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AD3755-D21B-934A-BC21-5F5989FEFAC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068427" y="3693585"/>
            <a:ext cx="684633" cy="1268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65EE81-902B-7547-87CE-6AC1796D05EF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4011674" y="3688145"/>
            <a:ext cx="594530" cy="1278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D3424B-86D5-E444-BB0D-19DEAA48D8B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3204616" y="2343244"/>
            <a:ext cx="1401588" cy="883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8F4582-E12D-F74C-BC42-C818F1B0E507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162142" y="1042400"/>
            <a:ext cx="1415150" cy="83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411C8EC-62CC-F446-A10C-6B73C00B2106}"/>
              </a:ext>
            </a:extLst>
          </p:cNvPr>
          <p:cNvSpPr txBox="1"/>
          <p:nvPr/>
        </p:nvSpPr>
        <p:spPr>
          <a:xfrm>
            <a:off x="5270288" y="4964321"/>
            <a:ext cx="6865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80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B4D2075-D65C-974B-AFF8-12EDA8093DD6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4606204" y="3688145"/>
            <a:ext cx="1007383" cy="1276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C1AAB4A-B535-844A-B59A-E9446D9CBD9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204616" y="1042400"/>
            <a:ext cx="2957526" cy="839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180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8634E9-EDF6-AA44-9D39-BF81C76C9473}"/>
              </a:ext>
            </a:extLst>
          </p:cNvPr>
          <p:cNvSpPr txBox="1"/>
          <p:nvPr/>
        </p:nvSpPr>
        <p:spPr>
          <a:xfrm>
            <a:off x="5710586" y="580735"/>
            <a:ext cx="9031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85299-1BC5-2E4D-8A7F-BC437DC253F6}"/>
              </a:ext>
            </a:extLst>
          </p:cNvPr>
          <p:cNvSpPr txBox="1"/>
          <p:nvPr/>
        </p:nvSpPr>
        <p:spPr>
          <a:xfrm>
            <a:off x="2753060" y="1881579"/>
            <a:ext cx="9031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9CB55-E64C-D04A-8293-538578586641}"/>
              </a:ext>
            </a:extLst>
          </p:cNvPr>
          <p:cNvSpPr txBox="1"/>
          <p:nvPr/>
        </p:nvSpPr>
        <p:spPr>
          <a:xfrm>
            <a:off x="6933825" y="1879656"/>
            <a:ext cx="1286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61617-195C-B147-8D93-DDFF3B980B4A}"/>
              </a:ext>
            </a:extLst>
          </p:cNvPr>
          <p:cNvSpPr txBox="1"/>
          <p:nvPr/>
        </p:nvSpPr>
        <p:spPr>
          <a:xfrm>
            <a:off x="1777087" y="3231920"/>
            <a:ext cx="5826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6F2DE-16BE-BC47-8F7F-7D4CF7D7FC1B}"/>
              </a:ext>
            </a:extLst>
          </p:cNvPr>
          <p:cNvSpPr txBox="1"/>
          <p:nvPr/>
        </p:nvSpPr>
        <p:spPr>
          <a:xfrm>
            <a:off x="4322539" y="3226480"/>
            <a:ext cx="5673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297A2-F7F1-2443-92E5-467DF4AF61D6}"/>
              </a:ext>
            </a:extLst>
          </p:cNvPr>
          <p:cNvSpPr txBox="1"/>
          <p:nvPr/>
        </p:nvSpPr>
        <p:spPr>
          <a:xfrm>
            <a:off x="906290" y="4966603"/>
            <a:ext cx="4936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6841B0-EE9A-F04E-80C2-C23050FDA9DD}"/>
              </a:ext>
            </a:extLst>
          </p:cNvPr>
          <p:cNvSpPr txBox="1"/>
          <p:nvPr/>
        </p:nvSpPr>
        <p:spPr>
          <a:xfrm>
            <a:off x="2482289" y="4962255"/>
            <a:ext cx="5415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3EFBAB-3DCD-6A4E-AB88-470C3FEE8499}"/>
              </a:ext>
            </a:extLst>
          </p:cNvPr>
          <p:cNvSpPr txBox="1"/>
          <p:nvPr/>
        </p:nvSpPr>
        <p:spPr>
          <a:xfrm>
            <a:off x="3668375" y="4966602"/>
            <a:ext cx="6865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330CCD6-654B-4541-AF30-B1C0F877EA5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2068427" y="2343244"/>
            <a:ext cx="1136189" cy="888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2A5B0E-E6F8-424E-81B0-BCAA1A6E50A4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153112" y="3693585"/>
            <a:ext cx="915315" cy="1273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AD3755-D21B-934A-BC21-5F5989FEFAC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068427" y="3693585"/>
            <a:ext cx="684633" cy="1268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65EE81-902B-7547-87CE-6AC1796D05EF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4011674" y="3688145"/>
            <a:ext cx="594530" cy="1278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D3424B-86D5-E444-BB0D-19DEAA48D8B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3204616" y="2343244"/>
            <a:ext cx="1401588" cy="883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8F4582-E12D-F74C-BC42-C818F1B0E507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162142" y="1042400"/>
            <a:ext cx="1415150" cy="83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411C8EC-62CC-F446-A10C-6B73C00B2106}"/>
              </a:ext>
            </a:extLst>
          </p:cNvPr>
          <p:cNvSpPr txBox="1"/>
          <p:nvPr/>
        </p:nvSpPr>
        <p:spPr>
          <a:xfrm>
            <a:off x="5270288" y="4964321"/>
            <a:ext cx="6865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80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B4D2075-D65C-974B-AFF8-12EDA8093DD6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4606204" y="3688145"/>
            <a:ext cx="1007383" cy="1276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C1AAB4A-B535-844A-B59A-E9446D9CBD9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204616" y="1042400"/>
            <a:ext cx="2957526" cy="839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3CD4CAA-3146-6E73-1A9C-9556684936F5}"/>
              </a:ext>
            </a:extLst>
          </p:cNvPr>
          <p:cNvSpPr txBox="1"/>
          <p:nvPr/>
        </p:nvSpPr>
        <p:spPr>
          <a:xfrm>
            <a:off x="5783942" y="5630934"/>
            <a:ext cx="550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Why is 80 OK here?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What range of numbers is OK here?</a:t>
            </a:r>
          </a:p>
        </p:txBody>
      </p:sp>
    </p:spTree>
    <p:extLst>
      <p:ext uri="{BB962C8B-B14F-4D97-AF65-F5344CB8AC3E}">
        <p14:creationId xmlns:p14="http://schemas.microsoft.com/office/powerpoint/2010/main" val="688007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8634E9-EDF6-AA44-9D39-BF81C76C9473}"/>
              </a:ext>
            </a:extLst>
          </p:cNvPr>
          <p:cNvSpPr txBox="1"/>
          <p:nvPr/>
        </p:nvSpPr>
        <p:spPr>
          <a:xfrm>
            <a:off x="5710586" y="580735"/>
            <a:ext cx="9031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85299-1BC5-2E4D-8A7F-BC437DC253F6}"/>
              </a:ext>
            </a:extLst>
          </p:cNvPr>
          <p:cNvSpPr txBox="1"/>
          <p:nvPr/>
        </p:nvSpPr>
        <p:spPr>
          <a:xfrm>
            <a:off x="2753060" y="1881579"/>
            <a:ext cx="9031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9CB55-E64C-D04A-8293-538578586641}"/>
              </a:ext>
            </a:extLst>
          </p:cNvPr>
          <p:cNvSpPr txBox="1"/>
          <p:nvPr/>
        </p:nvSpPr>
        <p:spPr>
          <a:xfrm>
            <a:off x="6933825" y="1879656"/>
            <a:ext cx="1286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61617-195C-B147-8D93-DDFF3B980B4A}"/>
              </a:ext>
            </a:extLst>
          </p:cNvPr>
          <p:cNvSpPr txBox="1"/>
          <p:nvPr/>
        </p:nvSpPr>
        <p:spPr>
          <a:xfrm>
            <a:off x="1777087" y="3231920"/>
            <a:ext cx="5826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6F2DE-16BE-BC47-8F7F-7D4CF7D7FC1B}"/>
              </a:ext>
            </a:extLst>
          </p:cNvPr>
          <p:cNvSpPr txBox="1"/>
          <p:nvPr/>
        </p:nvSpPr>
        <p:spPr>
          <a:xfrm>
            <a:off x="4322539" y="3226480"/>
            <a:ext cx="5673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297A2-F7F1-2443-92E5-467DF4AF61D6}"/>
              </a:ext>
            </a:extLst>
          </p:cNvPr>
          <p:cNvSpPr txBox="1"/>
          <p:nvPr/>
        </p:nvSpPr>
        <p:spPr>
          <a:xfrm>
            <a:off x="906290" y="4966603"/>
            <a:ext cx="4936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6841B0-EE9A-F04E-80C2-C23050FDA9DD}"/>
              </a:ext>
            </a:extLst>
          </p:cNvPr>
          <p:cNvSpPr txBox="1"/>
          <p:nvPr/>
        </p:nvSpPr>
        <p:spPr>
          <a:xfrm>
            <a:off x="2482289" y="4962255"/>
            <a:ext cx="5415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3EFBAB-3DCD-6A4E-AB88-470C3FEE8499}"/>
              </a:ext>
            </a:extLst>
          </p:cNvPr>
          <p:cNvSpPr txBox="1"/>
          <p:nvPr/>
        </p:nvSpPr>
        <p:spPr>
          <a:xfrm>
            <a:off x="3668375" y="4966602"/>
            <a:ext cx="6865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330CCD6-654B-4541-AF30-B1C0F877EA5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2068427" y="2343244"/>
            <a:ext cx="1136189" cy="888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2A5B0E-E6F8-424E-81B0-BCAA1A6E50A4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153112" y="3693585"/>
            <a:ext cx="915315" cy="1273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AD3755-D21B-934A-BC21-5F5989FEFAC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068427" y="3693585"/>
            <a:ext cx="684633" cy="1268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65EE81-902B-7547-87CE-6AC1796D05EF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4011674" y="3688145"/>
            <a:ext cx="594530" cy="1278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D3424B-86D5-E444-BB0D-19DEAA48D8B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3204616" y="2343244"/>
            <a:ext cx="1401588" cy="883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8F4582-E12D-F74C-BC42-C818F1B0E507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162142" y="1042400"/>
            <a:ext cx="1415150" cy="83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411C8EC-62CC-F446-A10C-6B73C00B2106}"/>
              </a:ext>
            </a:extLst>
          </p:cNvPr>
          <p:cNvSpPr txBox="1"/>
          <p:nvPr/>
        </p:nvSpPr>
        <p:spPr>
          <a:xfrm>
            <a:off x="5270288" y="4964321"/>
            <a:ext cx="6865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80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B4D2075-D65C-974B-AFF8-12EDA8093DD6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4606204" y="3688145"/>
            <a:ext cx="1007383" cy="1276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C1AAB4A-B535-844A-B59A-E9446D9CBD9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204616" y="1042400"/>
            <a:ext cx="2957526" cy="839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0C4210-7590-1CCD-6E82-433836370EDD}"/>
              </a:ext>
            </a:extLst>
          </p:cNvPr>
          <p:cNvSpPr txBox="1"/>
          <p:nvPr/>
        </p:nvSpPr>
        <p:spPr>
          <a:xfrm>
            <a:off x="5133757" y="4502656"/>
            <a:ext cx="167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(75, 100)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BC985E-D54B-7928-FE62-653BE8FB7881}"/>
              </a:ext>
            </a:extLst>
          </p:cNvPr>
          <p:cNvSpPr txBox="1"/>
          <p:nvPr/>
        </p:nvSpPr>
        <p:spPr>
          <a:xfrm>
            <a:off x="3755723" y="4504412"/>
            <a:ext cx="167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(50, 75)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2B3E6C-C416-3B43-2DB9-BBB5472F7359}"/>
              </a:ext>
            </a:extLst>
          </p:cNvPr>
          <p:cNvSpPr txBox="1"/>
          <p:nvPr/>
        </p:nvSpPr>
        <p:spPr>
          <a:xfrm>
            <a:off x="2248319" y="4510617"/>
            <a:ext cx="167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(25, 50)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AFDFA1-6C6A-C8BA-1BE7-02AD15A64808}"/>
              </a:ext>
            </a:extLst>
          </p:cNvPr>
          <p:cNvSpPr txBox="1"/>
          <p:nvPr/>
        </p:nvSpPr>
        <p:spPr>
          <a:xfrm>
            <a:off x="-63286" y="4510617"/>
            <a:ext cx="167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(-inf, 25)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64C567-F179-CBBB-AE5A-63414E2628CB}"/>
              </a:ext>
            </a:extLst>
          </p:cNvPr>
          <p:cNvSpPr txBox="1"/>
          <p:nvPr/>
        </p:nvSpPr>
        <p:spPr>
          <a:xfrm>
            <a:off x="831195" y="2859748"/>
            <a:ext cx="167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(-inf, 50)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B1375C-8916-37E8-C316-246764E28FB3}"/>
              </a:ext>
            </a:extLst>
          </p:cNvPr>
          <p:cNvSpPr txBox="1"/>
          <p:nvPr/>
        </p:nvSpPr>
        <p:spPr>
          <a:xfrm>
            <a:off x="2042312" y="1422476"/>
            <a:ext cx="167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(-inf, 100)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AE6961-1125-9AEA-E258-97C005FAF44D}"/>
              </a:ext>
            </a:extLst>
          </p:cNvPr>
          <p:cNvSpPr txBox="1"/>
          <p:nvPr/>
        </p:nvSpPr>
        <p:spPr>
          <a:xfrm>
            <a:off x="7179394" y="1422476"/>
            <a:ext cx="167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(100, +inf)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F38CF2-30F5-9014-2B54-381A0314FC02}"/>
              </a:ext>
            </a:extLst>
          </p:cNvPr>
          <p:cNvSpPr txBox="1"/>
          <p:nvPr/>
        </p:nvSpPr>
        <p:spPr>
          <a:xfrm>
            <a:off x="4547040" y="2859748"/>
            <a:ext cx="167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(50, 100)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1EC994-A8C7-AD0B-6E60-E2F01C1A73CB}"/>
              </a:ext>
            </a:extLst>
          </p:cNvPr>
          <p:cNvSpPr txBox="1"/>
          <p:nvPr/>
        </p:nvSpPr>
        <p:spPr>
          <a:xfrm>
            <a:off x="4547040" y="118545"/>
            <a:ext cx="167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(-inf, +inf)</a:t>
            </a:r>
          </a:p>
        </p:txBody>
      </p:sp>
    </p:spTree>
    <p:extLst>
      <p:ext uri="{BB962C8B-B14F-4D97-AF65-F5344CB8AC3E}">
        <p14:creationId xmlns:p14="http://schemas.microsoft.com/office/powerpoint/2010/main" val="4190853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12806</TotalTime>
  <Words>350</Words>
  <Application>Microsoft Macintosh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Clicker</vt:lpstr>
      <vt:lpstr>Clicker</vt:lpstr>
      <vt:lpstr>PowerPoint Presentation</vt:lpstr>
      <vt:lpstr>Accumulators</vt:lpstr>
      <vt:lpstr>accumulator design recipe (htdf + this)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Gregor Kiczales</cp:lastModifiedBy>
  <cp:revision>28</cp:revision>
  <cp:lastPrinted>2024-11-14T19:21:46Z</cp:lastPrinted>
  <dcterms:created xsi:type="dcterms:W3CDTF">2019-10-16T22:30:32Z</dcterms:created>
  <dcterms:modified xsi:type="dcterms:W3CDTF">2024-11-15T17:07:36Z</dcterms:modified>
</cp:coreProperties>
</file>