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72" r:id="rId3"/>
    <p:sldId id="276" r:id="rId4"/>
    <p:sldId id="277" r:id="rId5"/>
    <p:sldId id="284" r:id="rId6"/>
    <p:sldId id="278" r:id="rId7"/>
    <p:sldId id="279" r:id="rId8"/>
    <p:sldId id="280" r:id="rId9"/>
    <p:sldId id="281" r:id="rId10"/>
    <p:sldId id="256" r:id="rId11"/>
    <p:sldId id="259" r:id="rId12"/>
    <p:sldId id="282" r:id="rId13"/>
    <p:sldId id="260" r:id="rId14"/>
    <p:sldId id="283" r:id="rId15"/>
    <p:sldId id="26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940"/>
  </p:normalViewPr>
  <p:slideViewPr>
    <p:cSldViewPr snapToGrid="0" snapToObjects="1">
      <p:cViewPr varScale="1">
        <p:scale>
          <a:sx n="124" d="100"/>
          <a:sy n="124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F5B058-51A1-D440-AFAB-95D6B10C14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AE87E-A89A-A845-A3CB-5062BFA022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21F2-9221-C947-8AA1-B2ECA6CA3F5F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06758-D01F-A840-8053-DB45A24AB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E9B68-E242-C342-907E-02446BC49A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F22D2-3A1F-334A-98EA-02D669E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AA5DE-27F5-9745-9CE3-8D5124841CBB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229E6-C67A-E449-A6EE-0F1EA2469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29E6-C67A-E449-A6EE-0F1EA2469F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29E6-C67A-E449-A6EE-0F1EA2469F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29E6-C67A-E449-A6EE-0F1EA2469F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1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5A20-5354-3B46-B5A4-C1220A4644A2}" type="datetimeFigureOut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0431" cy="6000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3600" dirty="0"/>
              <a:t>TA office hours will be posted Friday.</a:t>
            </a:r>
            <a:br>
              <a:rPr lang="en-CA" sz="3600" dirty="0"/>
            </a:br>
            <a:br>
              <a:rPr lang="en-CA" sz="3600" dirty="0"/>
            </a:br>
            <a:r>
              <a:rPr lang="en-CA" sz="3600" dirty="0"/>
              <a:t>Instructor hours will be posted shortly.</a:t>
            </a:r>
            <a:br>
              <a:rPr lang="en-CA" sz="3600" dirty="0"/>
            </a:br>
            <a:br>
              <a:rPr lang="en-CA" sz="2000" dirty="0"/>
            </a:br>
            <a:br>
              <a:rPr lang="en-CA" sz="2000" dirty="0"/>
            </a:br>
            <a:r>
              <a:rPr lang="en-CA" sz="3600" dirty="0"/>
              <a:t>There are no hidden hints about the final in this lecture. </a:t>
            </a:r>
            <a:br>
              <a:rPr lang="en-CA" sz="3600" dirty="0"/>
            </a:br>
            <a:br>
              <a:rPr lang="en-CA" sz="3600" dirty="0"/>
            </a:br>
            <a:r>
              <a:rPr lang="en-CA" sz="3600" dirty="0"/>
              <a:t>The final covers the whole course.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246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40059-CBBA-724D-B422-AD9FCD400497}"/>
              </a:ext>
            </a:extLst>
          </p:cNvPr>
          <p:cNvSpPr txBox="1"/>
          <p:nvPr/>
        </p:nvSpPr>
        <p:spPr>
          <a:xfrm>
            <a:off x="1005840" y="587849"/>
            <a:ext cx="102680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“We are what we repeatedly do. Excellence, then, is not an act, but a habit.”</a:t>
            </a:r>
          </a:p>
          <a:p>
            <a:endParaRPr lang="en-US" sz="4400" dirty="0"/>
          </a:p>
          <a:p>
            <a:r>
              <a:rPr lang="en-US" sz="4400" dirty="0"/>
              <a:t>- Many</a:t>
            </a:r>
          </a:p>
          <a:p>
            <a:endParaRPr lang="en-US" sz="4400" dirty="0"/>
          </a:p>
          <a:p>
            <a:r>
              <a:rPr lang="en-US" sz="4400" dirty="0"/>
              <a:t>“Chance </a:t>
            </a:r>
            <a:r>
              <a:rPr lang="en-US" sz="4400" dirty="0" err="1"/>
              <a:t>favours</a:t>
            </a:r>
            <a:r>
              <a:rPr lang="en-US" sz="4400" dirty="0"/>
              <a:t> the prepared mind.”</a:t>
            </a:r>
          </a:p>
          <a:p>
            <a:endParaRPr lang="en-US" sz="4400" dirty="0"/>
          </a:p>
          <a:p>
            <a:r>
              <a:rPr lang="en-US" sz="4400" dirty="0"/>
              <a:t>- Louis Pasteur</a:t>
            </a:r>
          </a:p>
        </p:txBody>
      </p:sp>
    </p:spTree>
    <p:extLst>
      <p:ext uri="{BB962C8B-B14F-4D97-AF65-F5344CB8AC3E}">
        <p14:creationId xmlns:p14="http://schemas.microsoft.com/office/powerpoint/2010/main" val="91854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Recipes are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Making systematic progress, bit by bit, to solve a complex problem.</a:t>
            </a:r>
          </a:p>
          <a:p>
            <a:r>
              <a:rPr lang="en-US" dirty="0"/>
              <a:t>Write down the easiest thing first</a:t>
            </a:r>
          </a:p>
          <a:p>
            <a:pPr lvl="1"/>
            <a:r>
              <a:rPr lang="en-US" dirty="0"/>
              <a:t>what is information in problem domain, form of information, type comment, examples, template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name, signature, purpose, examples, template, code rest of function body</a:t>
            </a:r>
          </a:p>
          <a:p>
            <a:r>
              <a:rPr lang="en-US" dirty="0"/>
              <a:t>Don’t jump to a solution too soon</a:t>
            </a:r>
          </a:p>
          <a:p>
            <a:pPr lvl="1"/>
            <a:r>
              <a:rPr lang="en-US" dirty="0"/>
              <a:t>information, form, DD, signature, purpose, template, fill in …   vs.  just start coding</a:t>
            </a:r>
          </a:p>
          <a:p>
            <a:r>
              <a:rPr lang="en-US" dirty="0"/>
              <a:t>Describe the goal in different forms.</a:t>
            </a:r>
          </a:p>
          <a:p>
            <a:pPr lvl="1"/>
            <a:r>
              <a:rPr lang="en-US" dirty="0"/>
              <a:t>types (signature), text (purpose), examples, template</a:t>
            </a:r>
          </a:p>
          <a:p>
            <a:r>
              <a:rPr lang="en-US" dirty="0"/>
              <a:t>Work it out, piece by piece, always writing down what you just figured out.</a:t>
            </a:r>
          </a:p>
          <a:p>
            <a:r>
              <a:rPr lang="en-US" dirty="0"/>
              <a:t>Using software engineering and computer science to structure the solution into separate parts</a:t>
            </a:r>
          </a:p>
          <a:p>
            <a:pPr lvl="1"/>
            <a:r>
              <a:rPr lang="en-US" dirty="0"/>
              <a:t>What’s the information? What’s the changing information?</a:t>
            </a:r>
          </a:p>
          <a:p>
            <a:pPr lvl="1"/>
            <a:r>
              <a:rPr lang="en-US" dirty="0"/>
              <a:t>What kind of problem is it? (Simple functional, World, Search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What‘s the basic function strategy? (structural, generative, search...)</a:t>
            </a:r>
          </a:p>
          <a:p>
            <a:pPr lvl="1"/>
            <a:r>
              <a:rPr lang="is-IS" dirty="0"/>
              <a:t>What are the templates?</a:t>
            </a:r>
          </a:p>
        </p:txBody>
      </p:sp>
    </p:spTree>
    <p:extLst>
      <p:ext uri="{BB962C8B-B14F-4D97-AF65-F5344CB8AC3E}">
        <p14:creationId xmlns:p14="http://schemas.microsoft.com/office/powerpoint/2010/main" val="120120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have you learned ... about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foundations of software engineering</a:t>
            </a:r>
          </a:p>
          <a:p>
            <a:pPr lvl="1"/>
            <a:r>
              <a:rPr lang="en-US" dirty="0"/>
              <a:t>much more in 210, 310, 410</a:t>
            </a:r>
          </a:p>
          <a:p>
            <a:r>
              <a:rPr lang="en-US" dirty="0"/>
              <a:t>simple functional programming language</a:t>
            </a:r>
          </a:p>
          <a:p>
            <a:pPr lvl="1"/>
            <a:r>
              <a:rPr lang="en-US" dirty="0"/>
              <a:t>much more in 311, 312, 411</a:t>
            </a:r>
          </a:p>
          <a:p>
            <a:r>
              <a:rPr lang="en-US" dirty="0"/>
              <a:t>a bit about algorithms and data structures</a:t>
            </a:r>
          </a:p>
          <a:p>
            <a:pPr lvl="1"/>
            <a:r>
              <a:rPr lang="en-US" dirty="0"/>
              <a:t>trees, graphs, sorting, searching</a:t>
            </a:r>
          </a:p>
          <a:p>
            <a:pPr lvl="1"/>
            <a:r>
              <a:rPr lang="en-US" dirty="0"/>
              <a:t>much more in 221, 320, 420</a:t>
            </a:r>
          </a:p>
          <a:p>
            <a:r>
              <a:rPr lang="en-US" dirty="0"/>
              <a:t>a very little bit about systems and architecture (MVC)</a:t>
            </a:r>
          </a:p>
          <a:p>
            <a:pPr lvl="1"/>
            <a:r>
              <a:rPr lang="en-US" dirty="0"/>
              <a:t>much much more in 213, 313, 317</a:t>
            </a:r>
          </a:p>
          <a:p>
            <a:pPr lvl="1"/>
            <a:endParaRPr lang="en-US" dirty="0"/>
          </a:p>
          <a:p>
            <a:r>
              <a:rPr lang="en-US" dirty="0"/>
              <a:t>but much much much much more beyond that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3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017" y="152900"/>
            <a:ext cx="115540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203			Non-majors 2</a:t>
            </a:r>
            <a:r>
              <a:rPr lang="en-US" sz="2400" baseline="30000" dirty="0"/>
              <a:t>nd</a:t>
            </a:r>
            <a:r>
              <a:rPr lang="en-US" sz="2400" dirty="0"/>
              <a:t> course in programming  NEW</a:t>
            </a:r>
          </a:p>
          <a:p>
            <a:r>
              <a:rPr lang="en-US" sz="2400" dirty="0"/>
              <a:t>330			Non-majors machine learning NEW</a:t>
            </a:r>
          </a:p>
          <a:p>
            <a:endParaRPr lang="en-US" sz="2400" dirty="0"/>
          </a:p>
          <a:p>
            <a:r>
              <a:rPr lang="en-US" sz="2400" dirty="0"/>
              <a:t>210, 310, 410            	Software Engineering</a:t>
            </a:r>
          </a:p>
          <a:p>
            <a:r>
              <a:rPr lang="en-US" sz="2400" dirty="0"/>
              <a:t>311, 411                     	Programming languages</a:t>
            </a:r>
          </a:p>
          <a:p>
            <a:endParaRPr lang="en-US" sz="2400" dirty="0"/>
          </a:p>
          <a:p>
            <a:r>
              <a:rPr lang="en-US" sz="2400" dirty="0"/>
              <a:t>213, 313, 317, 415       Systems…</a:t>
            </a:r>
          </a:p>
          <a:p>
            <a:r>
              <a:rPr lang="en-US" sz="2400" dirty="0"/>
              <a:t>304, 404                	Databases</a:t>
            </a:r>
          </a:p>
          <a:p>
            <a:endParaRPr lang="en-US" sz="2400" dirty="0"/>
          </a:p>
          <a:p>
            <a:r>
              <a:rPr lang="en-US" sz="2400" dirty="0"/>
              <a:t>121, 221, 320, 420	Algorithms, data structures, theory</a:t>
            </a:r>
          </a:p>
          <a:p>
            <a:endParaRPr lang="en-US" sz="2400" dirty="0"/>
          </a:p>
          <a:p>
            <a:r>
              <a:rPr lang="en-US" sz="2400" dirty="0"/>
              <a:t>302, 303            	Numerical computation              +inf.0</a:t>
            </a:r>
          </a:p>
          <a:p>
            <a:r>
              <a:rPr lang="en-US" sz="2400" dirty="0"/>
              <a:t>322, 340                 	AI and machine learning             speech,  vision, “you may like”…</a:t>
            </a:r>
          </a:p>
          <a:p>
            <a:r>
              <a:rPr lang="en-US" sz="2400" dirty="0"/>
              <a:t>314, 424              	Graphics                                         movies</a:t>
            </a:r>
          </a:p>
          <a:p>
            <a:r>
              <a:rPr lang="en-US" sz="2400" dirty="0"/>
              <a:t>344, 444		Human Computer Interaction    how do people interact with tech…</a:t>
            </a:r>
          </a:p>
          <a:p>
            <a:r>
              <a:rPr lang="en-US" sz="2400" dirty="0"/>
              <a:t>3xx, 436		Visualization                                  presenting complex information</a:t>
            </a:r>
          </a:p>
          <a:p>
            <a:r>
              <a:rPr lang="en-US" sz="2400" dirty="0"/>
              <a:t>… </a:t>
            </a:r>
          </a:p>
          <a:p>
            <a:r>
              <a:rPr lang="en-US" sz="2400" dirty="0"/>
              <a:t>DSCI			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F29C9-44C6-6A4F-9F7D-E2BAFB46B036}"/>
              </a:ext>
            </a:extLst>
          </p:cNvPr>
          <p:cNvSpPr txBox="1"/>
          <p:nvPr/>
        </p:nvSpPr>
        <p:spPr>
          <a:xfrm>
            <a:off x="8768615" y="1511166"/>
            <a:ext cx="22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SE/PL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01818-6D7B-4545-98AC-0626BFD49620}"/>
              </a:ext>
            </a:extLst>
          </p:cNvPr>
          <p:cNvSpPr txBox="1"/>
          <p:nvPr/>
        </p:nvSpPr>
        <p:spPr>
          <a:xfrm>
            <a:off x="8768615" y="2539464"/>
            <a:ext cx="22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1EBE1-E0A4-5C44-B44E-E5865F526904}"/>
              </a:ext>
            </a:extLst>
          </p:cNvPr>
          <p:cNvSpPr txBox="1"/>
          <p:nvPr/>
        </p:nvSpPr>
        <p:spPr>
          <a:xfrm>
            <a:off x="8768615" y="3567762"/>
            <a:ext cx="22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807E7-D132-A34F-A289-E923FE0D4FA7}"/>
              </a:ext>
            </a:extLst>
          </p:cNvPr>
          <p:cNvSpPr txBox="1"/>
          <p:nvPr/>
        </p:nvSpPr>
        <p:spPr>
          <a:xfrm>
            <a:off x="10252648" y="194298"/>
            <a:ext cx="1810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Ask your TAs!!!</a:t>
            </a:r>
          </a:p>
        </p:txBody>
      </p:sp>
    </p:spTree>
    <p:extLst>
      <p:ext uri="{BB962C8B-B14F-4D97-AF65-F5344CB8AC3E}">
        <p14:creationId xmlns:p14="http://schemas.microsoft.com/office/powerpoint/2010/main" val="81871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FB29E-530E-7E40-959E-039ADEDC4A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31587"/>
            <a:ext cx="10761324" cy="55502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Jobs outside universities…</a:t>
            </a:r>
          </a:p>
          <a:p>
            <a:r>
              <a:rPr lang="en-US" dirty="0"/>
              <a:t>Build your own portfolio, get internships, COOP  and/or work with faculty</a:t>
            </a:r>
          </a:p>
          <a:p>
            <a:r>
              <a:rPr lang="en-US" dirty="0"/>
              <a:t>Interviews are about what you have DONE and what you can DO</a:t>
            </a:r>
          </a:p>
          <a:p>
            <a:pPr lvl="1"/>
            <a:r>
              <a:rPr lang="en-US" dirty="0"/>
              <a:t>not what you remember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reference letter that helps must have all three of these properties:</a:t>
            </a:r>
          </a:p>
          <a:p>
            <a:pPr lvl="1"/>
            <a:r>
              <a:rPr lang="en-US" dirty="0"/>
              <a:t>comes from someone the committee will trust</a:t>
            </a:r>
          </a:p>
          <a:p>
            <a:pPr lvl="1"/>
            <a:r>
              <a:rPr lang="en-US" dirty="0"/>
              <a:t>comes from someone who has something </a:t>
            </a:r>
            <a:r>
              <a:rPr lang="en-US" u="sng" dirty="0"/>
              <a:t>specific</a:t>
            </a:r>
            <a:r>
              <a:rPr lang="en-US" dirty="0"/>
              <a:t> to say about you</a:t>
            </a:r>
          </a:p>
          <a:p>
            <a:pPr lvl="1"/>
            <a:r>
              <a:rPr lang="en-US" dirty="0"/>
              <a:t>says specific things about you that compare favorably with rest of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45B78-65FC-9C46-A3E5-C9010A132CDB}"/>
              </a:ext>
            </a:extLst>
          </p:cNvPr>
          <p:cNvSpPr txBox="1"/>
          <p:nvPr/>
        </p:nvSpPr>
        <p:spPr>
          <a:xfrm>
            <a:off x="10232844" y="434075"/>
            <a:ext cx="181039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Ask your TAs!!!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5796DB-C992-5B4F-8F47-401C86FFB8E3}"/>
              </a:ext>
            </a:extLst>
          </p:cNvPr>
          <p:cNvCxnSpPr/>
          <p:nvPr/>
        </p:nvCxnSpPr>
        <p:spPr>
          <a:xfrm>
            <a:off x="575353" y="5414880"/>
            <a:ext cx="5548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50BD1-7010-9042-8ED0-7CB857012097}"/>
              </a:ext>
            </a:extLst>
          </p:cNvPr>
          <p:cNvCxnSpPr/>
          <p:nvPr/>
        </p:nvCxnSpPr>
        <p:spPr>
          <a:xfrm>
            <a:off x="575353" y="5803585"/>
            <a:ext cx="5548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1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Monitor Piazza forum closely – ask well setup questions</a:t>
            </a:r>
          </a:p>
          <a:p>
            <a:r>
              <a:rPr lang="en-US" dirty="0"/>
              <a:t>Work through problems (reviewing solutions does not help)</a:t>
            </a:r>
          </a:p>
          <a:p>
            <a:r>
              <a:rPr lang="en-US" dirty="0"/>
              <a:t>Focus on WHY you type the code you do</a:t>
            </a:r>
          </a:p>
          <a:p>
            <a:pPr lvl="1"/>
            <a:r>
              <a:rPr lang="en-US" dirty="0"/>
              <a:t>What rule? What observation? What idea?</a:t>
            </a:r>
          </a:p>
          <a:p>
            <a:pPr lvl="1"/>
            <a:endParaRPr lang="en-US" dirty="0"/>
          </a:p>
          <a:p>
            <a:r>
              <a:rPr lang="en-US" dirty="0"/>
              <a:t>Work through them online</a:t>
            </a:r>
          </a:p>
          <a:p>
            <a:r>
              <a:rPr lang="en-US" dirty="0"/>
              <a:t>Practice getting RUNNING solutions</a:t>
            </a:r>
          </a:p>
          <a:p>
            <a:r>
              <a:rPr lang="en-US" dirty="0"/>
              <a:t>Work through being stuck, don’t just look at the solution</a:t>
            </a:r>
          </a:p>
          <a:p>
            <a:r>
              <a:rPr lang="en-US" dirty="0"/>
              <a:t>Work in office hours (hints are better than looking at solutions)</a:t>
            </a:r>
          </a:p>
          <a:p>
            <a:r>
              <a:rPr lang="en-US" dirty="0"/>
              <a:t>Work in 2.5 hour chunks w/o interruption (simulate exam setting)</a:t>
            </a:r>
          </a:p>
          <a:p>
            <a:endParaRPr lang="en-US" dirty="0"/>
          </a:p>
          <a:p>
            <a:r>
              <a:rPr lang="en-US" dirty="0"/>
              <a:t>Several hours every day beats 24 hours the day before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0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72D7-CAB1-3C4D-A989-78EF897D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now bearers of IT sorcery…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9F92-A0A2-FE49-8EB8-A978133C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163" cy="4854308"/>
          </a:xfrm>
        </p:spPr>
        <p:txBody>
          <a:bodyPr>
            <a:normAutofit fontScale="92500"/>
          </a:bodyPr>
          <a:lstStyle/>
          <a:p>
            <a:r>
              <a:rPr lang="en-US" dirty="0"/>
              <a:t>Information technology is extraordinarily powerful</a:t>
            </a:r>
          </a:p>
          <a:p>
            <a:pPr lvl="1"/>
            <a:r>
              <a:rPr lang="en-US" dirty="0"/>
              <a:t>DeepMind protein folding</a:t>
            </a:r>
          </a:p>
          <a:p>
            <a:pPr lvl="1"/>
            <a:r>
              <a:rPr lang="en-US" dirty="0"/>
              <a:t>Self driving cars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UBC SSC</a:t>
            </a:r>
          </a:p>
          <a:p>
            <a:r>
              <a:rPr lang="en-US" dirty="0"/>
              <a:t>Try to do good things with that power</a:t>
            </a:r>
          </a:p>
          <a:p>
            <a:pPr lvl="1"/>
            <a:r>
              <a:rPr lang="en-US" dirty="0"/>
              <a:t>not everyone can work on cancer (former head TA S*** in NYC working on that now)</a:t>
            </a:r>
          </a:p>
          <a:p>
            <a:pPr lvl="1"/>
            <a:r>
              <a:rPr lang="en-US" dirty="0"/>
              <a:t>not everyone can go to cool hot company (former students are at all of them)</a:t>
            </a:r>
          </a:p>
          <a:p>
            <a:pPr lvl="1"/>
            <a:r>
              <a:rPr lang="en-US" dirty="0"/>
              <a:t>we also need payroll systems, and traffic automation, and 10k+ other important systems</a:t>
            </a:r>
          </a:p>
          <a:p>
            <a:pPr lvl="1"/>
            <a:r>
              <a:rPr lang="en-US" dirty="0"/>
              <a:t>but some things are less good…, some questions to ask</a:t>
            </a:r>
          </a:p>
          <a:p>
            <a:pPr lvl="2"/>
            <a:r>
              <a:rPr lang="en-US" dirty="0"/>
              <a:t>where does the wealth go? where does it come from?</a:t>
            </a:r>
          </a:p>
          <a:p>
            <a:pPr lvl="2"/>
            <a:r>
              <a:rPr lang="en-US" dirty="0"/>
              <a:t>who has the power over the information?</a:t>
            </a:r>
          </a:p>
          <a:p>
            <a:pPr lvl="2"/>
            <a:r>
              <a:rPr lang="en-US" dirty="0"/>
              <a:t>who has agency in how the system works?</a:t>
            </a:r>
          </a:p>
        </p:txBody>
      </p:sp>
    </p:spTree>
    <p:extLst>
      <p:ext uri="{BB962C8B-B14F-4D97-AF65-F5344CB8AC3E}">
        <p14:creationId xmlns:p14="http://schemas.microsoft.com/office/powerpoint/2010/main" val="352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Plan for today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8A77DE-1B86-0D4B-9485-4E45BC31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other languages?</a:t>
            </a:r>
          </a:p>
          <a:p>
            <a:r>
              <a:rPr lang="en-US" dirty="0"/>
              <a:t>What have you learned?</a:t>
            </a:r>
          </a:p>
          <a:p>
            <a:r>
              <a:rPr lang="en-US" dirty="0"/>
              <a:t>How do we feel about the final?</a:t>
            </a:r>
          </a:p>
          <a:p>
            <a:r>
              <a:rPr lang="en-US" dirty="0"/>
              <a:t>What’s next?</a:t>
            </a:r>
          </a:p>
          <a:p>
            <a:r>
              <a:rPr lang="en-US" dirty="0"/>
              <a:t>Evals</a:t>
            </a:r>
          </a:p>
        </p:txBody>
      </p:sp>
    </p:spTree>
    <p:extLst>
      <p:ext uri="{BB962C8B-B14F-4D97-AF65-F5344CB8AC3E}">
        <p14:creationId xmlns:p14="http://schemas.microsoft.com/office/powerpoint/2010/main" val="263050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D6A-0994-6C41-BD42-CD8F0E61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8446-E292-8F48-BACA-ECAF7A46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9749" cy="4351338"/>
          </a:xfrm>
        </p:spPr>
        <p:txBody>
          <a:bodyPr/>
          <a:lstStyle/>
          <a:p>
            <a:r>
              <a:rPr lang="en-US" dirty="0"/>
              <a:t>Everything you’ve learned in 110 works in other languages</a:t>
            </a:r>
          </a:p>
          <a:p>
            <a:pPr lvl="1"/>
            <a:r>
              <a:rPr lang="en-US" dirty="0"/>
              <a:t>data design, function design, tests, templates…</a:t>
            </a:r>
          </a:p>
          <a:p>
            <a:pPr lvl="1"/>
            <a:r>
              <a:rPr lang="en-US" dirty="0"/>
              <a:t>above all, working systematically to narrow the gap between problem and solution</a:t>
            </a:r>
          </a:p>
          <a:p>
            <a:endParaRPr lang="en-US" dirty="0"/>
          </a:p>
          <a:p>
            <a:r>
              <a:rPr lang="en-US" dirty="0"/>
              <a:t>Learn new languages by reading code</a:t>
            </a:r>
          </a:p>
          <a:p>
            <a:pPr lvl="1"/>
            <a:r>
              <a:rPr lang="en-US" dirty="0"/>
              <a:t>find code that “must do X”</a:t>
            </a:r>
          </a:p>
          <a:p>
            <a:pPr lvl="1"/>
            <a:r>
              <a:rPr lang="en-US" dirty="0"/>
              <a:t>use what you know to understand the chunks (the templates)</a:t>
            </a:r>
          </a:p>
          <a:p>
            <a:pPr lvl="1"/>
            <a:r>
              <a:rPr lang="en-US" dirty="0"/>
              <a:t>figure it out from there</a:t>
            </a:r>
          </a:p>
        </p:txBody>
      </p:sp>
    </p:spTree>
    <p:extLst>
      <p:ext uri="{BB962C8B-B14F-4D97-AF65-F5344CB8AC3E}">
        <p14:creationId xmlns:p14="http://schemas.microsoft.com/office/powerpoint/2010/main" val="13271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D6A-0994-6C41-BD42-CD8F0E61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last </a:t>
            </a:r>
            <a:r>
              <a:rPr lang="en-US"/>
              <a:t>starter…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85CB8-FCB3-4040-9D05-4A07FCFABFF5}"/>
              </a:ext>
            </a:extLst>
          </p:cNvPr>
          <p:cNvSpPr txBox="1"/>
          <p:nvPr/>
        </p:nvSpPr>
        <p:spPr>
          <a:xfrm>
            <a:off x="838200" y="2179674"/>
            <a:ext cx="8304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aco" pitchFamily="2" charset="77"/>
              </a:rPr>
              <a:t>//@template (</a:t>
            </a:r>
            <a:r>
              <a:rPr lang="en-US" sz="3200" dirty="0" err="1">
                <a:latin typeface="Monaco" pitchFamily="2" charset="77"/>
              </a:rPr>
              <a:t>listof</a:t>
            </a:r>
            <a:r>
              <a:rPr lang="en-US" sz="3200" dirty="0">
                <a:latin typeface="Monaco" pitchFamily="2" charset="77"/>
              </a:rPr>
              <a:t> X) w/ acc</a:t>
            </a:r>
          </a:p>
          <a:p>
            <a:r>
              <a:rPr lang="en-US" sz="3200" dirty="0">
                <a:latin typeface="Monaco" pitchFamily="2" charset="77"/>
              </a:rPr>
              <a:t>def </a:t>
            </a:r>
            <a:r>
              <a:rPr lang="en-US" sz="3200" dirty="0" err="1">
                <a:latin typeface="Monaco" pitchFamily="2" charset="77"/>
              </a:rPr>
              <a:t>fn</a:t>
            </a:r>
            <a:r>
              <a:rPr lang="en-US" sz="3200" dirty="0">
                <a:latin typeface="Monaco" pitchFamily="2" charset="77"/>
              </a:rPr>
              <a:t>(lox):</a:t>
            </a:r>
          </a:p>
          <a:p>
            <a:r>
              <a:rPr lang="en-US" sz="3200" dirty="0">
                <a:latin typeface="Monaco" pitchFamily="2" charset="77"/>
              </a:rPr>
              <a:t>    res = ...</a:t>
            </a:r>
          </a:p>
          <a:p>
            <a:r>
              <a:rPr lang="en-US" sz="3200" dirty="0">
                <a:latin typeface="Monaco" pitchFamily="2" charset="77"/>
              </a:rPr>
              <a:t>    for x in lox:</a:t>
            </a:r>
          </a:p>
          <a:p>
            <a:r>
              <a:rPr lang="en-US" sz="3200" dirty="0">
                <a:latin typeface="Monaco" pitchFamily="2" charset="77"/>
              </a:rPr>
              <a:t>        res = res...x</a:t>
            </a:r>
          </a:p>
          <a:p>
            <a:r>
              <a:rPr lang="en-US" sz="3200" dirty="0">
                <a:latin typeface="Monaco" pitchFamily="2" charset="77"/>
              </a:rPr>
              <a:t>    return ...x</a:t>
            </a:r>
          </a:p>
          <a:p>
            <a:endParaRPr lang="en-US" sz="3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3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EFD2-707F-1440-A20A-65BF3CDE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E9BC-719F-F14A-952E-C5A5E3EA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Couldn’t understand the Python code at all.</a:t>
            </a:r>
          </a:p>
          <a:p>
            <a:pPr marL="514350" indent="-514350">
              <a:buAutoNum type="alphaUcPeriod"/>
            </a:pPr>
            <a:r>
              <a:rPr lang="en-US" dirty="0"/>
              <a:t>Could sort of read Python code when it was already there.</a:t>
            </a:r>
          </a:p>
          <a:p>
            <a:pPr marL="514350" indent="-514350">
              <a:buAutoNum type="alphaUcPeriod"/>
            </a:pPr>
            <a:r>
              <a:rPr lang="en-US" dirty="0"/>
              <a:t>Could sort of write the Python code by copying from examples.</a:t>
            </a:r>
          </a:p>
          <a:p>
            <a:pPr marL="514350" indent="-514350">
              <a:buAutoNum type="alphaUcPeriod"/>
            </a:pPr>
            <a:r>
              <a:rPr lang="en-US" dirty="0"/>
              <a:t>While waiting implemented DrRacket in Python so I would have a better language to work with.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8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learned ... about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Figuring out what you actually want is half the battle</a:t>
            </a:r>
          </a:p>
          <a:p>
            <a:endParaRPr lang="en-US" dirty="0"/>
          </a:p>
          <a:p>
            <a:pPr lvl="1"/>
            <a:r>
              <a:rPr lang="en-US" dirty="0"/>
              <a:t>signature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examples (wrapped in check-expect)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information examples</a:t>
            </a:r>
          </a:p>
          <a:p>
            <a:pPr lvl="1"/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6162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learned ... about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then the structure of the solution</a:t>
            </a:r>
          </a:p>
          <a:p>
            <a:endParaRPr lang="en-US" dirty="0"/>
          </a:p>
          <a:p>
            <a:pPr lvl="1"/>
            <a:r>
              <a:rPr lang="en-US" dirty="0"/>
              <a:t>template origins</a:t>
            </a:r>
          </a:p>
          <a:p>
            <a:pPr lvl="1"/>
            <a:r>
              <a:rPr lang="en-US" dirty="0"/>
              <a:t>accumulator types and invariants</a:t>
            </a:r>
          </a:p>
          <a:p>
            <a:pPr lvl="1"/>
            <a:endParaRPr lang="en-US" dirty="0"/>
          </a:p>
          <a:p>
            <a:r>
              <a:rPr lang="en-US" sz="3600" dirty="0"/>
              <a:t>and the details</a:t>
            </a:r>
          </a:p>
          <a:p>
            <a:endParaRPr lang="en-US" dirty="0"/>
          </a:p>
          <a:p>
            <a:pPr lvl="1"/>
            <a:r>
              <a:rPr lang="en-US" dirty="0"/>
              <a:t>fill in … according to all above</a:t>
            </a:r>
          </a:p>
          <a:p>
            <a:pPr lvl="1"/>
            <a:r>
              <a:rPr lang="en-US" dirty="0"/>
              <a:t>debug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90351-7D8A-D040-AC37-B7B0B88C93A9}"/>
              </a:ext>
            </a:extLst>
          </p:cNvPr>
          <p:cNvSpPr txBox="1"/>
          <p:nvPr/>
        </p:nvSpPr>
        <p:spPr>
          <a:xfrm>
            <a:off x="7506586" y="5653743"/>
            <a:ext cx="439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aco" pitchFamily="2" charset="77"/>
              </a:rPr>
              <a:t>All 5 tests pass!</a:t>
            </a:r>
          </a:p>
        </p:txBody>
      </p:sp>
    </p:spTree>
    <p:extLst>
      <p:ext uri="{BB962C8B-B14F-4D97-AF65-F5344CB8AC3E}">
        <p14:creationId xmlns:p14="http://schemas.microsoft.com/office/powerpoint/2010/main" val="40689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learned ... about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>
            <a:normAutofit/>
          </a:bodyPr>
          <a:lstStyle/>
          <a:p>
            <a:r>
              <a:rPr lang="en-US" sz="3600" dirty="0"/>
              <a:t>but sometimes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despite your best efforts</a:t>
            </a:r>
          </a:p>
          <a:p>
            <a:pPr lvl="1"/>
            <a:r>
              <a:rPr lang="en-US" dirty="0"/>
              <a:t>what you end up with is not what you really wanted</a:t>
            </a:r>
          </a:p>
          <a:p>
            <a:pPr lvl="1"/>
            <a:r>
              <a:rPr lang="en-US" dirty="0"/>
              <a:t>go back and systematically revise the design, and learn from that error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EF986-FC6E-2540-8868-F58DD833305B}"/>
              </a:ext>
            </a:extLst>
          </p:cNvPr>
          <p:cNvSpPr txBox="1"/>
          <p:nvPr/>
        </p:nvSpPr>
        <p:spPr>
          <a:xfrm>
            <a:off x="170121" y="2858034"/>
            <a:ext cx="1185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CA" sz="1600" dirty="0">
                <a:latin typeface="Monaco" pitchFamily="2" charset="77"/>
              </a:rPr>
            </a:br>
            <a:endParaRPr lang="en-CA" sz="1600" dirty="0">
              <a:latin typeface="Monaco" pitchFamily="2" charset="77"/>
            </a:endParaRPr>
          </a:p>
          <a:p>
            <a:r>
              <a:rPr lang="en-CA" sz="1600" dirty="0">
                <a:latin typeface="Monaco" pitchFamily="2" charset="77"/>
              </a:rPr>
              <a:t>  50% of  50%   Submitted tests: correct - all submitted test pass. </a:t>
            </a:r>
          </a:p>
          <a:p>
            <a:r>
              <a:rPr lang="en-CA" sz="1600" dirty="0">
                <a:latin typeface="Monaco" pitchFamily="2" charset="77"/>
              </a:rPr>
              <a:t>   0% of  50%   Additional tests: incorrect - 3 autograder internal additional tests failed. </a:t>
            </a:r>
          </a:p>
          <a:p>
            <a:endParaRPr lang="en-US" sz="16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9117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Hopefully you also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that you can solve larger and harder problems than you thought</a:t>
            </a:r>
          </a:p>
          <a:p>
            <a:r>
              <a:rPr lang="en-US" dirty="0"/>
              <a:t>some of what it will take to solve harder and harder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patience, attention to detail, humility are not small parts of 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5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17711</TotalTime>
  <Words>1129</Words>
  <Application>Microsoft Macintosh PowerPoint</Application>
  <PresentationFormat>Widescreen</PresentationFormat>
  <Paragraphs>169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Monaco</vt:lpstr>
      <vt:lpstr>Office Theme</vt:lpstr>
      <vt:lpstr>TA office hours will be posted Friday.  Instructor hours will be posted shortly.   There are no hidden hints about the final in this lecture.   The final covers the whole course.</vt:lpstr>
      <vt:lpstr>Plan for today</vt:lpstr>
      <vt:lpstr>Other languages</vt:lpstr>
      <vt:lpstr>Our last starter…</vt:lpstr>
      <vt:lpstr>How was that?</vt:lpstr>
      <vt:lpstr>What have you learned ... about design?</vt:lpstr>
      <vt:lpstr>What have you learned ... about design?</vt:lpstr>
      <vt:lpstr>What have you learned ... about design?</vt:lpstr>
      <vt:lpstr>Hopefully you also learned</vt:lpstr>
      <vt:lpstr>PowerPoint Presentation</vt:lpstr>
      <vt:lpstr>The Recipes are about</vt:lpstr>
      <vt:lpstr>What have you learned ... about Computer Science?</vt:lpstr>
      <vt:lpstr>PowerPoint Presentation</vt:lpstr>
      <vt:lpstr>PowerPoint Presentation</vt:lpstr>
      <vt:lpstr>Final review</vt:lpstr>
      <vt:lpstr>You are now bearers of IT sorcery…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taking 110</dc:title>
  <dc:creator>Microsoft Office User</dc:creator>
  <cp:lastModifiedBy>Microsoft Office User</cp:lastModifiedBy>
  <cp:revision>76</cp:revision>
  <cp:lastPrinted>2021-12-07T18:27:31Z</cp:lastPrinted>
  <dcterms:created xsi:type="dcterms:W3CDTF">2016-12-01T22:07:24Z</dcterms:created>
  <dcterms:modified xsi:type="dcterms:W3CDTF">2022-04-07T16:15:25Z</dcterms:modified>
</cp:coreProperties>
</file>