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76" r:id="rId2"/>
    <p:sldId id="256" r:id="rId3"/>
    <p:sldId id="258" r:id="rId4"/>
    <p:sldId id="257" r:id="rId5"/>
    <p:sldId id="259" r:id="rId6"/>
    <p:sldId id="277" r:id="rId7"/>
    <p:sldId id="262" r:id="rId8"/>
    <p:sldId id="269" r:id="rId9"/>
    <p:sldId id="268" r:id="rId10"/>
    <p:sldId id="263" r:id="rId11"/>
    <p:sldId id="275" r:id="rId12"/>
    <p:sldId id="271" r:id="rId13"/>
    <p:sldId id="272" r:id="rId14"/>
    <p:sldId id="270" r:id="rId15"/>
    <p:sldId id="264" r:id="rId16"/>
    <p:sldId id="273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6"/>
    <p:restoredTop sz="94685"/>
  </p:normalViewPr>
  <p:slideViewPr>
    <p:cSldViewPr snapToGrid="0" snapToObjects="1">
      <p:cViewPr varScale="1">
        <p:scale>
          <a:sx n="129" d="100"/>
          <a:sy n="129" d="100"/>
        </p:scale>
        <p:origin x="22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666FD-ED6D-D74A-8CD4-09B9187274C0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DD85F-8397-E84D-B4AB-B79C913DC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3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DD85F-8397-E84D-B4AB-B79C913DC4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0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6DFB-0B05-AE4A-A5A7-3DAFFCF95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4EBCD-B7E8-A742-8EB8-3810A5216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35304-887D-3648-848E-3604CDC6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A14-C14C-D844-BA41-5E6102FCF84E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92CAE-1B18-D247-B7DF-14B85C99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03002-4E99-1B4B-B130-2667617C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E4B-7F9A-4D41-A1DD-451F5BAD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8C62-A5FE-7147-B69F-24B3A315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98878-3E07-CC41-B530-DAD119AB3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6FADB-6D37-A143-82F4-47752C78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A14-C14C-D844-BA41-5E6102FCF84E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07DBD-B066-AB4A-8B6F-18A5D91D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B58B8-B54C-F946-9152-13C28414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E4B-7F9A-4D41-A1DD-451F5BAD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0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6DA89-59B9-8345-AA2F-948178868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B207F-B9BC-C641-8C18-B5FBB226D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68B73-3533-CA4F-8E4F-4CD404BC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A14-C14C-D844-BA41-5E6102FCF84E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0BD30-7B2C-7A4E-A83E-119D690B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10EAC-5337-1F4F-9E3B-5D0F15B0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E4B-7F9A-4D41-A1DD-451F5BAD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9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5926-857A-F246-AF80-D9B3D317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C2C05-8024-2041-8746-AFAC939E4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6B8D8-ACC0-2947-A6DE-3B00117B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A14-C14C-D844-BA41-5E6102FCF84E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B0C5D-84C6-1149-921B-07134E45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E58C1-B9F7-114E-BC32-4D1A3DA2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E4B-7F9A-4D41-A1DD-451F5BAD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3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0D48-FC87-1E49-8AD0-6B507D7C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7316F-57A5-A745-80B1-6645AFD38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F28A6-EC36-1546-9E80-CAB97AA47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A14-C14C-D844-BA41-5E6102FCF84E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B35F0-3D18-B947-8648-18471187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10FB2-0715-C942-8E23-4FE99F15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E4B-7F9A-4D41-A1DD-451F5BAD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7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9F12-2513-2B4F-BC37-750E6D74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CAA7B-CC30-5746-BB82-31788DCF3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49BB9-930A-184E-B494-C03B8EEED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C232C-2FAE-C94F-A835-E0E3D0D55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A14-C14C-D844-BA41-5E6102FCF84E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335A7-C173-9E4A-BC3E-024AED69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778CA-68D5-6B42-883C-40A3D54DD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E4B-7F9A-4D41-A1DD-451F5BAD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6CDA-95A2-984C-98A1-B17DB941B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FBDA9-2509-BF4A-ACAC-7949E312E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9909B-5B3D-0F4D-865C-AF8E386B1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BD26C-F033-2D47-98F7-C68156B04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AEED3-7186-0442-91D3-E186AC3D7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AC41F-77F7-DE48-A80F-3A5391A3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A14-C14C-D844-BA41-5E6102FCF84E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FB6185-C44E-BB48-883C-8D9A37AF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BD6EB-BBF3-0E4E-BEE4-EBB42F71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E4B-7F9A-4D41-A1DD-451F5BAD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3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39AD-F843-EC45-A69D-85773E06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46AA34-CF38-1E43-B184-79CE3233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A14-C14C-D844-BA41-5E6102FCF84E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F3F46-E011-3249-9997-54CE1B84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C8FBA-336D-0043-856D-FC9BAEC2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E4B-7F9A-4D41-A1DD-451F5BAD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0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1E6EAC-ED73-354F-8CAB-BA7E1FC4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A14-C14C-D844-BA41-5E6102FCF84E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D1728-772B-E343-9786-F55DDA48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3979A-D006-9C40-8479-A012D8FD5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E4B-7F9A-4D41-A1DD-451F5BAD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1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A7AC-E0EC-CC4D-982A-3F7F8B66D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E685B-2F75-2E4F-9076-A1CA06ED1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561F6-DDBD-554B-8A42-6BD557E52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42344-0BF2-E940-8FE2-975E3A76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A14-C14C-D844-BA41-5E6102FCF84E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76326-5A0B-B345-B08F-ACF5E392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9254B-76EE-724C-8771-0F8CD0BB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E4B-7F9A-4D41-A1DD-451F5BAD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1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117F-A097-944F-95C7-A759E6CB6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A4D13-3501-F84C-8A1E-D6B371213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59BCE-9923-8E45-9ACD-925B7B500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A683A-EAB6-CB45-8286-F42BBF8D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A14-C14C-D844-BA41-5E6102FCF84E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0CE0C-23F6-6C4B-A74D-333CFE2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CBD9E-6C29-9E40-AD6C-C80698FE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E4B-7F9A-4D41-A1DD-451F5BAD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7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86E47-0A0F-E344-8088-DDA7A98D1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28384-6963-AE40-B681-6638D0920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A0B0D-F10D-314B-9794-85E973180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DDA14-C14C-D844-BA41-5E6102FCF84E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C0EBB-29DC-214B-A791-8956BCEBD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E305B-6B38-8047-B59A-19A677F06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3FE4B-7F9A-4D41-A1DD-451F5BAD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2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BFF1-40E3-47C2-63B0-240B2967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D79DF-191F-305D-377D-E8B2E303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 one-of templating</a:t>
            </a:r>
          </a:p>
          <a:p>
            <a:pPr lvl="1"/>
            <a:r>
              <a:rPr lang="en-US" u="sng" dirty="0"/>
              <a:t>orthogonal</a:t>
            </a:r>
            <a:r>
              <a:rPr lang="en-US" dirty="0"/>
              <a:t> axes of variation</a:t>
            </a:r>
            <a:endParaRPr lang="en-US" u="sng" dirty="0"/>
          </a:p>
          <a:p>
            <a:pPr lvl="1"/>
            <a:r>
              <a:rPr lang="en-US" dirty="0"/>
              <a:t>reasoning about and simplifying code at the model level</a:t>
            </a:r>
          </a:p>
        </p:txBody>
      </p:sp>
    </p:spTree>
    <p:extLst>
      <p:ext uri="{BB962C8B-B14F-4D97-AF65-F5344CB8AC3E}">
        <p14:creationId xmlns:p14="http://schemas.microsoft.com/office/powerpoint/2010/main" val="420521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85C042-5293-FE7E-AB01-627F6D5BFCF6}"/>
              </a:ext>
            </a:extLst>
          </p:cNvPr>
          <p:cNvCxnSpPr/>
          <p:nvPr/>
        </p:nvCxnSpPr>
        <p:spPr>
          <a:xfrm>
            <a:off x="2250040" y="2434975"/>
            <a:ext cx="0" cy="15411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2067447-308D-E0E1-12A3-2741263F6106}"/>
              </a:ext>
            </a:extLst>
          </p:cNvPr>
          <p:cNvSpPr txBox="1"/>
          <p:nvPr/>
        </p:nvSpPr>
        <p:spPr>
          <a:xfrm>
            <a:off x="1397284" y="810833"/>
            <a:ext cx="344183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model</a:t>
            </a:r>
            <a:endParaRPr lang="en-US" dirty="0"/>
          </a:p>
          <a:p>
            <a:endParaRPr lang="en-US" dirty="0"/>
          </a:p>
          <a:p>
            <a:r>
              <a:rPr lang="en-US" sz="2000" dirty="0" err="1"/>
              <a:t>ListOfString</a:t>
            </a:r>
            <a:r>
              <a:rPr lang="en-US" sz="2000" dirty="0"/>
              <a:t> is one of: &lt;2 cases&gt;</a:t>
            </a:r>
          </a:p>
          <a:p>
            <a:r>
              <a:rPr lang="en-US" sz="2000" dirty="0" err="1"/>
              <a:t>ListOfString</a:t>
            </a:r>
            <a:r>
              <a:rPr lang="en-US" sz="2000" dirty="0"/>
              <a:t> is one of: &lt;2 cases&gt;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4D3F7-A812-5F77-E6E3-B8365AFB5539}"/>
              </a:ext>
            </a:extLst>
          </p:cNvPr>
          <p:cNvSpPr txBox="1"/>
          <p:nvPr/>
        </p:nvSpPr>
        <p:spPr>
          <a:xfrm>
            <a:off x="1397283" y="4262063"/>
            <a:ext cx="595901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code</a:t>
            </a:r>
            <a:endParaRPr lang="en-US" dirty="0"/>
          </a:p>
          <a:p>
            <a:endParaRPr lang="en-US" dirty="0"/>
          </a:p>
          <a:p>
            <a:r>
              <a:rPr lang="en-US" sz="1600" dirty="0">
                <a:latin typeface="Monaco" pitchFamily="2" charset="77"/>
              </a:rPr>
              <a:t>(define (</a:t>
            </a:r>
            <a:r>
              <a:rPr lang="en-US" sz="1600" dirty="0" err="1">
                <a:latin typeface="Monaco" pitchFamily="2" charset="77"/>
              </a:rPr>
              <a:t>fn</a:t>
            </a:r>
            <a:r>
              <a:rPr lang="en-US" sz="1600" dirty="0">
                <a:latin typeface="Monaco" pitchFamily="2" charset="77"/>
              </a:rPr>
              <a:t> los1 los2)</a:t>
            </a:r>
            <a:br>
              <a:rPr lang="en-US" sz="1600" dirty="0">
                <a:latin typeface="Monaco" pitchFamily="2" charset="77"/>
              </a:rPr>
            </a:br>
            <a:r>
              <a:rPr lang="en-US" sz="1600" dirty="0">
                <a:latin typeface="Monaco" pitchFamily="2" charset="77"/>
              </a:rPr>
              <a:t>  (</a:t>
            </a:r>
            <a:r>
              <a:rPr lang="en-US" sz="1600" dirty="0" err="1">
                <a:latin typeface="Monaco" pitchFamily="2" charset="77"/>
              </a:rPr>
              <a:t>cond</a:t>
            </a:r>
            <a:r>
              <a:rPr lang="en-US" sz="1600" dirty="0">
                <a:latin typeface="Monaco" pitchFamily="2" charset="77"/>
              </a:rPr>
              <a:t> &lt;4 cases&gt;))</a:t>
            </a:r>
          </a:p>
        </p:txBody>
      </p:sp>
    </p:spTree>
    <p:extLst>
      <p:ext uri="{BB962C8B-B14F-4D97-AF65-F5344CB8AC3E}">
        <p14:creationId xmlns:p14="http://schemas.microsoft.com/office/powerpoint/2010/main" val="2168947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85C042-5293-FE7E-AB01-627F6D5BFCF6}"/>
              </a:ext>
            </a:extLst>
          </p:cNvPr>
          <p:cNvCxnSpPr/>
          <p:nvPr/>
        </p:nvCxnSpPr>
        <p:spPr>
          <a:xfrm>
            <a:off x="2250040" y="2434975"/>
            <a:ext cx="0" cy="15411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436CBC-8618-37C1-3F6F-018F048599D2}"/>
              </a:ext>
            </a:extLst>
          </p:cNvPr>
          <p:cNvCxnSpPr>
            <a:cxnSpLocks/>
          </p:cNvCxnSpPr>
          <p:nvPr/>
        </p:nvCxnSpPr>
        <p:spPr>
          <a:xfrm>
            <a:off x="4500081" y="1477766"/>
            <a:ext cx="26199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286E4B-3453-512D-7D69-7CB4965720D1}"/>
              </a:ext>
            </a:extLst>
          </p:cNvPr>
          <p:cNvSpPr txBox="1"/>
          <p:nvPr/>
        </p:nvSpPr>
        <p:spPr>
          <a:xfrm>
            <a:off x="7703905" y="892990"/>
            <a:ext cx="35257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simplified model</a:t>
            </a:r>
            <a:endParaRPr lang="en-US" dirty="0"/>
          </a:p>
          <a:p>
            <a:endParaRPr lang="en-US" dirty="0"/>
          </a:p>
          <a:p>
            <a:r>
              <a:rPr lang="en-US" dirty="0"/>
              <a:t>cross product table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6390C4-D396-E4B1-C7E8-CF5D5736CE2C}"/>
              </a:ext>
            </a:extLst>
          </p:cNvPr>
          <p:cNvCxnSpPr/>
          <p:nvPr/>
        </p:nvCxnSpPr>
        <p:spPr>
          <a:xfrm>
            <a:off x="8556660" y="2434975"/>
            <a:ext cx="0" cy="15411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1AAF87-91DC-D27F-CA01-A30E30817AB1}"/>
              </a:ext>
            </a:extLst>
          </p:cNvPr>
          <p:cNvSpPr txBox="1"/>
          <p:nvPr/>
        </p:nvSpPr>
        <p:spPr>
          <a:xfrm>
            <a:off x="7426502" y="4258639"/>
            <a:ext cx="359765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simplified code</a:t>
            </a:r>
            <a:endParaRPr lang="en-US" dirty="0"/>
          </a:p>
          <a:p>
            <a:endParaRPr lang="en-US" dirty="0"/>
          </a:p>
          <a:p>
            <a:r>
              <a:rPr lang="en-US" sz="1600" dirty="0">
                <a:latin typeface="Monaco" pitchFamily="2" charset="77"/>
              </a:rPr>
              <a:t>(define (</a:t>
            </a:r>
            <a:r>
              <a:rPr lang="en-US" sz="1600" dirty="0" err="1">
                <a:latin typeface="Monaco" pitchFamily="2" charset="77"/>
              </a:rPr>
              <a:t>fn</a:t>
            </a:r>
            <a:r>
              <a:rPr lang="en-US" sz="1600" dirty="0">
                <a:latin typeface="Monaco" pitchFamily="2" charset="77"/>
              </a:rPr>
              <a:t> los1 los2)</a:t>
            </a:r>
            <a:br>
              <a:rPr lang="en-US" sz="1600" dirty="0">
                <a:latin typeface="Monaco" pitchFamily="2" charset="77"/>
              </a:rPr>
            </a:br>
            <a:r>
              <a:rPr lang="en-US" sz="1600" dirty="0">
                <a:latin typeface="Monaco" pitchFamily="2" charset="77"/>
              </a:rPr>
              <a:t>  (</a:t>
            </a:r>
            <a:r>
              <a:rPr lang="en-US" sz="1600" dirty="0" err="1">
                <a:latin typeface="Monaco" pitchFamily="2" charset="77"/>
              </a:rPr>
              <a:t>cond</a:t>
            </a:r>
            <a:r>
              <a:rPr lang="en-US" sz="1600" dirty="0">
                <a:latin typeface="Monaco" pitchFamily="2" charset="77"/>
              </a:rPr>
              <a:t> &lt;3 cases&gt;))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E01081-73CF-5C10-1C90-9D1EEA5CC5C0}"/>
              </a:ext>
            </a:extLst>
          </p:cNvPr>
          <p:cNvSpPr txBox="1"/>
          <p:nvPr/>
        </p:nvSpPr>
        <p:spPr>
          <a:xfrm>
            <a:off x="1972639" y="2734086"/>
            <a:ext cx="115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CC892C-EF36-A595-411B-B1BD7A713684}"/>
              </a:ext>
            </a:extLst>
          </p:cNvPr>
          <p:cNvCxnSpPr>
            <a:cxnSpLocks/>
          </p:cNvCxnSpPr>
          <p:nvPr/>
        </p:nvCxnSpPr>
        <p:spPr>
          <a:xfrm>
            <a:off x="4580562" y="5298040"/>
            <a:ext cx="26199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84ED4C-8E2C-5A0E-5F92-AB28E995ED03}"/>
              </a:ext>
            </a:extLst>
          </p:cNvPr>
          <p:cNvSpPr txBox="1"/>
          <p:nvPr/>
        </p:nvSpPr>
        <p:spPr>
          <a:xfrm>
            <a:off x="5582293" y="4836375"/>
            <a:ext cx="115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5CD0C2-4DB8-88E1-4EF3-C80BADC26E4A}"/>
              </a:ext>
            </a:extLst>
          </p:cNvPr>
          <p:cNvSpPr txBox="1"/>
          <p:nvPr/>
        </p:nvSpPr>
        <p:spPr>
          <a:xfrm>
            <a:off x="1397284" y="810833"/>
            <a:ext cx="344183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model</a:t>
            </a:r>
            <a:endParaRPr lang="en-US" dirty="0"/>
          </a:p>
          <a:p>
            <a:endParaRPr lang="en-US" dirty="0"/>
          </a:p>
          <a:p>
            <a:r>
              <a:rPr lang="en-US" sz="2000" dirty="0" err="1"/>
              <a:t>ListOfString</a:t>
            </a:r>
            <a:r>
              <a:rPr lang="en-US" sz="2000" dirty="0"/>
              <a:t> is one of: &lt;2 cases&gt;</a:t>
            </a:r>
          </a:p>
          <a:p>
            <a:r>
              <a:rPr lang="en-US" sz="2000" dirty="0" err="1"/>
              <a:t>ListOfString</a:t>
            </a:r>
            <a:r>
              <a:rPr lang="en-US" sz="2000" dirty="0"/>
              <a:t> is one of: &lt;2 cases&gt;</a:t>
            </a:r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86BD35-7D31-E8C0-BF8C-2FA3BE5A7A81}"/>
              </a:ext>
            </a:extLst>
          </p:cNvPr>
          <p:cNvSpPr txBox="1"/>
          <p:nvPr/>
        </p:nvSpPr>
        <p:spPr>
          <a:xfrm>
            <a:off x="1397283" y="4262063"/>
            <a:ext cx="595901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code</a:t>
            </a:r>
            <a:endParaRPr lang="en-US" dirty="0"/>
          </a:p>
          <a:p>
            <a:endParaRPr lang="en-US" dirty="0"/>
          </a:p>
          <a:p>
            <a:r>
              <a:rPr lang="en-US" sz="1600" dirty="0">
                <a:latin typeface="Monaco" pitchFamily="2" charset="77"/>
              </a:rPr>
              <a:t>(define (</a:t>
            </a:r>
            <a:r>
              <a:rPr lang="en-US" sz="1600" dirty="0" err="1">
                <a:latin typeface="Monaco" pitchFamily="2" charset="77"/>
              </a:rPr>
              <a:t>fn</a:t>
            </a:r>
            <a:r>
              <a:rPr lang="en-US" sz="1600" dirty="0">
                <a:latin typeface="Monaco" pitchFamily="2" charset="77"/>
              </a:rPr>
              <a:t> los1 los2)</a:t>
            </a:r>
            <a:br>
              <a:rPr lang="en-US" sz="1600" dirty="0">
                <a:latin typeface="Monaco" pitchFamily="2" charset="77"/>
              </a:rPr>
            </a:br>
            <a:r>
              <a:rPr lang="en-US" sz="1600" dirty="0">
                <a:latin typeface="Monaco" pitchFamily="2" charset="77"/>
              </a:rPr>
              <a:t>  (</a:t>
            </a:r>
            <a:r>
              <a:rPr lang="en-US" sz="1600" dirty="0" err="1">
                <a:latin typeface="Monaco" pitchFamily="2" charset="77"/>
              </a:rPr>
              <a:t>cond</a:t>
            </a:r>
            <a:r>
              <a:rPr lang="en-US" sz="1600" dirty="0">
                <a:latin typeface="Monaco" pitchFamily="2" charset="77"/>
              </a:rPr>
              <a:t> &lt;4 cases&gt;))</a:t>
            </a:r>
          </a:p>
        </p:txBody>
      </p:sp>
    </p:spTree>
    <p:extLst>
      <p:ext uri="{BB962C8B-B14F-4D97-AF65-F5344CB8AC3E}">
        <p14:creationId xmlns:p14="http://schemas.microsoft.com/office/powerpoint/2010/main" val="682645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AA9EB7-D375-0E69-F86C-F3920F8B84AA}"/>
              </a:ext>
            </a:extLst>
          </p:cNvPr>
          <p:cNvSpPr txBox="1"/>
          <p:nvPr/>
        </p:nvSpPr>
        <p:spPr>
          <a:xfrm>
            <a:off x="380140" y="1620264"/>
            <a:ext cx="1030497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onaco" pitchFamily="2" charset="77"/>
              </a:rPr>
              <a:t>l2            empty           (cons N LON)</a:t>
            </a:r>
          </a:p>
          <a:p>
            <a:r>
              <a:rPr lang="en-US" dirty="0">
                <a:latin typeface="Monaco" pitchFamily="2" charset="77"/>
              </a:rPr>
              <a:t>l1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empty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(cons N LON)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BCCE34-AA79-9D69-CC1A-4B096689F957}"/>
              </a:ext>
            </a:extLst>
          </p:cNvPr>
          <p:cNvCxnSpPr>
            <a:cxnSpLocks/>
          </p:cNvCxnSpPr>
          <p:nvPr/>
        </p:nvCxnSpPr>
        <p:spPr>
          <a:xfrm>
            <a:off x="2260309" y="1592494"/>
            <a:ext cx="0" cy="3359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9C77D1-5D8C-B4F0-AA23-A5F7802D1525}"/>
              </a:ext>
            </a:extLst>
          </p:cNvPr>
          <p:cNvCxnSpPr>
            <a:cxnSpLocks/>
          </p:cNvCxnSpPr>
          <p:nvPr/>
        </p:nvCxnSpPr>
        <p:spPr>
          <a:xfrm flipH="1">
            <a:off x="380140" y="2238053"/>
            <a:ext cx="9832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501373A-9CC1-8291-6792-255E7DEDFB5D}"/>
              </a:ext>
            </a:extLst>
          </p:cNvPr>
          <p:cNvSpPr txBox="1"/>
          <p:nvPr/>
        </p:nvSpPr>
        <p:spPr>
          <a:xfrm>
            <a:off x="10085798" y="173974"/>
            <a:ext cx="18698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Monaco" pitchFamily="2" charset="77"/>
              </a:rPr>
              <a:t>merge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2188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AA9EB7-D375-0E69-F86C-F3920F8B84AA}"/>
              </a:ext>
            </a:extLst>
          </p:cNvPr>
          <p:cNvSpPr txBox="1"/>
          <p:nvPr/>
        </p:nvSpPr>
        <p:spPr>
          <a:xfrm>
            <a:off x="380140" y="1620264"/>
            <a:ext cx="1030497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onaco" pitchFamily="2" charset="77"/>
              </a:rPr>
              <a:t>l2            empty           (cons N LON)</a:t>
            </a:r>
          </a:p>
          <a:p>
            <a:r>
              <a:rPr lang="en-US" dirty="0">
                <a:latin typeface="Monaco" pitchFamily="2" charset="77"/>
              </a:rPr>
              <a:t>l1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empty         empty           l2                               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(cons N LON)  l1              (if (&lt; (first l1) (first l2))    </a:t>
            </a:r>
          </a:p>
          <a:p>
            <a:r>
              <a:rPr lang="en-US" dirty="0">
                <a:latin typeface="Monaco" pitchFamily="2" charset="77"/>
              </a:rPr>
              <a:t>                                  (cons (first l1)</a:t>
            </a:r>
          </a:p>
          <a:p>
            <a:r>
              <a:rPr lang="en-US" dirty="0">
                <a:latin typeface="Monaco" pitchFamily="2" charset="77"/>
              </a:rPr>
              <a:t>                                        (merge (rest l1) l2))</a:t>
            </a:r>
          </a:p>
          <a:p>
            <a:r>
              <a:rPr lang="en-US" dirty="0">
                <a:latin typeface="Monaco" pitchFamily="2" charset="77"/>
              </a:rPr>
              <a:t>                                  (cons (first l2)</a:t>
            </a:r>
          </a:p>
          <a:p>
            <a:r>
              <a:rPr lang="en-US" dirty="0">
                <a:latin typeface="Monaco" pitchFamily="2" charset="77"/>
              </a:rPr>
              <a:t>                                        (merge l1 (rest l2))))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BCCE34-AA79-9D69-CC1A-4B096689F957}"/>
              </a:ext>
            </a:extLst>
          </p:cNvPr>
          <p:cNvCxnSpPr>
            <a:cxnSpLocks/>
          </p:cNvCxnSpPr>
          <p:nvPr/>
        </p:nvCxnSpPr>
        <p:spPr>
          <a:xfrm>
            <a:off x="2260309" y="1592494"/>
            <a:ext cx="0" cy="3359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9C77D1-5D8C-B4F0-AA23-A5F7802D1525}"/>
              </a:ext>
            </a:extLst>
          </p:cNvPr>
          <p:cNvCxnSpPr>
            <a:cxnSpLocks/>
          </p:cNvCxnSpPr>
          <p:nvPr/>
        </p:nvCxnSpPr>
        <p:spPr>
          <a:xfrm flipH="1">
            <a:off x="380140" y="2238053"/>
            <a:ext cx="9832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2119906-AF97-6E7C-3431-B619A2B599EA}"/>
              </a:ext>
            </a:extLst>
          </p:cNvPr>
          <p:cNvSpPr txBox="1"/>
          <p:nvPr/>
        </p:nvSpPr>
        <p:spPr>
          <a:xfrm>
            <a:off x="10085798" y="173974"/>
            <a:ext cx="18698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Monaco" pitchFamily="2" charset="77"/>
              </a:rPr>
              <a:t>merge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4785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AA9EB7-D375-0E69-F86C-F3920F8B84AA}"/>
              </a:ext>
            </a:extLst>
          </p:cNvPr>
          <p:cNvSpPr txBox="1"/>
          <p:nvPr/>
        </p:nvSpPr>
        <p:spPr>
          <a:xfrm>
            <a:off x="380140" y="1620264"/>
            <a:ext cx="1030497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onaco" pitchFamily="2" charset="77"/>
              </a:rPr>
              <a:t>l2            empty           (cons N LON)</a:t>
            </a:r>
          </a:p>
          <a:p>
            <a:r>
              <a:rPr lang="en-US" dirty="0">
                <a:latin typeface="Monaco" pitchFamily="2" charset="77"/>
              </a:rPr>
              <a:t>l1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empty         l2    [1]       l2                               [1]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(cons N LON)  l1    [2]       (if (&lt; (first l1) (first l2))    [3]</a:t>
            </a:r>
          </a:p>
          <a:p>
            <a:r>
              <a:rPr lang="en-US" dirty="0">
                <a:latin typeface="Monaco" pitchFamily="2" charset="77"/>
              </a:rPr>
              <a:t>                                  (cons (first l1)</a:t>
            </a:r>
          </a:p>
          <a:p>
            <a:r>
              <a:rPr lang="en-US" dirty="0">
                <a:latin typeface="Monaco" pitchFamily="2" charset="77"/>
              </a:rPr>
              <a:t>                                        (merge (rest l1) l2))</a:t>
            </a:r>
          </a:p>
          <a:p>
            <a:r>
              <a:rPr lang="en-US" dirty="0">
                <a:latin typeface="Monaco" pitchFamily="2" charset="77"/>
              </a:rPr>
              <a:t>                                  (cons (first l2)</a:t>
            </a:r>
          </a:p>
          <a:p>
            <a:r>
              <a:rPr lang="en-US" dirty="0">
                <a:latin typeface="Monaco" pitchFamily="2" charset="77"/>
              </a:rPr>
              <a:t>                                        (merge l1 (rest l2))))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BCCE34-AA79-9D69-CC1A-4B096689F957}"/>
              </a:ext>
            </a:extLst>
          </p:cNvPr>
          <p:cNvCxnSpPr>
            <a:cxnSpLocks/>
          </p:cNvCxnSpPr>
          <p:nvPr/>
        </p:nvCxnSpPr>
        <p:spPr>
          <a:xfrm>
            <a:off x="2260309" y="1592494"/>
            <a:ext cx="0" cy="3359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9C77D1-5D8C-B4F0-AA23-A5F7802D1525}"/>
              </a:ext>
            </a:extLst>
          </p:cNvPr>
          <p:cNvCxnSpPr>
            <a:cxnSpLocks/>
          </p:cNvCxnSpPr>
          <p:nvPr/>
        </p:nvCxnSpPr>
        <p:spPr>
          <a:xfrm flipH="1">
            <a:off x="380140" y="2238053"/>
            <a:ext cx="9832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78CA24-F079-ED11-7850-E52882B75E3C}"/>
              </a:ext>
            </a:extLst>
          </p:cNvPr>
          <p:cNvSpPr txBox="1"/>
          <p:nvPr/>
        </p:nvSpPr>
        <p:spPr>
          <a:xfrm>
            <a:off x="10085798" y="173974"/>
            <a:ext cx="18698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Monaco" pitchFamily="2" charset="77"/>
              </a:rPr>
              <a:t>merge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2639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92C9B5-E4DF-7967-2D98-D0AE176D7B77}"/>
              </a:ext>
            </a:extLst>
          </p:cNvPr>
          <p:cNvSpPr txBox="1"/>
          <p:nvPr/>
        </p:nvSpPr>
        <p:spPr>
          <a:xfrm>
            <a:off x="503432" y="1476425"/>
            <a:ext cx="101097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bt</a:t>
            </a:r>
            <a:r>
              <a:rPr lang="en-US" dirty="0">
                <a:latin typeface="Monaco" pitchFamily="2" charset="77"/>
              </a:rPr>
              <a:t>                   false            (make-node Nat Str BT BT) </a:t>
            </a:r>
          </a:p>
          <a:p>
            <a:r>
              <a:rPr lang="en-US" dirty="0">
                <a:latin typeface="Monaco" pitchFamily="2" charset="77"/>
              </a:rPr>
              <a:t> p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empty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(cons "L" Path)</a:t>
            </a:r>
          </a:p>
          <a:p>
            <a:r>
              <a:rPr lang="en-US" dirty="0">
                <a:latin typeface="Monaco" pitchFamily="2" charset="77"/>
              </a:rPr>
              <a:t>                                                  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(cons "R" Path)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D792F95-7229-C952-755B-9C2ACDEB5878}"/>
              </a:ext>
            </a:extLst>
          </p:cNvPr>
          <p:cNvCxnSpPr>
            <a:cxnSpLocks/>
          </p:cNvCxnSpPr>
          <p:nvPr/>
        </p:nvCxnSpPr>
        <p:spPr>
          <a:xfrm>
            <a:off x="3195258" y="1476425"/>
            <a:ext cx="0" cy="3359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C0B70B-51EF-5B6A-3E01-13939597FC48}"/>
              </a:ext>
            </a:extLst>
          </p:cNvPr>
          <p:cNvCxnSpPr>
            <a:cxnSpLocks/>
          </p:cNvCxnSpPr>
          <p:nvPr/>
        </p:nvCxnSpPr>
        <p:spPr>
          <a:xfrm flipH="1">
            <a:off x="380140" y="2217505"/>
            <a:ext cx="9832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4FEFDDB-626B-FC3F-6B7E-A19548E17679}"/>
              </a:ext>
            </a:extLst>
          </p:cNvPr>
          <p:cNvSpPr txBox="1"/>
          <p:nvPr/>
        </p:nvSpPr>
        <p:spPr>
          <a:xfrm>
            <a:off x="10085798" y="173974"/>
            <a:ext cx="18698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Monaco" pitchFamily="2" charset="77"/>
              </a:rPr>
              <a:t>has-path?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6410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92C9B5-E4DF-7967-2D98-D0AE176D7B77}"/>
              </a:ext>
            </a:extLst>
          </p:cNvPr>
          <p:cNvSpPr txBox="1"/>
          <p:nvPr/>
        </p:nvSpPr>
        <p:spPr>
          <a:xfrm>
            <a:off x="503432" y="1476425"/>
            <a:ext cx="1010977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bt</a:t>
            </a:r>
            <a:r>
              <a:rPr lang="en-US" dirty="0">
                <a:latin typeface="Monaco" pitchFamily="2" charset="77"/>
              </a:rPr>
              <a:t>                   false            (make-node Nat Str BT BT) </a:t>
            </a:r>
          </a:p>
          <a:p>
            <a:r>
              <a:rPr lang="en-US" dirty="0">
                <a:latin typeface="Monaco" pitchFamily="2" charset="77"/>
              </a:rPr>
              <a:t> p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empty                 false  [1]       true                      [2]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(cons "L" Path)       false  [1]       (has-path? (node-l </a:t>
            </a:r>
            <a:r>
              <a:rPr lang="en-US" dirty="0" err="1">
                <a:latin typeface="Monaco" pitchFamily="2" charset="77"/>
              </a:rPr>
              <a:t>bt</a:t>
            </a:r>
            <a:r>
              <a:rPr lang="en-US" dirty="0">
                <a:latin typeface="Monaco" pitchFamily="2" charset="77"/>
              </a:rPr>
              <a:t>)    [3]</a:t>
            </a:r>
          </a:p>
          <a:p>
            <a:r>
              <a:rPr lang="en-US" dirty="0">
                <a:latin typeface="Monaco" pitchFamily="2" charset="77"/>
              </a:rPr>
              <a:t>                                                  (rest p))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(cons "R" Path)       false  [1]       (has-path? (node-r </a:t>
            </a:r>
            <a:r>
              <a:rPr lang="en-US" dirty="0" err="1">
                <a:latin typeface="Monaco" pitchFamily="2" charset="77"/>
              </a:rPr>
              <a:t>bt</a:t>
            </a:r>
            <a:r>
              <a:rPr lang="en-US" dirty="0">
                <a:latin typeface="Monaco" pitchFamily="2" charset="77"/>
              </a:rPr>
              <a:t>)    [4]</a:t>
            </a:r>
          </a:p>
          <a:p>
            <a:r>
              <a:rPr lang="en-US" dirty="0">
                <a:latin typeface="Monaco" pitchFamily="2" charset="77"/>
              </a:rPr>
              <a:t>                                                  (rest p))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D792F95-7229-C952-755B-9C2ACDEB5878}"/>
              </a:ext>
            </a:extLst>
          </p:cNvPr>
          <p:cNvCxnSpPr>
            <a:cxnSpLocks/>
          </p:cNvCxnSpPr>
          <p:nvPr/>
        </p:nvCxnSpPr>
        <p:spPr>
          <a:xfrm>
            <a:off x="3195258" y="1476425"/>
            <a:ext cx="0" cy="3359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C0B70B-51EF-5B6A-3E01-13939597FC48}"/>
              </a:ext>
            </a:extLst>
          </p:cNvPr>
          <p:cNvCxnSpPr>
            <a:cxnSpLocks/>
          </p:cNvCxnSpPr>
          <p:nvPr/>
        </p:nvCxnSpPr>
        <p:spPr>
          <a:xfrm flipH="1">
            <a:off x="380140" y="2217505"/>
            <a:ext cx="9832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7EDB21-7AAF-6CD7-A1FC-7069234DC164}"/>
              </a:ext>
            </a:extLst>
          </p:cNvPr>
          <p:cNvSpPr txBox="1"/>
          <p:nvPr/>
        </p:nvSpPr>
        <p:spPr>
          <a:xfrm>
            <a:off x="10085798" y="173974"/>
            <a:ext cx="18698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Monaco" pitchFamily="2" charset="77"/>
              </a:rPr>
              <a:t>has-path?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8710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214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3561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22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0EC3DD-2984-F74F-96CB-74685B6BF887}"/>
              </a:ext>
            </a:extLst>
          </p:cNvPr>
          <p:cNvSpPr txBox="1"/>
          <p:nvPr/>
        </p:nvSpPr>
        <p:spPr>
          <a:xfrm>
            <a:off x="1796902" y="1286540"/>
            <a:ext cx="86549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aco" pitchFamily="2" charset="77"/>
              </a:rPr>
              <a:t>(define-struct leaf (label weight color))</a:t>
            </a:r>
          </a:p>
          <a:p>
            <a:r>
              <a:rPr lang="en-US" sz="2000" dirty="0">
                <a:latin typeface="Monaco" pitchFamily="2" charset="77"/>
              </a:rPr>
              <a:t>(define-struct inner (color subs))</a:t>
            </a:r>
          </a:p>
          <a:p>
            <a:r>
              <a:rPr lang="en-US" sz="2000" dirty="0">
                <a:latin typeface="Monaco" pitchFamily="2" charset="77"/>
              </a:rPr>
              <a:t>;; Region is one of:</a:t>
            </a:r>
          </a:p>
          <a:p>
            <a:r>
              <a:rPr lang="en-US" sz="2000" dirty="0">
                <a:latin typeface="Monaco" pitchFamily="2" charset="77"/>
              </a:rPr>
              <a:t>;;  - (make-leaf String Natural Color)</a:t>
            </a:r>
          </a:p>
          <a:p>
            <a:r>
              <a:rPr lang="en-US" sz="2000" dirty="0">
                <a:latin typeface="Monaco" pitchFamily="2" charset="77"/>
              </a:rPr>
              <a:t>;;  - (make-inner Color </a:t>
            </a:r>
            <a:r>
              <a:rPr lang="en-US" sz="2000" dirty="0" err="1">
                <a:latin typeface="Monaco" pitchFamily="2" charset="77"/>
              </a:rPr>
              <a:t>ListOfRegion</a:t>
            </a:r>
            <a:r>
              <a:rPr lang="en-US" sz="2000" dirty="0">
                <a:latin typeface="Monaco" pitchFamily="2" charset="77"/>
              </a:rPr>
              <a:t>)</a:t>
            </a:r>
          </a:p>
          <a:p>
            <a:endParaRPr lang="en-US" sz="2000" dirty="0">
              <a:latin typeface="Monaco" pitchFamily="2" charset="77"/>
            </a:endParaRPr>
          </a:p>
          <a:p>
            <a:r>
              <a:rPr lang="en-US" sz="2000" dirty="0">
                <a:latin typeface="Monaco" pitchFamily="2" charset="77"/>
              </a:rPr>
              <a:t>;; </a:t>
            </a:r>
            <a:r>
              <a:rPr lang="en-US" sz="2000" dirty="0" err="1">
                <a:latin typeface="Monaco" pitchFamily="2" charset="77"/>
              </a:rPr>
              <a:t>ListOfRegion</a:t>
            </a:r>
            <a:r>
              <a:rPr lang="en-US" sz="2000" dirty="0">
                <a:latin typeface="Monaco" pitchFamily="2" charset="77"/>
              </a:rPr>
              <a:t> is one of:</a:t>
            </a:r>
          </a:p>
          <a:p>
            <a:r>
              <a:rPr lang="en-US" sz="2000" dirty="0">
                <a:latin typeface="Monaco" pitchFamily="2" charset="77"/>
              </a:rPr>
              <a:t>;;  - empty</a:t>
            </a:r>
          </a:p>
          <a:p>
            <a:r>
              <a:rPr lang="en-US" sz="2000" dirty="0">
                <a:latin typeface="Monaco" pitchFamily="2" charset="77"/>
              </a:rPr>
              <a:t>;;  - (cons Region </a:t>
            </a:r>
            <a:r>
              <a:rPr lang="en-US" sz="2000" dirty="0" err="1">
                <a:latin typeface="Monaco" pitchFamily="2" charset="77"/>
              </a:rPr>
              <a:t>ListOfRegion</a:t>
            </a:r>
            <a:r>
              <a:rPr lang="en-US" sz="2000" dirty="0">
                <a:latin typeface="Monaco" pitchFamily="2" charset="77"/>
              </a:rPr>
              <a:t>)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D866506-B049-34E6-B29E-06A7BC05AC65}"/>
              </a:ext>
            </a:extLst>
          </p:cNvPr>
          <p:cNvSpPr txBox="1">
            <a:spLocks/>
          </p:cNvSpPr>
          <p:nvPr/>
        </p:nvSpPr>
        <p:spPr>
          <a:xfrm>
            <a:off x="838200" y="4736387"/>
            <a:ext cx="10515600" cy="1440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And we know the type comments </a:t>
            </a:r>
            <a:r>
              <a:rPr lang="en-US" u="sng" dirty="0"/>
              <a:t>completely determine </a:t>
            </a:r>
            <a:r>
              <a:rPr lang="en-US" dirty="0"/>
              <a:t>the template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as such they are a </a:t>
            </a:r>
            <a:r>
              <a:rPr lang="en-US" u="sng" dirty="0"/>
              <a:t>model</a:t>
            </a:r>
            <a:r>
              <a:rPr lang="en-US" dirty="0"/>
              <a:t> of the template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less detailed, but they say enough to understand much about the template</a:t>
            </a:r>
          </a:p>
        </p:txBody>
      </p:sp>
    </p:spTree>
    <p:extLst>
      <p:ext uri="{BB962C8B-B14F-4D97-AF65-F5344CB8AC3E}">
        <p14:creationId xmlns:p14="http://schemas.microsoft.com/office/powerpoint/2010/main" val="12604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0EC3DD-2984-F74F-96CB-74685B6BF887}"/>
              </a:ext>
            </a:extLst>
          </p:cNvPr>
          <p:cNvSpPr txBox="1"/>
          <p:nvPr/>
        </p:nvSpPr>
        <p:spPr>
          <a:xfrm>
            <a:off x="1796902" y="1286540"/>
            <a:ext cx="86549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aco" pitchFamily="2" charset="77"/>
              </a:rPr>
              <a:t>(define (</a:t>
            </a:r>
            <a:r>
              <a:rPr lang="en-US" sz="2000" dirty="0" err="1">
                <a:latin typeface="Monaco" pitchFamily="2" charset="77"/>
              </a:rPr>
              <a:t>fn</a:t>
            </a:r>
            <a:r>
              <a:rPr lang="en-US" sz="2000" dirty="0">
                <a:latin typeface="Monaco" pitchFamily="2" charset="77"/>
              </a:rPr>
              <a:t>-for-region r)</a:t>
            </a:r>
          </a:p>
          <a:p>
            <a:r>
              <a:rPr lang="en-US" sz="2000" dirty="0">
                <a:latin typeface="Monaco" pitchFamily="2" charset="77"/>
              </a:rPr>
              <a:t>  (</a:t>
            </a:r>
            <a:r>
              <a:rPr lang="en-US" sz="2000" dirty="0" err="1">
                <a:latin typeface="Monaco" pitchFamily="2" charset="77"/>
              </a:rPr>
              <a:t>cond</a:t>
            </a:r>
            <a:r>
              <a:rPr lang="en-US" sz="2000" dirty="0">
                <a:latin typeface="Monaco" pitchFamily="2" charset="77"/>
              </a:rPr>
              <a:t> [(single? r)</a:t>
            </a:r>
          </a:p>
          <a:p>
            <a:r>
              <a:rPr lang="en-US" sz="2000" dirty="0">
                <a:latin typeface="Monaco" pitchFamily="2" charset="77"/>
              </a:rPr>
              <a:t>         (... (single-label r)</a:t>
            </a:r>
          </a:p>
          <a:p>
            <a:r>
              <a:rPr lang="en-US" sz="2000" dirty="0">
                <a:latin typeface="Monaco" pitchFamily="2" charset="77"/>
              </a:rPr>
              <a:t>              (single-weight r)</a:t>
            </a:r>
          </a:p>
          <a:p>
            <a:r>
              <a:rPr lang="en-US" sz="2000" dirty="0">
                <a:latin typeface="Monaco" pitchFamily="2" charset="77"/>
              </a:rPr>
              <a:t>              (single-color r))]</a:t>
            </a:r>
          </a:p>
          <a:p>
            <a:r>
              <a:rPr lang="en-US" sz="2000" dirty="0">
                <a:latin typeface="Monaco" pitchFamily="2" charset="77"/>
              </a:rPr>
              <a:t>        [else</a:t>
            </a:r>
          </a:p>
          <a:p>
            <a:r>
              <a:rPr lang="en-US" sz="2000" dirty="0">
                <a:latin typeface="Monaco" pitchFamily="2" charset="77"/>
              </a:rPr>
              <a:t>         (... (group-color r)</a:t>
            </a:r>
          </a:p>
          <a:p>
            <a:r>
              <a:rPr lang="en-US" sz="2000" dirty="0">
                <a:latin typeface="Monaco" pitchFamily="2" charset="77"/>
              </a:rPr>
              <a:t>              (</a:t>
            </a:r>
            <a:r>
              <a:rPr lang="en-US" sz="2000" dirty="0" err="1">
                <a:latin typeface="Monaco" pitchFamily="2" charset="77"/>
              </a:rPr>
              <a:t>fn</a:t>
            </a:r>
            <a:r>
              <a:rPr lang="en-US" sz="2000" dirty="0">
                <a:latin typeface="Monaco" pitchFamily="2" charset="77"/>
              </a:rPr>
              <a:t>-for-lor (group-subs r)))]))</a:t>
            </a:r>
          </a:p>
          <a:p>
            <a:endParaRPr lang="en-US" sz="2000" dirty="0">
              <a:latin typeface="Monaco" pitchFamily="2" charset="77"/>
            </a:endParaRPr>
          </a:p>
          <a:p>
            <a:r>
              <a:rPr lang="en-US" sz="2000" dirty="0">
                <a:latin typeface="Monaco" pitchFamily="2" charset="77"/>
              </a:rPr>
              <a:t>(define (</a:t>
            </a:r>
            <a:r>
              <a:rPr lang="en-US" sz="2000" dirty="0" err="1">
                <a:latin typeface="Monaco" pitchFamily="2" charset="77"/>
              </a:rPr>
              <a:t>fn</a:t>
            </a:r>
            <a:r>
              <a:rPr lang="en-US" sz="2000" dirty="0">
                <a:latin typeface="Monaco" pitchFamily="2" charset="77"/>
              </a:rPr>
              <a:t>-for-lor lor)</a:t>
            </a:r>
          </a:p>
          <a:p>
            <a:r>
              <a:rPr lang="en-US" sz="2000" dirty="0">
                <a:latin typeface="Monaco" pitchFamily="2" charset="77"/>
              </a:rPr>
              <a:t>  (</a:t>
            </a:r>
            <a:r>
              <a:rPr lang="en-US" sz="2000" dirty="0" err="1">
                <a:latin typeface="Monaco" pitchFamily="2" charset="77"/>
              </a:rPr>
              <a:t>cond</a:t>
            </a:r>
            <a:r>
              <a:rPr lang="en-US" sz="2000" dirty="0">
                <a:latin typeface="Monaco" pitchFamily="2" charset="77"/>
              </a:rPr>
              <a:t> [(empty? lor) (...)]</a:t>
            </a:r>
          </a:p>
          <a:p>
            <a:r>
              <a:rPr lang="en-US" sz="2000" dirty="0">
                <a:latin typeface="Monaco" pitchFamily="2" charset="77"/>
              </a:rPr>
              <a:t>        [else</a:t>
            </a:r>
          </a:p>
          <a:p>
            <a:r>
              <a:rPr lang="en-US" sz="2000" dirty="0">
                <a:latin typeface="Monaco" pitchFamily="2" charset="77"/>
              </a:rPr>
              <a:t>         (... (</a:t>
            </a:r>
            <a:r>
              <a:rPr lang="en-US" sz="2000" dirty="0" err="1">
                <a:latin typeface="Monaco" pitchFamily="2" charset="77"/>
              </a:rPr>
              <a:t>fn</a:t>
            </a:r>
            <a:r>
              <a:rPr lang="en-US" sz="2000" dirty="0">
                <a:latin typeface="Monaco" pitchFamily="2" charset="77"/>
              </a:rPr>
              <a:t>-for-region (first lor))</a:t>
            </a:r>
          </a:p>
          <a:p>
            <a:r>
              <a:rPr lang="en-US" sz="2000" dirty="0">
                <a:latin typeface="Monaco" pitchFamily="2" charset="77"/>
              </a:rPr>
              <a:t>              (</a:t>
            </a:r>
            <a:r>
              <a:rPr lang="en-US" sz="2000" dirty="0" err="1">
                <a:latin typeface="Monaco" pitchFamily="2" charset="77"/>
              </a:rPr>
              <a:t>fn</a:t>
            </a:r>
            <a:r>
              <a:rPr lang="en-US" sz="2000" dirty="0">
                <a:latin typeface="Monaco" pitchFamily="2" charset="77"/>
              </a:rPr>
              <a:t>-for-lor (rest lor)))]))</a:t>
            </a:r>
          </a:p>
        </p:txBody>
      </p:sp>
    </p:spTree>
    <p:extLst>
      <p:ext uri="{BB962C8B-B14F-4D97-AF65-F5344CB8AC3E}">
        <p14:creationId xmlns:p14="http://schemas.microsoft.com/office/powerpoint/2010/main" val="391026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0EC3DD-2984-F74F-96CB-74685B6BF887}"/>
              </a:ext>
            </a:extLst>
          </p:cNvPr>
          <p:cNvSpPr txBox="1"/>
          <p:nvPr/>
        </p:nvSpPr>
        <p:spPr>
          <a:xfrm>
            <a:off x="1796902" y="1286540"/>
            <a:ext cx="865490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aco" pitchFamily="2" charset="77"/>
              </a:rPr>
              <a:t>(define-struct terminal (label weight color))</a:t>
            </a:r>
          </a:p>
          <a:p>
            <a:r>
              <a:rPr lang="en-US" sz="2000" dirty="0">
                <a:latin typeface="Monaco" pitchFamily="2" charset="77"/>
              </a:rPr>
              <a:t>(define-struct group (color subs))</a:t>
            </a:r>
          </a:p>
          <a:p>
            <a:r>
              <a:rPr lang="en-US" sz="2000" dirty="0">
                <a:latin typeface="Monaco" pitchFamily="2" charset="77"/>
              </a:rPr>
              <a:t>;; Region is one of:</a:t>
            </a:r>
          </a:p>
          <a:p>
            <a:r>
              <a:rPr lang="en-US" sz="2000" dirty="0">
                <a:latin typeface="Monaco" pitchFamily="2" charset="77"/>
              </a:rPr>
              <a:t>;;  - 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onaco" pitchFamily="2" charset="77"/>
              </a:rPr>
              <a:t>(make-terminal   </a:t>
            </a:r>
            <a:r>
              <a:rPr lang="en-US" sz="2000" dirty="0">
                <a:solidFill>
                  <a:srgbClr val="FF0000"/>
                </a:solidFill>
                <a:latin typeface="Monaco" pitchFamily="2" charset="77"/>
              </a:rPr>
              <a:t>(list </a:t>
            </a:r>
            <a:r>
              <a:rPr lang="en-US" sz="2000" dirty="0">
                <a:latin typeface="Monaco" pitchFamily="2" charset="77"/>
              </a:rPr>
              <a:t>String</a:t>
            </a:r>
            <a:r>
              <a:rPr lang="en-US" sz="2000" dirty="0">
                <a:solidFill>
                  <a:srgbClr val="FF0000"/>
                </a:solidFill>
                <a:latin typeface="Monaco" pitchFamily="2" charset="77"/>
              </a:rPr>
              <a:t>)</a:t>
            </a:r>
            <a:r>
              <a:rPr lang="en-US" sz="2000" dirty="0">
                <a:latin typeface="Monaco" pitchFamily="2" charset="77"/>
              </a:rPr>
              <a:t> 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onaco" pitchFamily="2" charset="77"/>
              </a:rPr>
              <a:t>Natural Color)</a:t>
            </a:r>
          </a:p>
          <a:p>
            <a:r>
              <a:rPr lang="en-US" sz="2000" dirty="0">
                <a:latin typeface="Monaco" pitchFamily="2" charset="77"/>
              </a:rPr>
              <a:t>;;  - 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onaco" pitchFamily="2" charset="77"/>
              </a:rPr>
              <a:t>(make-group Color  </a:t>
            </a:r>
            <a:r>
              <a:rPr lang="en-US" sz="2000" dirty="0">
                <a:solidFill>
                  <a:srgbClr val="FF0000"/>
                </a:solidFill>
                <a:latin typeface="Monaco" pitchFamily="2" charset="77"/>
              </a:rPr>
              <a:t>(NMR </a:t>
            </a:r>
            <a:r>
              <a:rPr lang="en-US" sz="2000" dirty="0" err="1">
                <a:latin typeface="Monaco" pitchFamily="2" charset="77"/>
              </a:rPr>
              <a:t>ListOfRegion</a:t>
            </a:r>
            <a:r>
              <a:rPr lang="en-US" sz="2000" dirty="0">
                <a:solidFill>
                  <a:srgbClr val="FF0000"/>
                </a:solidFill>
                <a:latin typeface="Monaco" pitchFamily="2" charset="77"/>
              </a:rPr>
              <a:t>)</a:t>
            </a:r>
            <a:r>
              <a:rPr lang="en-US" sz="2000" dirty="0">
                <a:latin typeface="Monaco" pitchFamily="2" charset="77"/>
              </a:rPr>
              <a:t>  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onaco" pitchFamily="2" charset="77"/>
              </a:rPr>
              <a:t>)</a:t>
            </a:r>
          </a:p>
          <a:p>
            <a:endParaRPr lang="en-US" sz="2000" dirty="0">
              <a:latin typeface="Monaco" pitchFamily="2" charset="77"/>
            </a:endParaRPr>
          </a:p>
          <a:p>
            <a:r>
              <a:rPr lang="en-US" sz="2000" dirty="0">
                <a:latin typeface="Monaco" pitchFamily="2" charset="77"/>
              </a:rPr>
              <a:t>;; </a:t>
            </a:r>
            <a:r>
              <a:rPr lang="en-US" sz="2000" dirty="0" err="1">
                <a:latin typeface="Monaco" pitchFamily="2" charset="77"/>
              </a:rPr>
              <a:t>ListOfRegion</a:t>
            </a:r>
            <a:r>
              <a:rPr lang="en-US" sz="2000" dirty="0">
                <a:latin typeface="Monaco" pitchFamily="2" charset="77"/>
              </a:rPr>
              <a:t> is one of:</a:t>
            </a:r>
          </a:p>
          <a:p>
            <a:r>
              <a:rPr lang="en-US" sz="2000" dirty="0">
                <a:latin typeface="Monaco" pitchFamily="2" charset="77"/>
              </a:rPr>
              <a:t>;;  - empty</a:t>
            </a:r>
          </a:p>
          <a:p>
            <a:r>
              <a:rPr lang="en-US" sz="2000" dirty="0">
                <a:latin typeface="Monaco" pitchFamily="2" charset="77"/>
              </a:rPr>
              <a:t>;;  - 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onaco" pitchFamily="2" charset="77"/>
              </a:rPr>
              <a:t>(cons </a:t>
            </a:r>
            <a:r>
              <a:rPr lang="en-US" sz="2000" dirty="0">
                <a:solidFill>
                  <a:srgbClr val="FF0000"/>
                </a:solidFill>
                <a:latin typeface="Monaco" pitchFamily="2" charset="77"/>
              </a:rPr>
              <a:t>(append (NMR </a:t>
            </a:r>
            <a:r>
              <a:rPr lang="en-US" sz="2000" dirty="0">
                <a:latin typeface="Monaco" pitchFamily="2" charset="77"/>
              </a:rPr>
              <a:t>Region</a:t>
            </a:r>
            <a:r>
              <a:rPr lang="en-US" sz="2000" dirty="0">
                <a:solidFill>
                  <a:srgbClr val="FF0000"/>
                </a:solidFill>
                <a:latin typeface="Monaco" pitchFamily="2" charset="77"/>
              </a:rPr>
              <a:t>)</a:t>
            </a:r>
          </a:p>
          <a:p>
            <a:r>
              <a:rPr lang="en-US" sz="2000" dirty="0">
                <a:latin typeface="Monaco" pitchFamily="2" charset="77"/>
              </a:rPr>
              <a:t>;;                  </a:t>
            </a:r>
            <a:r>
              <a:rPr lang="en-US" sz="2000" dirty="0">
                <a:solidFill>
                  <a:srgbClr val="FF0000"/>
                </a:solidFill>
                <a:latin typeface="Monaco" pitchFamily="2" charset="77"/>
              </a:rPr>
              <a:t>(NR </a:t>
            </a:r>
            <a:r>
              <a:rPr lang="en-US" sz="2000" dirty="0" err="1">
                <a:latin typeface="Monaco" pitchFamily="2" charset="77"/>
              </a:rPr>
              <a:t>ListOfRegion</a:t>
            </a:r>
            <a:r>
              <a:rPr lang="en-US" sz="2000" dirty="0">
                <a:solidFill>
                  <a:srgbClr val="FF0000"/>
                </a:solidFill>
                <a:latin typeface="Monaco" pitchFamily="2" charset="77"/>
              </a:rPr>
              <a:t>)</a:t>
            </a:r>
            <a:r>
              <a:rPr lang="en-US" sz="2000" dirty="0">
                <a:latin typeface="Monaco" pitchFamily="2" charset="77"/>
              </a:rPr>
              <a:t>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361BBE-F149-8535-ABA1-2CA3518FF853}"/>
              </a:ext>
            </a:extLst>
          </p:cNvPr>
          <p:cNvSpPr txBox="1"/>
          <p:nvPr/>
        </p:nvSpPr>
        <p:spPr>
          <a:xfrm>
            <a:off x="914400" y="246580"/>
            <a:ext cx="2671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all-labels</a:t>
            </a:r>
          </a:p>
        </p:txBody>
      </p:sp>
    </p:spTree>
    <p:extLst>
      <p:ext uri="{BB962C8B-B14F-4D97-AF65-F5344CB8AC3E}">
        <p14:creationId xmlns:p14="http://schemas.microsoft.com/office/powerpoint/2010/main" val="149120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130D2-7D04-5D69-BB2D-FFB3C079D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models</a:t>
            </a:r>
          </a:p>
          <a:p>
            <a:pPr lvl="1"/>
            <a:r>
              <a:rPr lang="en-US" dirty="0"/>
              <a:t>is one of the most important ideas in science and engineering</a:t>
            </a:r>
          </a:p>
          <a:p>
            <a:pPr lvl="1"/>
            <a:r>
              <a:rPr lang="en-US" dirty="0"/>
              <a:t>helps control complexity</a:t>
            </a:r>
          </a:p>
          <a:p>
            <a:pPr lvl="2"/>
            <a:r>
              <a:rPr lang="en-US" dirty="0"/>
              <a:t>by making it possible to reason in terms of simpler description</a:t>
            </a:r>
          </a:p>
          <a:p>
            <a:pPr lvl="2"/>
            <a:r>
              <a:rPr lang="en-US" dirty="0"/>
              <a:t>How many NR are there? Is there MR? How many?...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today:</a:t>
            </a:r>
            <a:br>
              <a:rPr lang="en-US" dirty="0"/>
            </a:br>
            <a:r>
              <a:rPr lang="en-US" dirty="0"/>
              <a:t>	can manipulate design at model level</a:t>
            </a:r>
          </a:p>
          <a:p>
            <a:pPr marL="457200" lvl="1" indent="0">
              <a:buNone/>
            </a:pPr>
            <a:r>
              <a:rPr lang="en-US" dirty="0"/>
              <a:t>	to manipulate the actual resulting code</a:t>
            </a:r>
          </a:p>
        </p:txBody>
      </p:sp>
    </p:spTree>
    <p:extLst>
      <p:ext uri="{BB962C8B-B14F-4D97-AF65-F5344CB8AC3E}">
        <p14:creationId xmlns:p14="http://schemas.microsoft.com/office/powerpoint/2010/main" val="107322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C7A347-25BC-E6E0-8A5A-125B16776A46}"/>
              </a:ext>
            </a:extLst>
          </p:cNvPr>
          <p:cNvSpPr txBox="1"/>
          <p:nvPr/>
        </p:nvSpPr>
        <p:spPr>
          <a:xfrm>
            <a:off x="452062" y="1347797"/>
            <a:ext cx="1069539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onaco" pitchFamily="2" charset="77"/>
              </a:rPr>
              <a:t> </a:t>
            </a:r>
          </a:p>
          <a:p>
            <a:r>
              <a:rPr lang="en-US" dirty="0">
                <a:latin typeface="Monaco" pitchFamily="2" charset="77"/>
              </a:rPr>
              <a:t>lst1     lst2          empty         (cons String LOS) </a:t>
            </a:r>
          </a:p>
          <a:p>
            <a:r>
              <a:rPr lang="en-US" dirty="0">
                <a:latin typeface="Monaco" pitchFamily="2" charset="77"/>
              </a:rPr>
              <a:t>         </a:t>
            </a:r>
          </a:p>
          <a:p>
            <a:r>
              <a:rPr lang="en-US" dirty="0">
                <a:latin typeface="Monaco" pitchFamily="2" charset="77"/>
              </a:rPr>
              <a:t>          </a:t>
            </a:r>
          </a:p>
          <a:p>
            <a:r>
              <a:rPr lang="en-US" dirty="0">
                <a:latin typeface="Monaco" pitchFamily="2" charset="77"/>
              </a:rPr>
              <a:t>empty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(cons String</a:t>
            </a:r>
          </a:p>
          <a:p>
            <a:r>
              <a:rPr lang="en-US" dirty="0">
                <a:latin typeface="Monaco" pitchFamily="2" charset="77"/>
              </a:rPr>
              <a:t>      LOS)</a:t>
            </a:r>
          </a:p>
          <a:p>
            <a:r>
              <a:rPr lang="en-US" dirty="0">
                <a:latin typeface="Monaco" pitchFamily="2" charset="77"/>
              </a:rPr>
              <a:t>                                         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FA7970-116E-EEAC-5D26-70804C5DE10A}"/>
              </a:ext>
            </a:extLst>
          </p:cNvPr>
          <p:cNvCxnSpPr>
            <a:cxnSpLocks/>
          </p:cNvCxnSpPr>
          <p:nvPr/>
        </p:nvCxnSpPr>
        <p:spPr>
          <a:xfrm>
            <a:off x="2815118" y="1592494"/>
            <a:ext cx="0" cy="3359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8B2517-9C3F-A5C6-4B33-8F641F61F6C4}"/>
              </a:ext>
            </a:extLst>
          </p:cNvPr>
          <p:cNvCxnSpPr>
            <a:cxnSpLocks/>
          </p:cNvCxnSpPr>
          <p:nvPr/>
        </p:nvCxnSpPr>
        <p:spPr>
          <a:xfrm flipH="1">
            <a:off x="452062" y="2135312"/>
            <a:ext cx="9832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3035BC-C0DF-A808-7A1C-61DA1F2C4A96}"/>
              </a:ext>
            </a:extLst>
          </p:cNvPr>
          <p:cNvCxnSpPr>
            <a:cxnSpLocks/>
          </p:cNvCxnSpPr>
          <p:nvPr/>
        </p:nvCxnSpPr>
        <p:spPr>
          <a:xfrm flipH="1">
            <a:off x="2806559" y="3165298"/>
            <a:ext cx="7087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1457E0-83E7-F355-1CDD-649CBCCB2701}"/>
              </a:ext>
            </a:extLst>
          </p:cNvPr>
          <p:cNvCxnSpPr>
            <a:cxnSpLocks/>
          </p:cNvCxnSpPr>
          <p:nvPr/>
        </p:nvCxnSpPr>
        <p:spPr>
          <a:xfrm>
            <a:off x="5270643" y="2135312"/>
            <a:ext cx="0" cy="281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14958F-7572-BE77-C964-D5E8952381CA}"/>
              </a:ext>
            </a:extLst>
          </p:cNvPr>
          <p:cNvSpPr txBox="1"/>
          <p:nvPr/>
        </p:nvSpPr>
        <p:spPr>
          <a:xfrm>
            <a:off x="10085798" y="173974"/>
            <a:ext cx="18698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Monaco" pitchFamily="2" charset="77"/>
              </a:rPr>
              <a:t>prefix=?</a:t>
            </a: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A5FFDB-E6FE-3A89-369B-F5EE81E59FD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Cross product of type comments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246D4B-7A66-ABAE-0E90-093F9F96C4D9}"/>
              </a:ext>
            </a:extLst>
          </p:cNvPr>
          <p:cNvSpPr/>
          <p:nvPr/>
        </p:nvSpPr>
        <p:spPr>
          <a:xfrm>
            <a:off x="357447" y="1347797"/>
            <a:ext cx="2457671" cy="888327"/>
          </a:xfrm>
          <a:prstGeom prst="ellipse">
            <a:avLst/>
          </a:prstGeom>
          <a:solidFill>
            <a:srgbClr val="548DF6">
              <a:alpha val="2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C8AD8DD-FA13-621D-2A00-9C468CDCF852}"/>
              </a:ext>
            </a:extLst>
          </p:cNvPr>
          <p:cNvSpPr/>
          <p:nvPr/>
        </p:nvSpPr>
        <p:spPr>
          <a:xfrm>
            <a:off x="357448" y="2402846"/>
            <a:ext cx="2169621" cy="2304601"/>
          </a:xfrm>
          <a:prstGeom prst="roundRect">
            <a:avLst/>
          </a:prstGeom>
          <a:solidFill>
            <a:srgbClr val="FF0000">
              <a:alpha val="28235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AD49857-42B7-CCE0-9D97-EA177D18B828}"/>
              </a:ext>
            </a:extLst>
          </p:cNvPr>
          <p:cNvSpPr/>
          <p:nvPr/>
        </p:nvSpPr>
        <p:spPr>
          <a:xfrm>
            <a:off x="3053714" y="1377797"/>
            <a:ext cx="6577301" cy="656704"/>
          </a:xfrm>
          <a:prstGeom prst="roundRect">
            <a:avLst/>
          </a:prstGeom>
          <a:solidFill>
            <a:srgbClr val="FF0000">
              <a:alpha val="28235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8F3B2B-F96D-58BB-EDF1-EA43193A7A7B}"/>
              </a:ext>
            </a:extLst>
          </p:cNvPr>
          <p:cNvSpPr txBox="1"/>
          <p:nvPr/>
        </p:nvSpPr>
        <p:spPr>
          <a:xfrm>
            <a:off x="6096000" y="5354424"/>
            <a:ext cx="6390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548DF6"/>
                </a:solidFill>
              </a:rPr>
              <a:t>parameters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type expressions (bits of type comments)</a:t>
            </a:r>
          </a:p>
          <a:p>
            <a:r>
              <a:rPr lang="en-US" sz="2400" dirty="0">
                <a:solidFill>
                  <a:srgbClr val="00B050"/>
                </a:solidFill>
              </a:rPr>
              <a:t>expressions (code)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D12C9E-15F9-C06F-85B8-62C2386CC007}"/>
              </a:ext>
            </a:extLst>
          </p:cNvPr>
          <p:cNvSpPr/>
          <p:nvPr/>
        </p:nvSpPr>
        <p:spPr>
          <a:xfrm>
            <a:off x="2961861" y="2196058"/>
            <a:ext cx="7235687" cy="2735684"/>
          </a:xfrm>
          <a:prstGeom prst="rect">
            <a:avLst/>
          </a:prstGeom>
          <a:solidFill>
            <a:srgbClr val="00B050">
              <a:alpha val="3221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9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C7A347-25BC-E6E0-8A5A-125B16776A46}"/>
              </a:ext>
            </a:extLst>
          </p:cNvPr>
          <p:cNvSpPr txBox="1"/>
          <p:nvPr/>
        </p:nvSpPr>
        <p:spPr>
          <a:xfrm>
            <a:off x="452062" y="1347797"/>
            <a:ext cx="1069539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onaco" pitchFamily="2" charset="77"/>
              </a:rPr>
              <a:t> </a:t>
            </a:r>
          </a:p>
          <a:p>
            <a:r>
              <a:rPr lang="en-US" dirty="0">
                <a:latin typeface="Monaco" pitchFamily="2" charset="77"/>
              </a:rPr>
              <a:t>lst1     lst2          empty         (cons String LOS) </a:t>
            </a:r>
          </a:p>
          <a:p>
            <a:r>
              <a:rPr lang="en-US" dirty="0">
                <a:latin typeface="Monaco" pitchFamily="2" charset="77"/>
              </a:rPr>
              <a:t>         </a:t>
            </a:r>
          </a:p>
          <a:p>
            <a:r>
              <a:rPr lang="en-US" dirty="0">
                <a:latin typeface="Monaco" pitchFamily="2" charset="77"/>
              </a:rPr>
              <a:t>          </a:t>
            </a:r>
          </a:p>
          <a:p>
            <a:r>
              <a:rPr lang="en-US" dirty="0">
                <a:latin typeface="Monaco" pitchFamily="2" charset="77"/>
              </a:rPr>
              <a:t>empty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(cons String</a:t>
            </a:r>
          </a:p>
          <a:p>
            <a:r>
              <a:rPr lang="en-US" dirty="0">
                <a:latin typeface="Monaco" pitchFamily="2" charset="77"/>
              </a:rPr>
              <a:t>      LOS)</a:t>
            </a:r>
          </a:p>
          <a:p>
            <a:r>
              <a:rPr lang="en-US" dirty="0">
                <a:latin typeface="Monaco" pitchFamily="2" charset="77"/>
              </a:rPr>
              <a:t>                                         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FA7970-116E-EEAC-5D26-70804C5DE10A}"/>
              </a:ext>
            </a:extLst>
          </p:cNvPr>
          <p:cNvCxnSpPr>
            <a:cxnSpLocks/>
          </p:cNvCxnSpPr>
          <p:nvPr/>
        </p:nvCxnSpPr>
        <p:spPr>
          <a:xfrm>
            <a:off x="2815118" y="1592494"/>
            <a:ext cx="0" cy="3359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8B2517-9C3F-A5C6-4B33-8F641F61F6C4}"/>
              </a:ext>
            </a:extLst>
          </p:cNvPr>
          <p:cNvCxnSpPr>
            <a:cxnSpLocks/>
          </p:cNvCxnSpPr>
          <p:nvPr/>
        </p:nvCxnSpPr>
        <p:spPr>
          <a:xfrm flipH="1">
            <a:off x="452062" y="2135312"/>
            <a:ext cx="9832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3035BC-C0DF-A808-7A1C-61DA1F2C4A96}"/>
              </a:ext>
            </a:extLst>
          </p:cNvPr>
          <p:cNvCxnSpPr>
            <a:cxnSpLocks/>
          </p:cNvCxnSpPr>
          <p:nvPr/>
        </p:nvCxnSpPr>
        <p:spPr>
          <a:xfrm flipH="1">
            <a:off x="2806559" y="3165298"/>
            <a:ext cx="7087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1457E0-83E7-F355-1CDD-649CBCCB2701}"/>
              </a:ext>
            </a:extLst>
          </p:cNvPr>
          <p:cNvCxnSpPr>
            <a:cxnSpLocks/>
          </p:cNvCxnSpPr>
          <p:nvPr/>
        </p:nvCxnSpPr>
        <p:spPr>
          <a:xfrm>
            <a:off x="5270643" y="2135312"/>
            <a:ext cx="0" cy="281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14958F-7572-BE77-C964-D5E8952381CA}"/>
              </a:ext>
            </a:extLst>
          </p:cNvPr>
          <p:cNvSpPr txBox="1"/>
          <p:nvPr/>
        </p:nvSpPr>
        <p:spPr>
          <a:xfrm>
            <a:off x="10085798" y="173974"/>
            <a:ext cx="18698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Monaco" pitchFamily="2" charset="77"/>
              </a:rPr>
              <a:t>prefix=?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731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C7A347-25BC-E6E0-8A5A-125B16776A46}"/>
              </a:ext>
            </a:extLst>
          </p:cNvPr>
          <p:cNvSpPr txBox="1"/>
          <p:nvPr/>
        </p:nvSpPr>
        <p:spPr>
          <a:xfrm>
            <a:off x="452062" y="1347797"/>
            <a:ext cx="1069539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onaco" pitchFamily="2" charset="77"/>
              </a:rPr>
              <a:t> </a:t>
            </a:r>
          </a:p>
          <a:p>
            <a:r>
              <a:rPr lang="en-US" dirty="0">
                <a:latin typeface="Monaco" pitchFamily="2" charset="77"/>
              </a:rPr>
              <a:t>lst1     lst2          empty         (cons String LOS) </a:t>
            </a:r>
          </a:p>
          <a:p>
            <a:r>
              <a:rPr lang="en-US" dirty="0">
                <a:latin typeface="Monaco" pitchFamily="2" charset="77"/>
              </a:rPr>
              <a:t>         </a:t>
            </a:r>
          </a:p>
          <a:p>
            <a:r>
              <a:rPr lang="en-US" dirty="0">
                <a:latin typeface="Monaco" pitchFamily="2" charset="77"/>
              </a:rPr>
              <a:t>          </a:t>
            </a:r>
          </a:p>
          <a:p>
            <a:r>
              <a:rPr lang="en-US" dirty="0">
                <a:latin typeface="Monaco" pitchFamily="2" charset="77"/>
              </a:rPr>
              <a:t>empty                  true  [1]     true                         [1]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(cons String           false [2]     (and (string=? (first lst1)  [3] </a:t>
            </a:r>
          </a:p>
          <a:p>
            <a:r>
              <a:rPr lang="en-US" dirty="0">
                <a:latin typeface="Monaco" pitchFamily="2" charset="77"/>
              </a:rPr>
              <a:t>      LOS)                                          (first lst2))</a:t>
            </a:r>
          </a:p>
          <a:p>
            <a:r>
              <a:rPr lang="en-US" dirty="0">
                <a:latin typeface="Monaco" pitchFamily="2" charset="77"/>
              </a:rPr>
              <a:t>                                          (prefix=? (rest lst1)</a:t>
            </a:r>
          </a:p>
          <a:p>
            <a:r>
              <a:rPr lang="en-US" dirty="0">
                <a:latin typeface="Monaco" pitchFamily="2" charset="77"/>
              </a:rPr>
              <a:t>                                                    (rest lst2)))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FA7970-116E-EEAC-5D26-70804C5DE10A}"/>
              </a:ext>
            </a:extLst>
          </p:cNvPr>
          <p:cNvCxnSpPr>
            <a:cxnSpLocks/>
          </p:cNvCxnSpPr>
          <p:nvPr/>
        </p:nvCxnSpPr>
        <p:spPr>
          <a:xfrm>
            <a:off x="2815118" y="1592494"/>
            <a:ext cx="0" cy="3359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8B2517-9C3F-A5C6-4B33-8F641F61F6C4}"/>
              </a:ext>
            </a:extLst>
          </p:cNvPr>
          <p:cNvCxnSpPr>
            <a:cxnSpLocks/>
          </p:cNvCxnSpPr>
          <p:nvPr/>
        </p:nvCxnSpPr>
        <p:spPr>
          <a:xfrm flipH="1">
            <a:off x="452062" y="2135312"/>
            <a:ext cx="9832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3035BC-C0DF-A808-7A1C-61DA1F2C4A96}"/>
              </a:ext>
            </a:extLst>
          </p:cNvPr>
          <p:cNvCxnSpPr>
            <a:cxnSpLocks/>
          </p:cNvCxnSpPr>
          <p:nvPr/>
        </p:nvCxnSpPr>
        <p:spPr>
          <a:xfrm flipH="1">
            <a:off x="2806559" y="3165298"/>
            <a:ext cx="7087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1457E0-83E7-F355-1CDD-649CBCCB2701}"/>
              </a:ext>
            </a:extLst>
          </p:cNvPr>
          <p:cNvCxnSpPr>
            <a:cxnSpLocks/>
          </p:cNvCxnSpPr>
          <p:nvPr/>
        </p:nvCxnSpPr>
        <p:spPr>
          <a:xfrm>
            <a:off x="5270643" y="2135312"/>
            <a:ext cx="0" cy="281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0931B05-8FD8-16F2-CF46-99A66F679B8C}"/>
              </a:ext>
            </a:extLst>
          </p:cNvPr>
          <p:cNvSpPr txBox="1"/>
          <p:nvPr/>
        </p:nvSpPr>
        <p:spPr>
          <a:xfrm>
            <a:off x="10085798" y="173974"/>
            <a:ext cx="18698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Monaco" pitchFamily="2" charset="77"/>
              </a:rPr>
              <a:t>prefix=?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478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C7A347-25BC-E6E0-8A5A-125B16776A46}"/>
              </a:ext>
            </a:extLst>
          </p:cNvPr>
          <p:cNvSpPr txBox="1"/>
          <p:nvPr/>
        </p:nvSpPr>
        <p:spPr>
          <a:xfrm>
            <a:off x="452062" y="1347797"/>
            <a:ext cx="1069539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onaco" pitchFamily="2" charset="77"/>
              </a:rPr>
              <a:t> </a:t>
            </a:r>
          </a:p>
          <a:p>
            <a:r>
              <a:rPr lang="en-US" dirty="0">
                <a:latin typeface="Monaco" pitchFamily="2" charset="77"/>
              </a:rPr>
              <a:t>lst1     lst2          empty         (cons String LOS) </a:t>
            </a:r>
          </a:p>
          <a:p>
            <a:r>
              <a:rPr lang="en-US" dirty="0">
                <a:latin typeface="Monaco" pitchFamily="2" charset="77"/>
              </a:rPr>
              <a:t>         </a:t>
            </a:r>
          </a:p>
          <a:p>
            <a:r>
              <a:rPr lang="en-US" dirty="0">
                <a:latin typeface="Monaco" pitchFamily="2" charset="77"/>
              </a:rPr>
              <a:t>          </a:t>
            </a:r>
          </a:p>
          <a:p>
            <a:r>
              <a:rPr lang="en-US" dirty="0">
                <a:latin typeface="Monaco" pitchFamily="2" charset="77"/>
              </a:rPr>
              <a:t>empty                  true          true                         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(cons String           false         (and (string=? (first lst1)   </a:t>
            </a:r>
          </a:p>
          <a:p>
            <a:r>
              <a:rPr lang="en-US" dirty="0">
                <a:latin typeface="Monaco" pitchFamily="2" charset="77"/>
              </a:rPr>
              <a:t>      LOS)                                          (first lst2))</a:t>
            </a:r>
          </a:p>
          <a:p>
            <a:r>
              <a:rPr lang="en-US" dirty="0">
                <a:latin typeface="Monaco" pitchFamily="2" charset="77"/>
              </a:rPr>
              <a:t>                                          (prefix=? (rest lst1)</a:t>
            </a:r>
          </a:p>
          <a:p>
            <a:r>
              <a:rPr lang="en-US" dirty="0">
                <a:latin typeface="Monaco" pitchFamily="2" charset="77"/>
              </a:rPr>
              <a:t>                                                    (rest lst2)))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FA7970-116E-EEAC-5D26-70804C5DE10A}"/>
              </a:ext>
            </a:extLst>
          </p:cNvPr>
          <p:cNvCxnSpPr>
            <a:cxnSpLocks/>
          </p:cNvCxnSpPr>
          <p:nvPr/>
        </p:nvCxnSpPr>
        <p:spPr>
          <a:xfrm>
            <a:off x="2815118" y="1592494"/>
            <a:ext cx="0" cy="3359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8B2517-9C3F-A5C6-4B33-8F641F61F6C4}"/>
              </a:ext>
            </a:extLst>
          </p:cNvPr>
          <p:cNvCxnSpPr>
            <a:cxnSpLocks/>
          </p:cNvCxnSpPr>
          <p:nvPr/>
        </p:nvCxnSpPr>
        <p:spPr>
          <a:xfrm flipH="1">
            <a:off x="452062" y="2135312"/>
            <a:ext cx="9832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3035BC-C0DF-A808-7A1C-61DA1F2C4A96}"/>
              </a:ext>
            </a:extLst>
          </p:cNvPr>
          <p:cNvCxnSpPr>
            <a:cxnSpLocks/>
          </p:cNvCxnSpPr>
          <p:nvPr/>
        </p:nvCxnSpPr>
        <p:spPr>
          <a:xfrm flipH="1">
            <a:off x="2806559" y="3165298"/>
            <a:ext cx="7087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1457E0-83E7-F355-1CDD-649CBCCB2701}"/>
              </a:ext>
            </a:extLst>
          </p:cNvPr>
          <p:cNvCxnSpPr>
            <a:cxnSpLocks/>
          </p:cNvCxnSpPr>
          <p:nvPr/>
        </p:nvCxnSpPr>
        <p:spPr>
          <a:xfrm>
            <a:off x="5270643" y="2135312"/>
            <a:ext cx="0" cy="2816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8FDF66E-4692-C3CF-0518-D923A1551A4A}"/>
              </a:ext>
            </a:extLst>
          </p:cNvPr>
          <p:cNvSpPr txBox="1"/>
          <p:nvPr/>
        </p:nvSpPr>
        <p:spPr>
          <a:xfrm>
            <a:off x="10085798" y="173974"/>
            <a:ext cx="18698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Monaco" pitchFamily="2" charset="77"/>
              </a:rPr>
              <a:t>prefix=?</a:t>
            </a:r>
            <a:endParaRPr lang="en-US" sz="2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52583B-77AA-E51E-75E9-3516A74250CC}"/>
              </a:ext>
            </a:extLst>
          </p:cNvPr>
          <p:cNvSpPr/>
          <p:nvPr/>
        </p:nvSpPr>
        <p:spPr>
          <a:xfrm>
            <a:off x="357447" y="1347797"/>
            <a:ext cx="2457671" cy="888327"/>
          </a:xfrm>
          <a:prstGeom prst="ellipse">
            <a:avLst/>
          </a:prstGeom>
          <a:solidFill>
            <a:srgbClr val="548DF6">
              <a:alpha val="2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43EFAB-796C-3E56-74C3-ED016C8451BA}"/>
              </a:ext>
            </a:extLst>
          </p:cNvPr>
          <p:cNvSpPr/>
          <p:nvPr/>
        </p:nvSpPr>
        <p:spPr>
          <a:xfrm>
            <a:off x="357448" y="2402846"/>
            <a:ext cx="2169621" cy="2304601"/>
          </a:xfrm>
          <a:prstGeom prst="roundRect">
            <a:avLst/>
          </a:prstGeom>
          <a:solidFill>
            <a:srgbClr val="FF0000">
              <a:alpha val="28235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421E8CC-899D-27BF-E02C-B12200955EAB}"/>
              </a:ext>
            </a:extLst>
          </p:cNvPr>
          <p:cNvSpPr/>
          <p:nvPr/>
        </p:nvSpPr>
        <p:spPr>
          <a:xfrm>
            <a:off x="3053714" y="1377797"/>
            <a:ext cx="6577301" cy="656704"/>
          </a:xfrm>
          <a:prstGeom prst="roundRect">
            <a:avLst/>
          </a:prstGeom>
          <a:solidFill>
            <a:srgbClr val="FF0000">
              <a:alpha val="28235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4CAD0C-55E5-663F-1F27-84D92BBA23D3}"/>
              </a:ext>
            </a:extLst>
          </p:cNvPr>
          <p:cNvSpPr txBox="1"/>
          <p:nvPr/>
        </p:nvSpPr>
        <p:spPr>
          <a:xfrm>
            <a:off x="6096000" y="5354424"/>
            <a:ext cx="6390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548DF6"/>
                </a:solidFill>
              </a:rPr>
              <a:t>parameters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type expressions (bits of type comments)</a:t>
            </a:r>
          </a:p>
          <a:p>
            <a:r>
              <a:rPr lang="en-US" sz="2400" dirty="0">
                <a:solidFill>
                  <a:srgbClr val="00B050"/>
                </a:solidFill>
              </a:rPr>
              <a:t>expressions (code)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CA7920-38F8-3955-87F4-354B6C53C27D}"/>
              </a:ext>
            </a:extLst>
          </p:cNvPr>
          <p:cNvSpPr/>
          <p:nvPr/>
        </p:nvSpPr>
        <p:spPr>
          <a:xfrm>
            <a:off x="2961861" y="2196058"/>
            <a:ext cx="7235687" cy="2735684"/>
          </a:xfrm>
          <a:prstGeom prst="rect">
            <a:avLst/>
          </a:prstGeom>
          <a:solidFill>
            <a:srgbClr val="00B050">
              <a:alpha val="3221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3370</TotalTime>
  <Words>836</Words>
  <Application>Microsoft Macintosh PowerPoint</Application>
  <PresentationFormat>Widescreen</PresentationFormat>
  <Paragraphs>178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Monaco</vt:lpstr>
      <vt:lpstr>Office Theme</vt:lpstr>
      <vt:lpstr>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Kiczales, Gregor</cp:lastModifiedBy>
  <cp:revision>21</cp:revision>
  <cp:lastPrinted>2023-10-19T16:12:33Z</cp:lastPrinted>
  <dcterms:created xsi:type="dcterms:W3CDTF">2018-10-12T22:10:21Z</dcterms:created>
  <dcterms:modified xsi:type="dcterms:W3CDTF">2023-10-19T17:58:58Z</dcterms:modified>
</cp:coreProperties>
</file>