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5"/>
  </p:handoutMasterIdLst>
  <p:sldIdLst>
    <p:sldId id="315" r:id="rId2"/>
    <p:sldId id="270" r:id="rId3"/>
    <p:sldId id="316" r:id="rId4"/>
    <p:sldId id="310" r:id="rId5"/>
    <p:sldId id="308" r:id="rId6"/>
    <p:sldId id="309" r:id="rId7"/>
    <p:sldId id="305" r:id="rId8"/>
    <p:sldId id="312" r:id="rId9"/>
    <p:sldId id="314" r:id="rId10"/>
    <p:sldId id="311" r:id="rId11"/>
    <p:sldId id="313" r:id="rId12"/>
    <p:sldId id="264" r:id="rId13"/>
    <p:sldId id="276" r:id="rId14"/>
    <p:sldId id="304" r:id="rId15"/>
    <p:sldId id="274" r:id="rId16"/>
    <p:sldId id="299" r:id="rId17"/>
    <p:sldId id="256" r:id="rId18"/>
    <p:sldId id="261" r:id="rId19"/>
    <p:sldId id="258" r:id="rId20"/>
    <p:sldId id="265" r:id="rId21"/>
    <p:sldId id="263" r:id="rId22"/>
    <p:sldId id="277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/>
    <p:restoredTop sz="94807"/>
  </p:normalViewPr>
  <p:slideViewPr>
    <p:cSldViewPr snapToGrid="0" snapToObjects="1">
      <p:cViewPr varScale="1">
        <p:scale>
          <a:sx n="115" d="100"/>
          <a:sy n="115" d="100"/>
        </p:scale>
        <p:origin x="208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8DEF36-1A86-F54D-B2E7-FCD179D15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09BE8-1F69-E241-9D7F-8D556CDDC6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9C9F1-B065-654B-806E-327516B3543E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A91AC-6BC7-D944-A12F-243C864D69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53C5F-2CC9-704F-B104-02B7942262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0EE35-2255-E743-BDD4-2F64B3D0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9CFB-97E1-CA42-84A2-D6FA83660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A60C8-EEDB-944F-8C2A-5594CA238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E6D2-5DE8-7D4D-A1CC-189FD478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62455-0A6A-774E-B935-2C8D081D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1A572-F637-224F-87AC-9C28E385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35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81B9-3D20-EC49-9C4C-AB3868E8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1A48B-B504-AA45-984A-C388BDAEF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C09F4-02F8-5241-8DB5-27012A70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198B-3AD2-0C48-B352-0238C27E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7AE6-EAD6-E845-9F83-6D68907EA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8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DAB94-433E-2047-9AD9-19EF8E703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B1AED-0800-EA4C-8837-B4660BBB8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893E-1B53-184E-9F31-6EE4DB2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047E6-2249-F148-A552-331FF31A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872D-3E50-AB40-8869-4EB7BF35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9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BDCB-D06F-7647-AE94-BB0DE701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79BE-158A-844B-A6FF-452FA786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9F1B3-E0EE-9B40-8C9C-DA9EB2F7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640A-AB8C-D440-B785-CA51366C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5EE4-1A67-1043-8078-FCCD59D4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399C-91B5-5E44-A4D5-162C27430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46C7B-74CB-A34C-96E7-A7BC74C5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55AF-22A0-C644-A95F-F05FF5E1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889D3-BD39-C34A-B1D6-EB4188D2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1A10D-31E5-E44F-91A9-3193F9DE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24E3-1372-4041-8544-33824CC9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0EA23-19D3-144C-A21C-6B258A1BA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5FBAA-0A98-2644-A55A-5AC6C8ED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09320-56B0-064B-B704-CEF642D3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56208-1E1B-004D-949C-BFC5F4A2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CEDFE-B3FB-4D44-9119-541AC1F2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3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E7C5-0812-8648-B3BD-56985EE7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6BE7-BB92-F646-A571-8E7D9ECF8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49BA2-B42F-3442-BDEB-AF9D36B0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87AFE-2A95-B74B-B81E-C8C1C01E0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CA3E2-7359-4346-9146-0B28ABF7F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A9CE0-61D4-174F-86F8-8C597000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88025C-293B-3A40-80A2-2211DF82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F3CA2-8C8B-E140-A9A8-381DAF97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5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D4-9164-F447-9514-BC895814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71EC6-1763-9C4F-A7C1-4C2E25F6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3AAC5-6373-434C-BDB7-212B47D2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01C9D-9ABC-AD40-950F-F0D5E6A2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C1EB0-8F63-B44D-8871-B19C4E9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CD4C3-736D-3342-BB0D-B75C51A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1AA24-BE04-FF4E-8AF7-88D1B1F5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E1B8-2A27-5D41-AD02-F5C54108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DF5-9713-1341-BC0C-567699610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5738-C2CF-304C-8A39-F298E349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2035-6D3C-6247-AA40-9B68B08F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929CF-3884-4A49-AB6F-26F4D203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668B3-7D6B-E44D-A291-C3447DC3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6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52ED-A320-1145-A965-5D34ADB1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BB7D1-FDA8-D046-A462-A9A193184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1832B-1DE7-1F43-AABE-ECC71769B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1926-151B-6144-BFFD-65FEED8D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11AE3-CD65-3D44-B109-03BD45B2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9FF2B-E66C-2948-B3D1-DA09BABB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652C3-0041-3D45-B71E-D0673D66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C3543-9550-8443-B715-014A6B8D9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4849D-0442-6D4B-9971-0C8AF777A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82981-B62A-8F42-8DB8-C6449B4F1F84}" type="datetimeFigureOut">
              <a:rPr lang="en-US" smtClean="0"/>
              <a:t>11/25/23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18C8-0291-F040-B31A-8BC246C43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DD389-7B26-4F4F-B32A-77139AD13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D49F9-8750-5D4D-992C-F8276470D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45D921-B38F-503E-3C23-3881529D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26" y="229855"/>
            <a:ext cx="11675593" cy="5557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CC47E8-93ED-1DBF-B8A3-2A2B60D68287}"/>
              </a:ext>
            </a:extLst>
          </p:cNvPr>
          <p:cNvSpPr txBox="1"/>
          <p:nvPr/>
        </p:nvSpPr>
        <p:spPr>
          <a:xfrm>
            <a:off x="6411950" y="1645316"/>
            <a:ext cx="54327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You may have seen this, it seems to be making the rounds.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They claim to have gotten perfect grades for some students.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These grading reports are all fake!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- no such student number</a:t>
            </a:r>
          </a:p>
          <a:p>
            <a:r>
              <a:rPr lang="en-US" sz="2800" dirty="0">
                <a:solidFill>
                  <a:srgbClr val="FF0000"/>
                </a:solidFill>
              </a:rPr>
              <a:t> - no such combination of scores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The moral is: Don’t trust a cheater!</a:t>
            </a:r>
          </a:p>
        </p:txBody>
      </p:sp>
    </p:spTree>
    <p:extLst>
      <p:ext uri="{BB962C8B-B14F-4D97-AF65-F5344CB8AC3E}">
        <p14:creationId xmlns:p14="http://schemas.microsoft.com/office/powerpoint/2010/main" val="390158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933564-F3E1-E847-8E43-F09030236B6A}"/>
              </a:ext>
            </a:extLst>
          </p:cNvPr>
          <p:cNvGrpSpPr/>
          <p:nvPr/>
        </p:nvGrpSpPr>
        <p:grpSpPr>
          <a:xfrm>
            <a:off x="1247178" y="5777451"/>
            <a:ext cx="10789920" cy="828557"/>
            <a:chOff x="1247178" y="5777451"/>
            <a:chExt cx="10789920" cy="8285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EA8BEB-C06C-6B4B-BA19-8113659CE44F}"/>
                </a:ext>
              </a:extLst>
            </p:cNvPr>
            <p:cNvGrpSpPr/>
            <p:nvPr/>
          </p:nvGrpSpPr>
          <p:grpSpPr>
            <a:xfrm>
              <a:off x="1918602" y="5819730"/>
              <a:ext cx="923305" cy="561281"/>
              <a:chOff x="1918602" y="5819730"/>
              <a:chExt cx="923305" cy="56128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23C373D-300F-1B45-8F75-A7D0E2316808}"/>
                  </a:ext>
                </a:extLst>
              </p:cNvPr>
              <p:cNvSpPr/>
              <p:nvPr/>
            </p:nvSpPr>
            <p:spPr>
              <a:xfrm>
                <a:off x="1918602" y="6176320"/>
                <a:ext cx="923305" cy="204691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E26916C-37AF-4F43-93E3-19CCEC34A219}"/>
                  </a:ext>
                </a:extLst>
              </p:cNvPr>
              <p:cNvGrpSpPr/>
              <p:nvPr/>
            </p:nvGrpSpPr>
            <p:grpSpPr>
              <a:xfrm>
                <a:off x="2216998" y="5819730"/>
                <a:ext cx="327649" cy="376630"/>
                <a:chOff x="10956892" y="3865137"/>
                <a:chExt cx="327649" cy="37663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9A6E40B-B1A5-3A45-B3AA-FAD3A914F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26431" y="3876178"/>
                  <a:ext cx="1" cy="365589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3605218-B441-ED4D-A466-1618842DA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892" y="3874383"/>
                  <a:ext cx="0" cy="32812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5DC6AF14-AE41-8E42-B78D-4D3A82578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84541" y="3865137"/>
                  <a:ext cx="0" cy="325941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184EC6A-10B5-BC49-8F12-0401FF3EB411}"/>
                </a:ext>
              </a:extLst>
            </p:cNvPr>
            <p:cNvGrpSpPr/>
            <p:nvPr/>
          </p:nvGrpSpPr>
          <p:grpSpPr>
            <a:xfrm>
              <a:off x="5026434" y="5819730"/>
              <a:ext cx="923305" cy="561281"/>
              <a:chOff x="1918602" y="5819730"/>
              <a:chExt cx="923305" cy="561281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C3BF0DD-BACC-444C-96CC-F19C528432C7}"/>
                  </a:ext>
                </a:extLst>
              </p:cNvPr>
              <p:cNvSpPr/>
              <p:nvPr/>
            </p:nvSpPr>
            <p:spPr>
              <a:xfrm>
                <a:off x="1918602" y="6176320"/>
                <a:ext cx="923305" cy="204691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EE643F1-51DB-454B-B4A9-BC5D3191A4D5}"/>
                  </a:ext>
                </a:extLst>
              </p:cNvPr>
              <p:cNvGrpSpPr/>
              <p:nvPr/>
            </p:nvGrpSpPr>
            <p:grpSpPr>
              <a:xfrm>
                <a:off x="2216998" y="5819730"/>
                <a:ext cx="327649" cy="376630"/>
                <a:chOff x="10956892" y="3865137"/>
                <a:chExt cx="327649" cy="37663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E6D9729-8B62-6B41-929A-5A24ECF15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26431" y="3876178"/>
                  <a:ext cx="1" cy="365589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65184466-4ADE-C74C-A839-9C5363242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892" y="3874383"/>
                  <a:ext cx="0" cy="32812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102D2144-6FEC-E84E-AEF1-84CBEE01C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84541" y="3865137"/>
                  <a:ext cx="0" cy="325941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68B4DBA-E62A-D24E-8328-7843A21A56D4}"/>
                </a:ext>
              </a:extLst>
            </p:cNvPr>
            <p:cNvGrpSpPr/>
            <p:nvPr/>
          </p:nvGrpSpPr>
          <p:grpSpPr>
            <a:xfrm>
              <a:off x="7416079" y="5828976"/>
              <a:ext cx="923305" cy="561281"/>
              <a:chOff x="1918602" y="5819730"/>
              <a:chExt cx="923305" cy="56128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5CD164F-C000-9D4D-8F72-EF5B300B1922}"/>
                  </a:ext>
                </a:extLst>
              </p:cNvPr>
              <p:cNvSpPr/>
              <p:nvPr/>
            </p:nvSpPr>
            <p:spPr>
              <a:xfrm>
                <a:off x="1918602" y="6176320"/>
                <a:ext cx="923305" cy="204691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2E0DAA3-2A0B-6C45-B57C-6D2188BBA58B}"/>
                  </a:ext>
                </a:extLst>
              </p:cNvPr>
              <p:cNvGrpSpPr/>
              <p:nvPr/>
            </p:nvGrpSpPr>
            <p:grpSpPr>
              <a:xfrm>
                <a:off x="2216998" y="5819730"/>
                <a:ext cx="327649" cy="376630"/>
                <a:chOff x="10956892" y="3865137"/>
                <a:chExt cx="327649" cy="37663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B3A81EE-F6FA-F84A-9B03-511C85C3AD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26431" y="3876178"/>
                  <a:ext cx="1" cy="365589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C0B96E29-056A-D64C-A8C4-BC3F7ADD8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892" y="3874383"/>
                  <a:ext cx="0" cy="32812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58C293E-7F19-B64A-B19A-790D1CA4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84541" y="3865137"/>
                  <a:ext cx="0" cy="325941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BDF87A-3508-5349-BCCD-FB24B1D05BEE}"/>
                </a:ext>
              </a:extLst>
            </p:cNvPr>
            <p:cNvSpPr/>
            <p:nvPr/>
          </p:nvSpPr>
          <p:spPr>
            <a:xfrm>
              <a:off x="1247178" y="5777451"/>
              <a:ext cx="10789920" cy="82855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DEB446-C53E-6259-4433-093D0025944B}"/>
              </a:ext>
            </a:extLst>
          </p:cNvPr>
          <p:cNvSpPr txBox="1"/>
          <p:nvPr/>
        </p:nvSpPr>
        <p:spPr>
          <a:xfrm>
            <a:off x="1583473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L1 -30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E2E98-1669-C4EE-49AA-D72BFBE642D3}"/>
              </a:ext>
            </a:extLst>
          </p:cNvPr>
          <p:cNvSpPr txBox="1"/>
          <p:nvPr/>
        </p:nvSpPr>
        <p:spPr>
          <a:xfrm>
            <a:off x="4699922" y="5295013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L2 - 50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C8A58-ADBE-59FB-B920-882A796663CB}"/>
              </a:ext>
            </a:extLst>
          </p:cNvPr>
          <p:cNvSpPr txBox="1"/>
          <p:nvPr/>
        </p:nvSpPr>
        <p:spPr>
          <a:xfrm>
            <a:off x="7053262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L3 - 60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A7F18-4185-E723-D0A1-AC3918636BE1}"/>
              </a:ext>
            </a:extLst>
          </p:cNvPr>
          <p:cNvSpPr txBox="1"/>
          <p:nvPr/>
        </p:nvSpPr>
        <p:spPr>
          <a:xfrm>
            <a:off x="2055495" y="2986695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M1 - 20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79896-F5B1-A16A-19C1-90750F8DCA0D}"/>
              </a:ext>
            </a:extLst>
          </p:cNvPr>
          <p:cNvSpPr txBox="1"/>
          <p:nvPr/>
        </p:nvSpPr>
        <p:spPr>
          <a:xfrm>
            <a:off x="5787199" y="2986696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M2 - 40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46E49A-E091-4AFD-F15B-3808A6326AEA}"/>
              </a:ext>
            </a:extLst>
          </p:cNvPr>
          <p:cNvSpPr txBox="1"/>
          <p:nvPr/>
        </p:nvSpPr>
        <p:spPr>
          <a:xfrm>
            <a:off x="3650236" y="678379"/>
            <a:ext cx="200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TOP1 - 10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7F6FF8-71C9-3728-4B97-19616D1ABB25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 flipH="1">
            <a:off x="2914193" y="1324710"/>
            <a:ext cx="1740321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E5A4D3-EF91-A7F4-7AF2-39E5121F3EAC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flipH="1">
            <a:off x="2312026" y="3633026"/>
            <a:ext cx="60216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63D033-079D-6EF7-96C2-1CC10CF55D5F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654514" y="1324710"/>
            <a:ext cx="1991383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AF5DBF-51D8-1777-2FAF-50F40FCD3EDF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5428475" y="3633027"/>
            <a:ext cx="121742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A5133F-D3CB-217E-7145-E8B40455774A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6645897" y="3633027"/>
            <a:ext cx="1135918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F2A2A8-709A-EAFE-EA37-FB3105674410}"/>
              </a:ext>
            </a:extLst>
          </p:cNvPr>
          <p:cNvSpPr txBox="1"/>
          <p:nvPr/>
        </p:nvSpPr>
        <p:spPr>
          <a:xfrm>
            <a:off x="3304045" y="622173"/>
            <a:ext cx="95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59B5-BB31-3F0A-7BAB-3CD71009F54A}"/>
              </a:ext>
            </a:extLst>
          </p:cNvPr>
          <p:cNvSpPr txBox="1"/>
          <p:nvPr/>
        </p:nvSpPr>
        <p:spPr>
          <a:xfrm>
            <a:off x="3135577" y="1477236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(10 )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EFFA2-DDCD-9E5A-98B3-DBF2F3973699}"/>
              </a:ext>
            </a:extLst>
          </p:cNvPr>
          <p:cNvSpPr txBox="1"/>
          <p:nvPr/>
        </p:nvSpPr>
        <p:spPr>
          <a:xfrm>
            <a:off x="1548372" y="2961865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(10 )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0F5151-3970-0293-497D-2788DDE3D805}"/>
              </a:ext>
            </a:extLst>
          </p:cNvPr>
          <p:cNvSpPr txBox="1"/>
          <p:nvPr/>
        </p:nvSpPr>
        <p:spPr>
          <a:xfrm>
            <a:off x="1298333" y="3695818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(20 10)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D1D8D-838E-0B0F-14EB-B6FEADAE36D0}"/>
              </a:ext>
            </a:extLst>
          </p:cNvPr>
          <p:cNvSpPr txBox="1"/>
          <p:nvPr/>
        </p:nvSpPr>
        <p:spPr>
          <a:xfrm>
            <a:off x="880261" y="5267456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(20 10)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E8B3E-6BB8-7CAC-FA0F-E73EBAB0BDBD}"/>
              </a:ext>
            </a:extLst>
          </p:cNvPr>
          <p:cNvSpPr txBox="1"/>
          <p:nvPr/>
        </p:nvSpPr>
        <p:spPr>
          <a:xfrm>
            <a:off x="7539184" y="2986095"/>
            <a:ext cx="19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(10)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943CC3-E600-E66B-F80C-C4D05C61886F}"/>
              </a:ext>
            </a:extLst>
          </p:cNvPr>
          <p:cNvSpPr txBox="1"/>
          <p:nvPr/>
        </p:nvSpPr>
        <p:spPr>
          <a:xfrm>
            <a:off x="5001925" y="3670566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(40 10)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37A4FE-A430-B9DA-C599-7C90A0E9BAC3}"/>
              </a:ext>
            </a:extLst>
          </p:cNvPr>
          <p:cNvSpPr txBox="1"/>
          <p:nvPr/>
        </p:nvSpPr>
        <p:spPr>
          <a:xfrm>
            <a:off x="3984098" y="5293389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(40 10)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805D6F-3D41-AA56-4696-EFAC8E9416F1}"/>
              </a:ext>
            </a:extLst>
          </p:cNvPr>
          <p:cNvSpPr txBox="1"/>
          <p:nvPr/>
        </p:nvSpPr>
        <p:spPr>
          <a:xfrm>
            <a:off x="8365656" y="5291242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(40 10)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7F64A1-941F-5DB0-1DC7-1F610E83134A}"/>
              </a:ext>
            </a:extLst>
          </p:cNvPr>
          <p:cNvSpPr txBox="1"/>
          <p:nvPr/>
        </p:nvSpPr>
        <p:spPr>
          <a:xfrm>
            <a:off x="738553" y="5938135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(30 20 10)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0773B0-82A3-6264-E046-F8D5F354F9B6}"/>
              </a:ext>
            </a:extLst>
          </p:cNvPr>
          <p:cNvSpPr txBox="1"/>
          <p:nvPr/>
        </p:nvSpPr>
        <p:spPr>
          <a:xfrm>
            <a:off x="3884715" y="5921956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(50 40 10)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C0E525-380B-5466-9384-4B1C38A3A841}"/>
              </a:ext>
            </a:extLst>
          </p:cNvPr>
          <p:cNvSpPr txBox="1"/>
          <p:nvPr/>
        </p:nvSpPr>
        <p:spPr>
          <a:xfrm>
            <a:off x="8414233" y="5938135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(60 40 10)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4A2A0F-41C0-DDA1-3964-2E6D9A66A882}"/>
              </a:ext>
            </a:extLst>
          </p:cNvPr>
          <p:cNvSpPr txBox="1"/>
          <p:nvPr/>
        </p:nvSpPr>
        <p:spPr>
          <a:xfrm>
            <a:off x="184935" y="164387"/>
            <a:ext cx="403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trike="sngStrike" dirty="0"/>
              <a:t>foo</a:t>
            </a:r>
            <a:r>
              <a:rPr lang="en-US" sz="2400" dirty="0"/>
              <a:t>  produce-path-at-nodes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6AD0B26-20FA-1581-E85E-AFBEA501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722" y="375398"/>
            <a:ext cx="4251947" cy="15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6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24BE2-15A6-B215-4E3D-105F2758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68" y="1074049"/>
            <a:ext cx="9232662" cy="43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8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cxnSpLocks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 flipV="1">
            <a:off x="2719110" y="4372417"/>
            <a:ext cx="1579564" cy="929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829882" y="5319994"/>
            <a:ext cx="672909" cy="61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2987E33-306B-BC4A-9245-2D4FD7BFD75D}"/>
              </a:ext>
            </a:extLst>
          </p:cNvPr>
          <p:cNvSpPr/>
          <p:nvPr/>
        </p:nvSpPr>
        <p:spPr>
          <a:xfrm rot="2684872">
            <a:off x="4043836" y="4143577"/>
            <a:ext cx="850590" cy="16382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05279-35A9-3C49-B070-0931AB7B05EF}"/>
              </a:ext>
            </a:extLst>
          </p:cNvPr>
          <p:cNvSpPr/>
          <p:nvPr/>
        </p:nvSpPr>
        <p:spPr>
          <a:xfrm rot="3260848">
            <a:off x="6253960" y="519451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</p:cNvCxnSpPr>
          <p:nvPr/>
        </p:nvCxnSpPr>
        <p:spPr>
          <a:xfrm flipV="1">
            <a:off x="4687611" y="3456488"/>
            <a:ext cx="1094951" cy="681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>
            <a:off x="6881292" y="5393115"/>
            <a:ext cx="626454" cy="152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9EEBE7-832B-804A-3213-ED5B51D72069}"/>
              </a:ext>
            </a:extLst>
          </p:cNvPr>
          <p:cNvSpPr txBox="1"/>
          <p:nvPr/>
        </p:nvSpPr>
        <p:spPr>
          <a:xfrm>
            <a:off x="184935" y="164387"/>
            <a:ext cx="403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62895B-46D5-022C-0E08-0001BA8EF72F}"/>
              </a:ext>
            </a:extLst>
          </p:cNvPr>
          <p:cNvSpPr txBox="1"/>
          <p:nvPr/>
        </p:nvSpPr>
        <p:spPr>
          <a:xfrm>
            <a:off x="1583473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L1 -30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E25A92-51B4-3250-8609-09324A9BFD78}"/>
              </a:ext>
            </a:extLst>
          </p:cNvPr>
          <p:cNvSpPr txBox="1"/>
          <p:nvPr/>
        </p:nvSpPr>
        <p:spPr>
          <a:xfrm>
            <a:off x="4699922" y="5295013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L2 - 50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A9395-DAFF-B7B8-A4DB-4F758E2868C6}"/>
              </a:ext>
            </a:extLst>
          </p:cNvPr>
          <p:cNvSpPr txBox="1"/>
          <p:nvPr/>
        </p:nvSpPr>
        <p:spPr>
          <a:xfrm>
            <a:off x="7053262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L3 - 60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C39F0B-6A5A-8455-8F9D-D2126A48559B}"/>
              </a:ext>
            </a:extLst>
          </p:cNvPr>
          <p:cNvSpPr txBox="1"/>
          <p:nvPr/>
        </p:nvSpPr>
        <p:spPr>
          <a:xfrm>
            <a:off x="2055495" y="2986695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M1 - 20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89B899-3B07-7D54-CC67-5949D6B0A90C}"/>
              </a:ext>
            </a:extLst>
          </p:cNvPr>
          <p:cNvSpPr txBox="1"/>
          <p:nvPr/>
        </p:nvSpPr>
        <p:spPr>
          <a:xfrm>
            <a:off x="5787199" y="2986696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M2 - 40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834AD0-DCA4-11DA-9BDE-5E1C1824007C}"/>
              </a:ext>
            </a:extLst>
          </p:cNvPr>
          <p:cNvSpPr txBox="1"/>
          <p:nvPr/>
        </p:nvSpPr>
        <p:spPr>
          <a:xfrm>
            <a:off x="3650236" y="678379"/>
            <a:ext cx="200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TOP1 - 10</a:t>
            </a:r>
          </a:p>
        </p:txBody>
      </p:sp>
    </p:spTree>
    <p:extLst>
      <p:ext uri="{BB962C8B-B14F-4D97-AF65-F5344CB8AC3E}">
        <p14:creationId xmlns:p14="http://schemas.microsoft.com/office/powerpoint/2010/main" val="2947480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cxnSpLocks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 flipV="1">
            <a:off x="2719110" y="4372417"/>
            <a:ext cx="1579564" cy="92926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829882" y="5319994"/>
            <a:ext cx="672909" cy="615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2987E33-306B-BC4A-9245-2D4FD7BFD75D}"/>
              </a:ext>
            </a:extLst>
          </p:cNvPr>
          <p:cNvSpPr/>
          <p:nvPr/>
        </p:nvSpPr>
        <p:spPr>
          <a:xfrm rot="2684872">
            <a:off x="4043836" y="4143577"/>
            <a:ext cx="850590" cy="163825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</p:cNvCxnSpPr>
          <p:nvPr/>
        </p:nvCxnSpPr>
        <p:spPr>
          <a:xfrm flipV="1">
            <a:off x="4687611" y="3456488"/>
            <a:ext cx="1094951" cy="68104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>
            <a:off x="6881292" y="5393115"/>
            <a:ext cx="626454" cy="152400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EE6486-FB87-664B-BB13-54B55CCD9E1C}"/>
              </a:ext>
            </a:extLst>
          </p:cNvPr>
          <p:cNvSpPr txBox="1"/>
          <p:nvPr/>
        </p:nvSpPr>
        <p:spPr>
          <a:xfrm>
            <a:off x="3411281" y="633900"/>
            <a:ext cx="95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4EED20-4247-FD4F-BF3E-787B00FBDC2B}"/>
              </a:ext>
            </a:extLst>
          </p:cNvPr>
          <p:cNvSpPr txBox="1"/>
          <p:nvPr/>
        </p:nvSpPr>
        <p:spPr>
          <a:xfrm>
            <a:off x="3067250" y="1510565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(10 )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518A86-CB77-C245-A812-44AA63328C4F}"/>
              </a:ext>
            </a:extLst>
          </p:cNvPr>
          <p:cNvSpPr txBox="1"/>
          <p:nvPr/>
        </p:nvSpPr>
        <p:spPr>
          <a:xfrm>
            <a:off x="1583473" y="2949598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(10 )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55BE34-03C1-E04D-B68B-B372647DED38}"/>
              </a:ext>
            </a:extLst>
          </p:cNvPr>
          <p:cNvSpPr txBox="1"/>
          <p:nvPr/>
        </p:nvSpPr>
        <p:spPr>
          <a:xfrm>
            <a:off x="1150379" y="3605409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(20 10)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2CCB9CB-BC1E-0443-91E5-35A073065B6A}"/>
              </a:ext>
            </a:extLst>
          </p:cNvPr>
          <p:cNvSpPr txBox="1"/>
          <p:nvPr/>
        </p:nvSpPr>
        <p:spPr>
          <a:xfrm>
            <a:off x="911070" y="5275126"/>
            <a:ext cx="149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(20 10)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F914D4-EE46-A149-AB38-0374C3319BF5}"/>
              </a:ext>
            </a:extLst>
          </p:cNvPr>
          <p:cNvSpPr txBox="1"/>
          <p:nvPr/>
        </p:nvSpPr>
        <p:spPr>
          <a:xfrm>
            <a:off x="3781564" y="4576483"/>
            <a:ext cx="19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(30 20 10)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2D808C7-692A-7A47-8E59-E68518142A07}"/>
              </a:ext>
            </a:extLst>
          </p:cNvPr>
          <p:cNvSpPr txBox="1"/>
          <p:nvPr/>
        </p:nvSpPr>
        <p:spPr>
          <a:xfrm>
            <a:off x="7377598" y="2948601"/>
            <a:ext cx="1954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(30 20 10)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4F98A1-7EFC-634A-A5EC-ADCD8F2BFFEE}"/>
              </a:ext>
            </a:extLst>
          </p:cNvPr>
          <p:cNvSpPr txBox="1"/>
          <p:nvPr/>
        </p:nvSpPr>
        <p:spPr>
          <a:xfrm>
            <a:off x="7456308" y="3727179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(40 30 20 10)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5A851-2A0B-7331-C8B4-3F2E908A3DAE}"/>
              </a:ext>
            </a:extLst>
          </p:cNvPr>
          <p:cNvSpPr txBox="1"/>
          <p:nvPr/>
        </p:nvSpPr>
        <p:spPr>
          <a:xfrm>
            <a:off x="1583473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L1 -30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559C4D-B8B3-1568-55AA-D53513F91EB6}"/>
              </a:ext>
            </a:extLst>
          </p:cNvPr>
          <p:cNvSpPr txBox="1"/>
          <p:nvPr/>
        </p:nvSpPr>
        <p:spPr>
          <a:xfrm>
            <a:off x="4699922" y="5295013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L2 - 50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6FA74-28C9-0510-A14B-A1C56629E297}"/>
              </a:ext>
            </a:extLst>
          </p:cNvPr>
          <p:cNvSpPr txBox="1"/>
          <p:nvPr/>
        </p:nvSpPr>
        <p:spPr>
          <a:xfrm>
            <a:off x="7053262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L3 - 60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6EE8A-0DEA-FD97-1E6A-5AF03E40DE64}"/>
              </a:ext>
            </a:extLst>
          </p:cNvPr>
          <p:cNvSpPr txBox="1"/>
          <p:nvPr/>
        </p:nvSpPr>
        <p:spPr>
          <a:xfrm>
            <a:off x="2055495" y="2986695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M1 - 20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F95AC-7994-2B35-D15C-4EA6B82CD942}"/>
              </a:ext>
            </a:extLst>
          </p:cNvPr>
          <p:cNvSpPr txBox="1"/>
          <p:nvPr/>
        </p:nvSpPr>
        <p:spPr>
          <a:xfrm>
            <a:off x="5787199" y="2986696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M2 - 40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89697E-DE8B-1C6D-5E79-6093DF911B61}"/>
              </a:ext>
            </a:extLst>
          </p:cNvPr>
          <p:cNvSpPr txBox="1"/>
          <p:nvPr/>
        </p:nvSpPr>
        <p:spPr>
          <a:xfrm>
            <a:off x="3650236" y="678379"/>
            <a:ext cx="200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TOP1 - 10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F7A0FD-B9D2-F60C-E4EB-C3C057AD0E11}"/>
              </a:ext>
            </a:extLst>
          </p:cNvPr>
          <p:cNvSpPr txBox="1"/>
          <p:nvPr/>
        </p:nvSpPr>
        <p:spPr>
          <a:xfrm>
            <a:off x="3508892" y="5305457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(40 30 20 10)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124168-92EF-9762-8772-D32374EE4640}"/>
              </a:ext>
            </a:extLst>
          </p:cNvPr>
          <p:cNvSpPr txBox="1"/>
          <p:nvPr/>
        </p:nvSpPr>
        <p:spPr>
          <a:xfrm>
            <a:off x="6233739" y="4690457"/>
            <a:ext cx="2535950" cy="369332"/>
          </a:xfrm>
          <a:prstGeom prst="rect">
            <a:avLst/>
          </a:prstGeom>
          <a:solidFill>
            <a:schemeClr val="bg1">
              <a:alpha val="8735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(50 40 30 20 10)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6BC5E9-1826-92FA-945C-6F5551337F85}"/>
              </a:ext>
            </a:extLst>
          </p:cNvPr>
          <p:cNvSpPr txBox="1"/>
          <p:nvPr/>
        </p:nvSpPr>
        <p:spPr>
          <a:xfrm>
            <a:off x="8313345" y="5208449"/>
            <a:ext cx="253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(40 30 20 10)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405279-35A9-3C49-B070-0931AB7B05EF}"/>
              </a:ext>
            </a:extLst>
          </p:cNvPr>
          <p:cNvSpPr/>
          <p:nvPr/>
        </p:nvSpPr>
        <p:spPr>
          <a:xfrm rot="3260848">
            <a:off x="6253960" y="5194517"/>
            <a:ext cx="605986" cy="12337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B450F3-DE3C-4639-D69A-027531053B07}"/>
              </a:ext>
            </a:extLst>
          </p:cNvPr>
          <p:cNvSpPr txBox="1"/>
          <p:nvPr/>
        </p:nvSpPr>
        <p:spPr>
          <a:xfrm>
            <a:off x="184935" y="164387"/>
            <a:ext cx="403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trike="sngStrike" dirty="0"/>
              <a:t>bar</a:t>
            </a:r>
            <a:r>
              <a:rPr lang="en-US" sz="2400" dirty="0"/>
              <a:t>  produce-visited-at-nodes</a:t>
            </a:r>
          </a:p>
        </p:txBody>
      </p:sp>
    </p:spTree>
    <p:extLst>
      <p:ext uri="{BB962C8B-B14F-4D97-AF65-F5344CB8AC3E}">
        <p14:creationId xmlns:p14="http://schemas.microsoft.com/office/powerpoint/2010/main" val="955886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B615-2405-6B05-3EF6-519BF9FF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past depends on the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CBEA-4D3E-30CF-1A8C-B049940F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 recursion means current call can have all preceding calls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 it </a:t>
            </a:r>
            <a:r>
              <a:rPr lang="en-US" dirty="0"/>
              <a:t>can produce answer directly</a:t>
            </a:r>
          </a:p>
          <a:p>
            <a:endParaRPr lang="en-US" dirty="0"/>
          </a:p>
          <a:p>
            <a:r>
              <a:rPr lang="en-US" dirty="0"/>
              <a:t>in a tree</a:t>
            </a:r>
          </a:p>
          <a:p>
            <a:pPr lvl="1"/>
            <a:r>
              <a:rPr lang="en-US" dirty="0"/>
              <a:t>ordinary recursion can carry context of what is above current call</a:t>
            </a:r>
          </a:p>
          <a:p>
            <a:pPr lvl="1"/>
            <a:r>
              <a:rPr lang="en-US" dirty="0"/>
              <a:t>but tail recursion is required to carry context of what is above and to the LEFT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45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EE4B25-85C8-CE47-B806-B6FEF488DA6D}"/>
              </a:ext>
            </a:extLst>
          </p:cNvPr>
          <p:cNvCxnSpPr>
            <a:cxnSpLocks/>
          </p:cNvCxnSpPr>
          <p:nvPr/>
        </p:nvCxnSpPr>
        <p:spPr>
          <a:xfrm flipH="1">
            <a:off x="3040579" y="1324710"/>
            <a:ext cx="1591008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6F9755-60CE-5D4E-B81F-00965173CAFC}"/>
              </a:ext>
            </a:extLst>
          </p:cNvPr>
          <p:cNvCxnSpPr>
            <a:cxnSpLocks/>
          </p:cNvCxnSpPr>
          <p:nvPr/>
        </p:nvCxnSpPr>
        <p:spPr>
          <a:xfrm flipH="1">
            <a:off x="2397642" y="3633026"/>
            <a:ext cx="64293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CFDFEE-1CCC-0A48-9916-B835CD675172}"/>
              </a:ext>
            </a:extLst>
          </p:cNvPr>
          <p:cNvCxnSpPr>
            <a:cxnSpLocks/>
          </p:cNvCxnSpPr>
          <p:nvPr/>
        </p:nvCxnSpPr>
        <p:spPr>
          <a:xfrm>
            <a:off x="4631587" y="1324710"/>
            <a:ext cx="201055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49C9E5D-93A5-CE4A-BD4F-322EDBFB8B84}"/>
              </a:ext>
            </a:extLst>
          </p:cNvPr>
          <p:cNvCxnSpPr>
            <a:cxnSpLocks/>
          </p:cNvCxnSpPr>
          <p:nvPr/>
        </p:nvCxnSpPr>
        <p:spPr>
          <a:xfrm flipH="1">
            <a:off x="5514091" y="3633027"/>
            <a:ext cx="1128048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8DB284-4AE5-EF44-9ED6-2D5E3FFBC2A9}"/>
              </a:ext>
            </a:extLst>
          </p:cNvPr>
          <p:cNvCxnSpPr>
            <a:cxnSpLocks/>
          </p:cNvCxnSpPr>
          <p:nvPr/>
        </p:nvCxnSpPr>
        <p:spPr>
          <a:xfrm>
            <a:off x="6642139" y="3633027"/>
            <a:ext cx="1225292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51AA7E8-925D-814B-8102-FE87C6D531AC}"/>
              </a:ext>
            </a:extLst>
          </p:cNvPr>
          <p:cNvSpPr txBox="1"/>
          <p:nvPr/>
        </p:nvSpPr>
        <p:spPr>
          <a:xfrm>
            <a:off x="3583629" y="11672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D4C363-1161-2443-916F-C3F36FFA886B}"/>
              </a:ext>
            </a:extLst>
          </p:cNvPr>
          <p:cNvSpPr txBox="1"/>
          <p:nvPr/>
        </p:nvSpPr>
        <p:spPr>
          <a:xfrm>
            <a:off x="2996643" y="20413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2FE85-F736-E649-9E0D-001AF5953EB8}"/>
              </a:ext>
            </a:extLst>
          </p:cNvPr>
          <p:cNvSpPr txBox="1"/>
          <p:nvPr/>
        </p:nvSpPr>
        <p:spPr>
          <a:xfrm>
            <a:off x="2262581" y="3309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5C47B7-EC81-6246-A001-A1E8D1EEEE21}"/>
              </a:ext>
            </a:extLst>
          </p:cNvPr>
          <p:cNvSpPr txBox="1"/>
          <p:nvPr/>
        </p:nvSpPr>
        <p:spPr>
          <a:xfrm>
            <a:off x="2004403" y="4401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AA85D1-CDD0-9342-B037-8E28636568B7}"/>
              </a:ext>
            </a:extLst>
          </p:cNvPr>
          <p:cNvSpPr txBox="1"/>
          <p:nvPr/>
        </p:nvSpPr>
        <p:spPr>
          <a:xfrm>
            <a:off x="1951357" y="5899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B44216-1089-1347-BAEB-C7CACD8DF034}"/>
              </a:ext>
            </a:extLst>
          </p:cNvPr>
          <p:cNvSpPr txBox="1"/>
          <p:nvPr/>
        </p:nvSpPr>
        <p:spPr>
          <a:xfrm>
            <a:off x="5949739" y="333889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F2A194-EA34-5E41-9C39-B93A8340E49E}"/>
              </a:ext>
            </a:extLst>
          </p:cNvPr>
          <p:cNvSpPr txBox="1"/>
          <p:nvPr/>
        </p:nvSpPr>
        <p:spPr>
          <a:xfrm>
            <a:off x="5258634" y="4417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1C70F0-073E-6D44-93AA-03F66F8C67FD}"/>
              </a:ext>
            </a:extLst>
          </p:cNvPr>
          <p:cNvSpPr txBox="1"/>
          <p:nvPr/>
        </p:nvSpPr>
        <p:spPr>
          <a:xfrm>
            <a:off x="5083780" y="57666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6B50D7A-602C-7548-A03F-1872EA736021}"/>
              </a:ext>
            </a:extLst>
          </p:cNvPr>
          <p:cNvCxnSpPr>
            <a:cxnSpLocks/>
          </p:cNvCxnSpPr>
          <p:nvPr/>
        </p:nvCxnSpPr>
        <p:spPr>
          <a:xfrm>
            <a:off x="2221983" y="5777429"/>
            <a:ext cx="0" cy="72245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CDEB30-8734-B642-83CE-2A0A61714003}"/>
              </a:ext>
            </a:extLst>
          </p:cNvPr>
          <p:cNvCxnSpPr>
            <a:cxnSpLocks/>
          </p:cNvCxnSpPr>
          <p:nvPr/>
        </p:nvCxnSpPr>
        <p:spPr>
          <a:xfrm>
            <a:off x="5409477" y="5813983"/>
            <a:ext cx="0" cy="64393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380688-8B2D-094A-994F-094803CD3FDA}"/>
              </a:ext>
            </a:extLst>
          </p:cNvPr>
          <p:cNvCxnSpPr>
            <a:cxnSpLocks/>
            <a:stCxn id="92" idx="0"/>
            <a:endCxn id="72" idx="1"/>
          </p:cNvCxnSpPr>
          <p:nvPr/>
        </p:nvCxnSpPr>
        <p:spPr>
          <a:xfrm flipV="1">
            <a:off x="2380255" y="3523561"/>
            <a:ext cx="3569484" cy="297632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69C288F-B22F-274A-AFE3-FCBB5F68B43E}"/>
              </a:ext>
            </a:extLst>
          </p:cNvPr>
          <p:cNvSpPr txBox="1"/>
          <p:nvPr/>
        </p:nvSpPr>
        <p:spPr>
          <a:xfrm>
            <a:off x="3768071" y="48868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4C2C85-B158-9640-B168-FE537FEBCD05}"/>
              </a:ext>
            </a:extLst>
          </p:cNvPr>
          <p:cNvCxnSpPr>
            <a:cxnSpLocks/>
          </p:cNvCxnSpPr>
          <p:nvPr/>
        </p:nvCxnSpPr>
        <p:spPr>
          <a:xfrm flipV="1">
            <a:off x="5636863" y="5545515"/>
            <a:ext cx="1870883" cy="89766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DC3377E-64DB-3849-B408-18537722ECDD}"/>
              </a:ext>
            </a:extLst>
          </p:cNvPr>
          <p:cNvSpPr txBox="1"/>
          <p:nvPr/>
        </p:nvSpPr>
        <p:spPr>
          <a:xfrm>
            <a:off x="6080799" y="57652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6D638C-E8EA-3F44-9B41-3D829FC1EE58}"/>
              </a:ext>
            </a:extLst>
          </p:cNvPr>
          <p:cNvSpPr txBox="1"/>
          <p:nvPr/>
        </p:nvSpPr>
        <p:spPr>
          <a:xfrm>
            <a:off x="2383199" y="1506127"/>
            <a:ext cx="152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M1 M2)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82415F-801A-1E43-91DA-454A2AE9DC65}"/>
              </a:ext>
            </a:extLst>
          </p:cNvPr>
          <p:cNvSpPr txBox="1"/>
          <p:nvPr/>
        </p:nvSpPr>
        <p:spPr>
          <a:xfrm>
            <a:off x="1264121" y="2909307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M2)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5181D4-CFC0-E540-AD6B-AFF88F2CA541}"/>
              </a:ext>
            </a:extLst>
          </p:cNvPr>
          <p:cNvSpPr txBox="1"/>
          <p:nvPr/>
        </p:nvSpPr>
        <p:spPr>
          <a:xfrm>
            <a:off x="959784" y="3666539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L1 M2)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C97C5-845C-AC44-99DA-A96C046B9B19}"/>
              </a:ext>
            </a:extLst>
          </p:cNvPr>
          <p:cNvSpPr txBox="1"/>
          <p:nvPr/>
        </p:nvSpPr>
        <p:spPr>
          <a:xfrm>
            <a:off x="1178785" y="6204313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M2)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91CAA4-A727-DD47-8B58-CFF9B2CF6F0F}"/>
              </a:ext>
            </a:extLst>
          </p:cNvPr>
          <p:cNvSpPr txBox="1"/>
          <p:nvPr/>
        </p:nvSpPr>
        <p:spPr>
          <a:xfrm>
            <a:off x="7534589" y="3703653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L2 L3)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24403D-8583-C34F-BB2E-EEADBF571A0B}"/>
              </a:ext>
            </a:extLst>
          </p:cNvPr>
          <p:cNvSpPr txBox="1"/>
          <p:nvPr/>
        </p:nvSpPr>
        <p:spPr>
          <a:xfrm>
            <a:off x="4422976" y="6204313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L3)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458CE1-284E-5D42-A683-5700E46CC5CC}"/>
              </a:ext>
            </a:extLst>
          </p:cNvPr>
          <p:cNvCxnSpPr>
            <a:cxnSpLocks/>
          </p:cNvCxnSpPr>
          <p:nvPr/>
        </p:nvCxnSpPr>
        <p:spPr>
          <a:xfrm>
            <a:off x="7732586" y="5813983"/>
            <a:ext cx="0" cy="6736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6FE73EE-C941-9D4D-86E7-A062DAD4C415}"/>
              </a:ext>
            </a:extLst>
          </p:cNvPr>
          <p:cNvSpPr txBox="1"/>
          <p:nvPr/>
        </p:nvSpPr>
        <p:spPr>
          <a:xfrm>
            <a:off x="6812839" y="6198756"/>
            <a:ext cx="87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(list)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B192E70-9F11-5946-AED3-F814E6186920}"/>
              </a:ext>
            </a:extLst>
          </p:cNvPr>
          <p:cNvSpPr/>
          <p:nvPr/>
        </p:nvSpPr>
        <p:spPr>
          <a:xfrm>
            <a:off x="1918602" y="6499884"/>
            <a:ext cx="923305" cy="204691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87A512D-26F1-ED4D-9F70-4440F376A411}"/>
              </a:ext>
            </a:extLst>
          </p:cNvPr>
          <p:cNvSpPr/>
          <p:nvPr/>
        </p:nvSpPr>
        <p:spPr>
          <a:xfrm>
            <a:off x="4973028" y="6499884"/>
            <a:ext cx="923305" cy="204691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AAD3838-6861-0D49-AE56-B4E71A1277F2}"/>
              </a:ext>
            </a:extLst>
          </p:cNvPr>
          <p:cNvSpPr/>
          <p:nvPr/>
        </p:nvSpPr>
        <p:spPr>
          <a:xfrm>
            <a:off x="7426179" y="6499883"/>
            <a:ext cx="923305" cy="204691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7E40127-9448-FF45-881C-51E3C6A96590}"/>
              </a:ext>
            </a:extLst>
          </p:cNvPr>
          <p:cNvSpPr txBox="1"/>
          <p:nvPr/>
        </p:nvSpPr>
        <p:spPr>
          <a:xfrm>
            <a:off x="863445" y="5228012"/>
            <a:ext cx="121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M2)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55A320F-B406-3C46-96DE-9A3C4890F654}"/>
              </a:ext>
            </a:extLst>
          </p:cNvPr>
          <p:cNvSpPr txBox="1"/>
          <p:nvPr/>
        </p:nvSpPr>
        <p:spPr>
          <a:xfrm>
            <a:off x="151383" y="462731"/>
            <a:ext cx="379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</a:t>
            </a:r>
            <a:r>
              <a:rPr lang="en-US" dirty="0" err="1"/>
              <a:t>wl</a:t>
            </a:r>
            <a:r>
              <a:rPr lang="en-US" dirty="0"/>
              <a:t> at </a:t>
            </a:r>
            <a:r>
              <a:rPr lang="en-US" dirty="0" err="1"/>
              <a:t>fn</a:t>
            </a:r>
            <a:r>
              <a:rPr lang="en-US" dirty="0"/>
              <a:t>-for-t and </a:t>
            </a:r>
            <a:r>
              <a:rPr lang="en-US" dirty="0" err="1"/>
              <a:t>fn</a:t>
            </a:r>
            <a:r>
              <a:rPr lang="en-US" dirty="0"/>
              <a:t>-for-lot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12E50E9-FCD5-224A-B9A8-0D1419FA9E31}"/>
              </a:ext>
            </a:extLst>
          </p:cNvPr>
          <p:cNvSpPr txBox="1"/>
          <p:nvPr/>
        </p:nvSpPr>
        <p:spPr>
          <a:xfrm>
            <a:off x="5191437" y="3141739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F37CFC-C754-4E49-8C07-10796FB8ACA7}"/>
              </a:ext>
            </a:extLst>
          </p:cNvPr>
          <p:cNvSpPr txBox="1"/>
          <p:nvPr/>
        </p:nvSpPr>
        <p:spPr>
          <a:xfrm>
            <a:off x="4144837" y="5158488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 L3)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851A5F-01A2-BE4A-859E-62A1E7F8CEC4}"/>
              </a:ext>
            </a:extLst>
          </p:cNvPr>
          <p:cNvSpPr txBox="1"/>
          <p:nvPr/>
        </p:nvSpPr>
        <p:spPr>
          <a:xfrm>
            <a:off x="6710786" y="5144581"/>
            <a:ext cx="869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89DC9EE-6177-4D4C-BBF8-E1EB3CB3E77B}"/>
              </a:ext>
            </a:extLst>
          </p:cNvPr>
          <p:cNvSpPr txBox="1"/>
          <p:nvPr/>
        </p:nvSpPr>
        <p:spPr>
          <a:xfrm>
            <a:off x="3205403" y="626057"/>
            <a:ext cx="1234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(list)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1B9FE37-D76C-E743-B44E-2668EBF7E2B2}"/>
              </a:ext>
            </a:extLst>
          </p:cNvPr>
          <p:cNvCxnSpPr>
            <a:cxnSpLocks/>
          </p:cNvCxnSpPr>
          <p:nvPr/>
        </p:nvCxnSpPr>
        <p:spPr>
          <a:xfrm>
            <a:off x="4469131" y="238812"/>
            <a:ext cx="0" cy="36709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>
            <a:extLst>
              <a:ext uri="{FF2B5EF4-FFF2-40B4-BE49-F238E27FC236}">
                <a16:creationId xmlns:a16="http://schemas.microsoft.com/office/drawing/2014/main" id="{9FC4465A-2600-B648-4D33-B2D934EE06C9}"/>
              </a:ext>
            </a:extLst>
          </p:cNvPr>
          <p:cNvSpPr/>
          <p:nvPr/>
        </p:nvSpPr>
        <p:spPr>
          <a:xfrm>
            <a:off x="5698273" y="234176"/>
            <a:ext cx="3970161" cy="6289287"/>
          </a:xfrm>
          <a:custGeom>
            <a:avLst/>
            <a:gdLst>
              <a:gd name="connsiteX0" fmla="*/ 2642839 w 3970161"/>
              <a:gd name="connsiteY0" fmla="*/ 6289287 h 6289287"/>
              <a:gd name="connsiteX1" fmla="*/ 3847171 w 3970161"/>
              <a:gd name="connsiteY1" fmla="*/ 4382429 h 6289287"/>
              <a:gd name="connsiteX2" fmla="*/ 0 w 3970161"/>
              <a:gd name="connsiteY2" fmla="*/ 0 h 628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0161" h="6289287">
                <a:moveTo>
                  <a:pt x="2642839" y="6289287"/>
                </a:moveTo>
                <a:cubicBezTo>
                  <a:pt x="3465241" y="5859965"/>
                  <a:pt x="4287644" y="5430643"/>
                  <a:pt x="3847171" y="4382429"/>
                </a:cubicBezTo>
                <a:cubicBezTo>
                  <a:pt x="3406698" y="3334215"/>
                  <a:pt x="1703349" y="1667107"/>
                  <a:pt x="0" y="0"/>
                </a:cubicBezTo>
              </a:path>
            </a:pathLst>
          </a:custGeom>
          <a:noFill/>
          <a:ln w="412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D8EF2B-5E47-F46F-FDED-47DB1DD1F02E}"/>
              </a:ext>
            </a:extLst>
          </p:cNvPr>
          <p:cNvSpPr txBox="1"/>
          <p:nvPr/>
        </p:nvSpPr>
        <p:spPr>
          <a:xfrm>
            <a:off x="7313882" y="5851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81982-9F05-B7F1-AC36-629A4B63966D}"/>
              </a:ext>
            </a:extLst>
          </p:cNvPr>
          <p:cNvSpPr txBox="1"/>
          <p:nvPr/>
        </p:nvSpPr>
        <p:spPr>
          <a:xfrm>
            <a:off x="1583473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L1 -30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E0DCA-9DBC-E87A-D5CB-2395B4F87E18}"/>
              </a:ext>
            </a:extLst>
          </p:cNvPr>
          <p:cNvSpPr txBox="1"/>
          <p:nvPr/>
        </p:nvSpPr>
        <p:spPr>
          <a:xfrm>
            <a:off x="4699922" y="5295013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L2 - 50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4B2772-795A-4EDC-C580-D5F922135AE3}"/>
              </a:ext>
            </a:extLst>
          </p:cNvPr>
          <p:cNvSpPr txBox="1"/>
          <p:nvPr/>
        </p:nvSpPr>
        <p:spPr>
          <a:xfrm>
            <a:off x="7053262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L3 - 60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51D31-0BDC-99A9-7FAA-0D9D43954DE6}"/>
              </a:ext>
            </a:extLst>
          </p:cNvPr>
          <p:cNvSpPr txBox="1"/>
          <p:nvPr/>
        </p:nvSpPr>
        <p:spPr>
          <a:xfrm>
            <a:off x="2055495" y="2986695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M1 - 20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81B688-6CE5-548C-6709-9C3B7A272503}"/>
              </a:ext>
            </a:extLst>
          </p:cNvPr>
          <p:cNvSpPr txBox="1"/>
          <p:nvPr/>
        </p:nvSpPr>
        <p:spPr>
          <a:xfrm>
            <a:off x="5787199" y="2986696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M2 - 40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D1EFDA-FE7D-F7A9-53EB-E072CEF65FF9}"/>
              </a:ext>
            </a:extLst>
          </p:cNvPr>
          <p:cNvSpPr txBox="1"/>
          <p:nvPr/>
        </p:nvSpPr>
        <p:spPr>
          <a:xfrm>
            <a:off x="3650236" y="678379"/>
            <a:ext cx="200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TOP1 - 10</a:t>
            </a:r>
          </a:p>
        </p:txBody>
      </p:sp>
    </p:spTree>
    <p:extLst>
      <p:ext uri="{BB962C8B-B14F-4D97-AF65-F5344CB8AC3E}">
        <p14:creationId xmlns:p14="http://schemas.microsoft.com/office/powerpoint/2010/main" val="334822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3DCC-8BCB-A570-FF4F-874977F5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11 -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F6B1B-1C29-0805-48A9-01C153E88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examples</a:t>
            </a:r>
          </a:p>
          <a:p>
            <a:pPr lvl="1"/>
            <a:r>
              <a:rPr lang="en-US" dirty="0"/>
              <a:t>lecture – 4 way maze</a:t>
            </a:r>
          </a:p>
          <a:p>
            <a:pPr lvl="1"/>
            <a:r>
              <a:rPr lang="en-US" dirty="0"/>
              <a:t>lab – city map</a:t>
            </a:r>
          </a:p>
          <a:p>
            <a:pPr lvl="1"/>
            <a:r>
              <a:rPr lang="en-US" dirty="0"/>
              <a:t>problem set – secret castle</a:t>
            </a:r>
          </a:p>
        </p:txBody>
      </p:sp>
    </p:spTree>
    <p:extLst>
      <p:ext uri="{BB962C8B-B14F-4D97-AF65-F5344CB8AC3E}">
        <p14:creationId xmlns:p14="http://schemas.microsoft.com/office/powerpoint/2010/main" val="4048319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1501256" y="503670"/>
            <a:ext cx="282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of </a:t>
            </a:r>
            <a:r>
              <a:rPr lang="en-US" dirty="0" err="1"/>
              <a:t>x,y</a:t>
            </a:r>
            <a:r>
              <a:rPr lang="en-US" dirty="0"/>
              <a:t> positions moving through this maze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9925235-24B8-D34E-9E73-606E4B402400}"/>
              </a:ext>
            </a:extLst>
          </p:cNvPr>
          <p:cNvGrpSpPr/>
          <p:nvPr/>
        </p:nvGrpSpPr>
        <p:grpSpPr>
          <a:xfrm>
            <a:off x="5482259" y="720465"/>
            <a:ext cx="3906237" cy="3552934"/>
            <a:chOff x="3413617" y="1665192"/>
            <a:chExt cx="3906237" cy="35529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210564-8BC9-8548-96E4-A32935E5C8AB}"/>
                </a:ext>
              </a:extLst>
            </p:cNvPr>
            <p:cNvSpPr txBox="1"/>
            <p:nvPr/>
          </p:nvSpPr>
          <p:spPr>
            <a:xfrm>
              <a:off x="4536162" y="1665192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0, 0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5DAF96-7ECF-A342-B83C-B0E61DC1570C}"/>
                </a:ext>
              </a:extLst>
            </p:cNvPr>
            <p:cNvSpPr txBox="1"/>
            <p:nvPr/>
          </p:nvSpPr>
          <p:spPr>
            <a:xfrm>
              <a:off x="3413617" y="2360009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trike="sngStrike" dirty="0"/>
                <a:t>1, 0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76A62-3BD7-064E-A9CF-30031B9711E6}"/>
                </a:ext>
              </a:extLst>
            </p:cNvPr>
            <p:cNvSpPr txBox="1"/>
            <p:nvPr/>
          </p:nvSpPr>
          <p:spPr>
            <a:xfrm>
              <a:off x="6001840" y="2360009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0, 1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4B57D0-A8DE-3A48-9C8B-EB69B96E42E5}"/>
                </a:ext>
              </a:extLst>
            </p:cNvPr>
            <p:cNvSpPr txBox="1"/>
            <p:nvPr/>
          </p:nvSpPr>
          <p:spPr>
            <a:xfrm>
              <a:off x="5293254" y="3264414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1, 1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E5EC45-D1CF-D44B-8EC3-4E179A93560A}"/>
                </a:ext>
              </a:extLst>
            </p:cNvPr>
            <p:cNvSpPr txBox="1"/>
            <p:nvPr/>
          </p:nvSpPr>
          <p:spPr>
            <a:xfrm>
              <a:off x="6678723" y="3264414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trike="sngStrike" dirty="0"/>
                <a:t>0, 2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F57C0F-91A0-0040-B6CA-108D53FE592C}"/>
                </a:ext>
              </a:extLst>
            </p:cNvPr>
            <p:cNvSpPr txBox="1"/>
            <p:nvPr/>
          </p:nvSpPr>
          <p:spPr>
            <a:xfrm>
              <a:off x="4719578" y="4241270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trike="sngStrike" dirty="0"/>
                <a:t>2, 1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CE2DAA-5A6A-874D-A726-B45B8DA00D18}"/>
                </a:ext>
              </a:extLst>
            </p:cNvPr>
            <p:cNvSpPr txBox="1"/>
            <p:nvPr/>
          </p:nvSpPr>
          <p:spPr>
            <a:xfrm>
              <a:off x="5858320" y="4241270"/>
              <a:ext cx="641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1, 2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18A74B-0F03-064E-9F2B-0F981220D4D6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flipH="1">
              <a:off x="3734183" y="2034524"/>
              <a:ext cx="1122545" cy="325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2073338-397C-9C4C-B40E-9470C7D834C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4856728" y="2034524"/>
              <a:ext cx="1465678" cy="3254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A54D595-0841-6442-8E9D-FCD3DE447DD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5613820" y="2729341"/>
              <a:ext cx="708586" cy="535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C520E3-D25E-DB40-9517-D4D1537B5C64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>
              <a:off x="6322406" y="2729341"/>
              <a:ext cx="676883" cy="535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753171E-BD92-6043-8C89-C38CAEF610FE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5040144" y="3633746"/>
              <a:ext cx="573676" cy="607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EE429DF-1BC9-9C48-A176-ADD6457C8235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>
              <a:off x="5613820" y="3633746"/>
              <a:ext cx="565066" cy="607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DEDFC5-2F4E-0547-85D3-2DE82FE6418F}"/>
                </a:ext>
              </a:extLst>
            </p:cNvPr>
            <p:cNvSpPr txBox="1"/>
            <p:nvPr/>
          </p:nvSpPr>
          <p:spPr>
            <a:xfrm>
              <a:off x="5990899" y="4848794"/>
              <a:ext cx="1304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1512105" y="3700369"/>
            <a:ext cx="51035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each step it is only possible to move right (x+1) or down (y+1). But sometimes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7A1BB6-34CC-DD42-B931-320E6DF6CEE4}"/>
              </a:ext>
            </a:extLst>
          </p:cNvPr>
          <p:cNvSpPr/>
          <p:nvPr/>
        </p:nvSpPr>
        <p:spPr>
          <a:xfrm>
            <a:off x="8596954" y="5030825"/>
            <a:ext cx="2956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maze is </a:t>
            </a:r>
            <a:r>
              <a:rPr lang="en-US" dirty="0" err="1"/>
              <a:t>solveable</a:t>
            </a:r>
            <a:r>
              <a:rPr lang="en-US" dirty="0"/>
              <a:t>, so will eventually reach 4, 4. Yay!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D7322-086A-85F1-C198-63E998579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5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E5A33-B775-E642-97CC-8E5DAC642BE1}"/>
              </a:ext>
            </a:extLst>
          </p:cNvPr>
          <p:cNvSpPr/>
          <p:nvPr/>
        </p:nvSpPr>
        <p:spPr>
          <a:xfrm>
            <a:off x="3252395" y="1799732"/>
            <a:ext cx="67199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M4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O O))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F4257-601F-A34B-BC9F-9349EB3E98F7}"/>
              </a:ext>
            </a:extLst>
          </p:cNvPr>
          <p:cNvSpPr txBox="1"/>
          <p:nvPr/>
        </p:nvSpPr>
        <p:spPr>
          <a:xfrm>
            <a:off x="8025204" y="4459574"/>
            <a:ext cx="3675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must move left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38F7A5-65AA-C746-B319-6E6882542BC0}"/>
              </a:ext>
            </a:extLst>
          </p:cNvPr>
          <p:cNvCxnSpPr>
            <a:cxnSpLocks/>
          </p:cNvCxnSpPr>
          <p:nvPr/>
        </p:nvCxnSpPr>
        <p:spPr>
          <a:xfrm flipH="1" flipV="1">
            <a:off x="6981713" y="3431689"/>
            <a:ext cx="1043492" cy="14126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6AD95C-083C-A060-9DEA-A3981935670C}"/>
              </a:ext>
            </a:extLst>
          </p:cNvPr>
          <p:cNvSpPr txBox="1"/>
          <p:nvPr/>
        </p:nvSpPr>
        <p:spPr>
          <a:xfrm>
            <a:off x="4105072" y="5778229"/>
            <a:ext cx="7595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need to be able to move up down left right</a:t>
            </a:r>
          </a:p>
        </p:txBody>
      </p:sp>
    </p:spTree>
    <p:extLst>
      <p:ext uri="{BB962C8B-B14F-4D97-AF65-F5344CB8AC3E}">
        <p14:creationId xmlns:p14="http://schemas.microsoft.com/office/powerpoint/2010/main" val="108099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29CBA4-153A-F968-9DF8-005A68E0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752" y="1831760"/>
            <a:ext cx="2654303" cy="265430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EC27198-B5ED-8644-9660-CF299B556494}"/>
              </a:ext>
            </a:extLst>
          </p:cNvPr>
          <p:cNvSpPr/>
          <p:nvPr/>
        </p:nvSpPr>
        <p:spPr>
          <a:xfrm>
            <a:off x="2509092" y="1972923"/>
            <a:ext cx="77599" cy="775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37FDAED5-8B0D-BA40-BB02-C7C8826941D8}"/>
              </a:ext>
            </a:extLst>
          </p:cNvPr>
          <p:cNvSpPr/>
          <p:nvPr/>
        </p:nvSpPr>
        <p:spPr>
          <a:xfrm rot="7713843" flipV="1">
            <a:off x="2394990" y="1953713"/>
            <a:ext cx="566953" cy="529467"/>
          </a:xfrm>
          <a:prstGeom prst="arc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E201BA-D64D-E947-8BA1-5583CE93C79A}"/>
              </a:ext>
            </a:extLst>
          </p:cNvPr>
          <p:cNvSpPr/>
          <p:nvPr/>
        </p:nvSpPr>
        <p:spPr>
          <a:xfrm>
            <a:off x="2509092" y="2437165"/>
            <a:ext cx="77599" cy="775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34E3F422-64C3-2D43-9CE6-4E4C0BACF5C0}"/>
              </a:ext>
            </a:extLst>
          </p:cNvPr>
          <p:cNvSpPr/>
          <p:nvPr/>
        </p:nvSpPr>
        <p:spPr>
          <a:xfrm rot="7973556" flipH="1">
            <a:off x="2124756" y="1960749"/>
            <a:ext cx="616481" cy="606424"/>
          </a:xfrm>
          <a:prstGeom prst="arc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9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02B3-6A53-6544-B98C-958F285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3BA6-A736-6A40-9EC5-7EEA85379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These five lectures</a:t>
            </a:r>
          </a:p>
          <a:p>
            <a:pPr lvl="1"/>
            <a:r>
              <a:rPr lang="en-US" sz="3200" dirty="0"/>
              <a:t>forms of data: </a:t>
            </a:r>
            <a:r>
              <a:rPr lang="en-US" sz="3200" u="sng" dirty="0"/>
              <a:t>trees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B050"/>
                </a:solidFill>
              </a:rPr>
              <a:t>gra</a:t>
            </a:r>
            <a:r>
              <a:rPr lang="en-US" sz="3200" dirty="0">
                <a:solidFill>
                  <a:srgbClr val="FF0000"/>
                </a:solidFill>
              </a:rPr>
              <a:t>phs</a:t>
            </a:r>
          </a:p>
          <a:p>
            <a:pPr lvl="1"/>
            <a:r>
              <a:rPr lang="en-US" sz="3200" dirty="0"/>
              <a:t>recursion: </a:t>
            </a:r>
            <a:r>
              <a:rPr lang="en-US" sz="3200" u="sng" dirty="0"/>
              <a:t>structural non-tail and tail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00B050"/>
                </a:solidFill>
              </a:rPr>
              <a:t>gene</a:t>
            </a:r>
            <a:r>
              <a:rPr lang="en-US" sz="3200" dirty="0">
                <a:solidFill>
                  <a:srgbClr val="FF0000"/>
                </a:solidFill>
              </a:rPr>
              <a:t>rative</a:t>
            </a:r>
            <a:endParaRPr lang="en-US" sz="3200" u="sng" dirty="0">
              <a:solidFill>
                <a:srgbClr val="FF0000"/>
              </a:solidFill>
            </a:endParaRPr>
          </a:p>
          <a:p>
            <a:pPr lvl="1"/>
            <a:r>
              <a:rPr lang="en-US" sz="3200" dirty="0"/>
              <a:t>accumulators</a:t>
            </a:r>
          </a:p>
          <a:p>
            <a:pPr lvl="2"/>
            <a:r>
              <a:rPr lang="en-US" sz="2800" dirty="0"/>
              <a:t>path in data: previous, upper, lower, </a:t>
            </a:r>
            <a:r>
              <a:rPr lang="en-US" sz="2800" u="sng" dirty="0" err="1"/>
              <a:t>pnum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path</a:t>
            </a:r>
            <a:endParaRPr lang="en-US" sz="2800" dirty="0"/>
          </a:p>
          <a:p>
            <a:pPr lvl="2"/>
            <a:r>
              <a:rPr lang="en-US" sz="2800" u="sng" dirty="0" err="1"/>
              <a:t>rsf</a:t>
            </a:r>
            <a:r>
              <a:rPr lang="en-US" sz="2800" u="sng" dirty="0">
                <a:sym typeface="Wingdings" pitchFamily="2" charset="2"/>
              </a:rPr>
              <a:t> (result so far)</a:t>
            </a:r>
            <a:endParaRPr lang="en-US" sz="2800" u="sng" dirty="0"/>
          </a:p>
          <a:p>
            <a:pPr lvl="2"/>
            <a:r>
              <a:rPr lang="en-US" sz="2800" dirty="0"/>
              <a:t>path in tail recursion: </a:t>
            </a:r>
            <a:r>
              <a:rPr lang="en-US" sz="2800" dirty="0" err="1"/>
              <a:t>vnum</a:t>
            </a:r>
            <a:r>
              <a:rPr lang="en-US" sz="2800" dirty="0"/>
              <a:t>, count, leaves, </a:t>
            </a:r>
            <a:r>
              <a:rPr lang="en-US" sz="2800" dirty="0">
                <a:solidFill>
                  <a:srgbClr val="00B050"/>
                </a:solidFill>
              </a:rPr>
              <a:t>visited</a:t>
            </a:r>
          </a:p>
          <a:p>
            <a:pPr lvl="2"/>
            <a:r>
              <a:rPr lang="en-US" sz="2800" u="sng" dirty="0"/>
              <a:t>worklist</a:t>
            </a:r>
          </a:p>
          <a:p>
            <a:pPr lvl="2"/>
            <a:r>
              <a:rPr lang="en-US" sz="2800" dirty="0">
                <a:solidFill>
                  <a:srgbClr val="0070C0"/>
                </a:solidFill>
              </a:rPr>
              <a:t>tandem worklist</a:t>
            </a:r>
            <a:r>
              <a:rPr lang="en-US" sz="2800" dirty="0"/>
              <a:t>				l18    </a:t>
            </a:r>
            <a:r>
              <a:rPr lang="en-US" sz="2800" u="sng" dirty="0"/>
              <a:t>l19</a:t>
            </a:r>
            <a:r>
              <a:rPr lang="en-US" sz="2800" dirty="0"/>
              <a:t>    </a:t>
            </a:r>
            <a:r>
              <a:rPr lang="en-US" sz="2800" dirty="0">
                <a:solidFill>
                  <a:srgbClr val="00B050"/>
                </a:solidFill>
              </a:rPr>
              <a:t>l20    </a:t>
            </a:r>
            <a:r>
              <a:rPr lang="en-US" sz="2800" dirty="0">
                <a:solidFill>
                  <a:srgbClr val="FF0000"/>
                </a:solidFill>
              </a:rPr>
              <a:t>l21    </a:t>
            </a:r>
            <a:r>
              <a:rPr lang="en-US" sz="2800" dirty="0">
                <a:solidFill>
                  <a:srgbClr val="0070C0"/>
                </a:solidFill>
              </a:rPr>
              <a:t>l22</a:t>
            </a:r>
            <a:endParaRPr lang="en-US" sz="28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6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AE5A33-B775-E642-97CC-8E5DAC642BE1}"/>
              </a:ext>
            </a:extLst>
          </p:cNvPr>
          <p:cNvSpPr/>
          <p:nvPr/>
        </p:nvSpPr>
        <p:spPr>
          <a:xfrm>
            <a:off x="1305261" y="740544"/>
            <a:ext cx="6719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M7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W W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W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W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W W W O O W W O))</a:t>
            </a:r>
          </a:p>
        </p:txBody>
      </p:sp>
    </p:spTree>
    <p:extLst>
      <p:ext uri="{BB962C8B-B14F-4D97-AF65-F5344CB8AC3E}">
        <p14:creationId xmlns:p14="http://schemas.microsoft.com/office/powerpoint/2010/main" val="134567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40E3C2-47BC-9B49-825E-7B47B65EFF68}"/>
              </a:ext>
            </a:extLst>
          </p:cNvPr>
          <p:cNvSpPr/>
          <p:nvPr/>
        </p:nvSpPr>
        <p:spPr>
          <a:xfrm>
            <a:off x="1305261" y="740544"/>
            <a:ext cx="6719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M7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W W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W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W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W W W O O W W O))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A1E222BA-392C-2C48-8954-65C27F6FDFDE}"/>
              </a:ext>
            </a:extLst>
          </p:cNvPr>
          <p:cNvSpPr/>
          <p:nvPr/>
        </p:nvSpPr>
        <p:spPr>
          <a:xfrm>
            <a:off x="2753958" y="2086984"/>
            <a:ext cx="1882588" cy="2926080"/>
          </a:xfrm>
          <a:prstGeom prst="circularArrow">
            <a:avLst>
              <a:gd name="adj1" fmla="val 4085"/>
              <a:gd name="adj2" fmla="val 1757308"/>
              <a:gd name="adj3" fmla="val 14805842"/>
              <a:gd name="adj4" fmla="val 17156098"/>
              <a:gd name="adj5" fmla="val 121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F4257-601F-A34B-BC9F-9349EB3E98F7}"/>
              </a:ext>
            </a:extLst>
          </p:cNvPr>
          <p:cNvSpPr txBox="1"/>
          <p:nvPr/>
        </p:nvSpPr>
        <p:spPr>
          <a:xfrm>
            <a:off x="548640" y="2771869"/>
            <a:ext cx="2205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cycle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2A12A-5431-EB49-9095-48BE6C8052A1}"/>
              </a:ext>
            </a:extLst>
          </p:cNvPr>
          <p:cNvSpPr txBox="1"/>
          <p:nvPr/>
        </p:nvSpPr>
        <p:spPr>
          <a:xfrm>
            <a:off x="6096000" y="5886623"/>
            <a:ext cx="593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prevent going in circles forever?</a:t>
            </a:r>
          </a:p>
        </p:txBody>
      </p:sp>
    </p:spTree>
    <p:extLst>
      <p:ext uri="{BB962C8B-B14F-4D97-AF65-F5344CB8AC3E}">
        <p14:creationId xmlns:p14="http://schemas.microsoft.com/office/powerpoint/2010/main" val="243388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CF2607-5E6F-65EE-68E5-796DD59D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88309"/>
            <a:ext cx="7772400" cy="58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9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40E3C2-47BC-9B49-825E-7B47B65EFF68}"/>
              </a:ext>
            </a:extLst>
          </p:cNvPr>
          <p:cNvSpPr/>
          <p:nvPr/>
        </p:nvSpPr>
        <p:spPr>
          <a:xfrm>
            <a:off x="1305261" y="740544"/>
            <a:ext cx="671994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(define M7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(list O O O O O O O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O W W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W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O O W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W W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W O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W W O O O W O W 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O O O O W W W O O O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Monaco" pitchFamily="2" charset="77"/>
              </a:rPr>
              <a:t>        W W W W W O O W W O))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A1E222BA-392C-2C48-8954-65C27F6FDFDE}"/>
              </a:ext>
            </a:extLst>
          </p:cNvPr>
          <p:cNvSpPr/>
          <p:nvPr/>
        </p:nvSpPr>
        <p:spPr>
          <a:xfrm>
            <a:off x="2753958" y="2086984"/>
            <a:ext cx="1882588" cy="2926080"/>
          </a:xfrm>
          <a:prstGeom prst="circularArrow">
            <a:avLst>
              <a:gd name="adj1" fmla="val 4085"/>
              <a:gd name="adj2" fmla="val 1757308"/>
              <a:gd name="adj3" fmla="val 14805842"/>
              <a:gd name="adj4" fmla="val 17156098"/>
              <a:gd name="adj5" fmla="val 121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F4257-601F-A34B-BC9F-9349EB3E98F7}"/>
              </a:ext>
            </a:extLst>
          </p:cNvPr>
          <p:cNvSpPr txBox="1"/>
          <p:nvPr/>
        </p:nvSpPr>
        <p:spPr>
          <a:xfrm>
            <a:off x="548640" y="2771869"/>
            <a:ext cx="2205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cycle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42A12A-5431-EB49-9095-48BE6C8052A1}"/>
              </a:ext>
            </a:extLst>
          </p:cNvPr>
          <p:cNvSpPr txBox="1"/>
          <p:nvPr/>
        </p:nvSpPr>
        <p:spPr>
          <a:xfrm>
            <a:off x="5307083" y="5886623"/>
            <a:ext cx="6719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Would it also work with tail recursion and visited?</a:t>
            </a:r>
          </a:p>
        </p:txBody>
      </p:sp>
    </p:spTree>
    <p:extLst>
      <p:ext uri="{BB962C8B-B14F-4D97-AF65-F5344CB8AC3E}">
        <p14:creationId xmlns:p14="http://schemas.microsoft.com/office/powerpoint/2010/main" val="411485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76E-F030-313C-CD70-672BD1DC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complicated clicker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C7FB-D5E9-11E2-9788-778D02B83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logistics</a:t>
            </a:r>
          </a:p>
          <a:p>
            <a:r>
              <a:rPr lang="en-US" dirty="0"/>
              <a:t>Harder problem</a:t>
            </a:r>
          </a:p>
          <a:p>
            <a:r>
              <a:rPr lang="en-US" dirty="0"/>
              <a:t>Will ask you to:</a:t>
            </a:r>
          </a:p>
          <a:p>
            <a:pPr lvl="1"/>
            <a:r>
              <a:rPr lang="en-US" dirty="0"/>
              <a:t>screen capture picture of tree</a:t>
            </a:r>
          </a:p>
          <a:p>
            <a:pPr lvl="1"/>
            <a:r>
              <a:rPr lang="en-US" dirty="0"/>
              <a:t>screen capture clicker question</a:t>
            </a:r>
          </a:p>
          <a:p>
            <a:r>
              <a:rPr lang="en-US" dirty="0"/>
              <a:t>Then I will show two functions and you will work on answer</a:t>
            </a:r>
          </a:p>
          <a:p>
            <a:pPr lvl="1"/>
            <a:r>
              <a:rPr lang="en-US" dirty="0"/>
              <a:t>graded on participation</a:t>
            </a:r>
          </a:p>
          <a:p>
            <a:pPr lvl="1"/>
            <a:r>
              <a:rPr lang="en-US" dirty="0"/>
              <a:t>BUT WORK HARD to try and figure it out</a:t>
            </a:r>
          </a:p>
          <a:p>
            <a:r>
              <a:rPr lang="en-US" dirty="0"/>
              <a:t>Then we will work it through together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40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0571B55-4C28-46C5-9A78-C65034B70AB0}"/>
              </a:ext>
            </a:extLst>
          </p:cNvPr>
          <p:cNvGrpSpPr/>
          <p:nvPr/>
        </p:nvGrpSpPr>
        <p:grpSpPr>
          <a:xfrm>
            <a:off x="1918602" y="5830771"/>
            <a:ext cx="923305" cy="550240"/>
            <a:chOff x="1918602" y="5830771"/>
            <a:chExt cx="923305" cy="55024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438471-09F9-2818-280B-ADD606E21186}"/>
                </a:ext>
              </a:extLst>
            </p:cNvPr>
            <p:cNvSpPr/>
            <p:nvPr/>
          </p:nvSpPr>
          <p:spPr>
            <a:xfrm>
              <a:off x="1918602" y="6176320"/>
              <a:ext cx="923305" cy="204691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94CD0B-0C68-BE00-016E-F8A76CE83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6537" y="5830771"/>
              <a:ext cx="1" cy="3655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FBAEC9-7687-A330-5112-CCF55F7FDC86}"/>
              </a:ext>
            </a:extLst>
          </p:cNvPr>
          <p:cNvGrpSpPr/>
          <p:nvPr/>
        </p:nvGrpSpPr>
        <p:grpSpPr>
          <a:xfrm>
            <a:off x="5026434" y="5830771"/>
            <a:ext cx="923305" cy="550240"/>
            <a:chOff x="1918602" y="5830771"/>
            <a:chExt cx="923305" cy="5502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B36441-6550-EE9E-9909-90C530224BFA}"/>
                </a:ext>
              </a:extLst>
            </p:cNvPr>
            <p:cNvSpPr/>
            <p:nvPr/>
          </p:nvSpPr>
          <p:spPr>
            <a:xfrm>
              <a:off x="1918602" y="6176320"/>
              <a:ext cx="923305" cy="204691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88AE82-5275-4D67-E583-1C56C2611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6537" y="5830771"/>
              <a:ext cx="1" cy="3655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3CB7DB-1488-1E27-C035-7ECF82BF895A}"/>
              </a:ext>
            </a:extLst>
          </p:cNvPr>
          <p:cNvGrpSpPr/>
          <p:nvPr/>
        </p:nvGrpSpPr>
        <p:grpSpPr>
          <a:xfrm>
            <a:off x="7416079" y="5840017"/>
            <a:ext cx="923305" cy="550240"/>
            <a:chOff x="1918602" y="5830771"/>
            <a:chExt cx="923305" cy="5502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B75E85-BF3D-219B-EA87-2009B1777E43}"/>
                </a:ext>
              </a:extLst>
            </p:cNvPr>
            <p:cNvSpPr/>
            <p:nvPr/>
          </p:nvSpPr>
          <p:spPr>
            <a:xfrm>
              <a:off x="1918602" y="6176320"/>
              <a:ext cx="923305" cy="204691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667E177-3043-7B22-40EF-4FA7922BB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6537" y="5830771"/>
              <a:ext cx="1" cy="36558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15245F-89C7-FECA-39D7-6FD96FD29799}"/>
              </a:ext>
            </a:extLst>
          </p:cNvPr>
          <p:cNvSpPr txBox="1"/>
          <p:nvPr/>
        </p:nvSpPr>
        <p:spPr>
          <a:xfrm>
            <a:off x="1583473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L1 -30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BDF92-32B4-7361-89F9-5908F453418F}"/>
              </a:ext>
            </a:extLst>
          </p:cNvPr>
          <p:cNvSpPr txBox="1"/>
          <p:nvPr/>
        </p:nvSpPr>
        <p:spPr>
          <a:xfrm>
            <a:off x="4699922" y="5295013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L2 - 50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B809D-2595-2B15-0F1C-C4F362F95C82}"/>
              </a:ext>
            </a:extLst>
          </p:cNvPr>
          <p:cNvSpPr txBox="1"/>
          <p:nvPr/>
        </p:nvSpPr>
        <p:spPr>
          <a:xfrm>
            <a:off x="7053262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L3 - 60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BB91D0-D172-1696-3BC1-B41C08C98C75}"/>
              </a:ext>
            </a:extLst>
          </p:cNvPr>
          <p:cNvSpPr txBox="1"/>
          <p:nvPr/>
        </p:nvSpPr>
        <p:spPr>
          <a:xfrm>
            <a:off x="2055495" y="2986695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M1 - 20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A41E83-CAF4-88F8-C57B-3A63ABD12911}"/>
              </a:ext>
            </a:extLst>
          </p:cNvPr>
          <p:cNvSpPr txBox="1"/>
          <p:nvPr/>
        </p:nvSpPr>
        <p:spPr>
          <a:xfrm>
            <a:off x="5787199" y="2986696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M2 - 40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7AED02-F6B1-B8C1-8AB5-23B19729BAF0}"/>
              </a:ext>
            </a:extLst>
          </p:cNvPr>
          <p:cNvSpPr txBox="1"/>
          <p:nvPr/>
        </p:nvSpPr>
        <p:spPr>
          <a:xfrm>
            <a:off x="3650236" y="678379"/>
            <a:ext cx="200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TOP1 - 10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357C93-4392-97B4-6181-49BD5E63DE6B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 flipH="1">
            <a:off x="2914193" y="1324710"/>
            <a:ext cx="1740321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8FE490-4CC8-BCE2-029C-4D692E8E9B4C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 flipH="1">
            <a:off x="2312026" y="3633026"/>
            <a:ext cx="60216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EAB1D2-490B-FD20-A590-7F3285EF539A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4654514" y="1324710"/>
            <a:ext cx="1991383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B4EBE0-0ECA-EB16-F32B-740A7385FF95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5428475" y="3633027"/>
            <a:ext cx="121742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82B9A7-0F69-7DEB-9AF7-BFE2369C4B36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>
            <a:off x="6645897" y="3633027"/>
            <a:ext cx="1135918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FEE8E16-9BCC-CBD7-59BA-B6C8B3AD0778}"/>
              </a:ext>
            </a:extLst>
          </p:cNvPr>
          <p:cNvSpPr txBox="1">
            <a:spLocks/>
          </p:cNvSpPr>
          <p:nvPr/>
        </p:nvSpPr>
        <p:spPr>
          <a:xfrm>
            <a:off x="-500275" y="-171604"/>
            <a:ext cx="5111539" cy="7246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Screen capture this figure…</a:t>
            </a:r>
          </a:p>
        </p:txBody>
      </p:sp>
    </p:spTree>
    <p:extLst>
      <p:ext uri="{BB962C8B-B14F-4D97-AF65-F5344CB8AC3E}">
        <p14:creationId xmlns:p14="http://schemas.microsoft.com/office/powerpoint/2010/main" val="3742464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ABD9-51AA-6F4B-7069-F64343FBE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capture this question…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1F679-521A-5210-D4D8-2E59F259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039" y="1854994"/>
            <a:ext cx="71628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1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1FB5-A0D9-198F-C2F7-52E12A2F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capture this question…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8CD3B7-7A2B-E489-9025-65011E69F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039" y="1825625"/>
            <a:ext cx="79459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9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10813-CF92-0264-8FD5-60A499D8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535" y="61034"/>
            <a:ext cx="7772400" cy="3170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59F93F-F3D3-8446-6D22-D3895BF1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61" y="3272321"/>
            <a:ext cx="7772400" cy="3639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7E65DF-DACB-81F4-706B-91AA3CD9111F}"/>
              </a:ext>
            </a:extLst>
          </p:cNvPr>
          <p:cNvSpPr txBox="1"/>
          <p:nvPr/>
        </p:nvSpPr>
        <p:spPr>
          <a:xfrm>
            <a:off x="287675" y="226031"/>
            <a:ext cx="38322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function definitions, without purpose statements, examples, template origins, or accumulator types and invariants.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9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10813-CF92-0264-8FD5-60A499D8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27" y="1120400"/>
            <a:ext cx="9309860" cy="37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7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0D660A5-C0D4-E548-9CDE-CC2C877522E9}"/>
              </a:ext>
            </a:extLst>
          </p:cNvPr>
          <p:cNvSpPr/>
          <p:nvPr/>
        </p:nvSpPr>
        <p:spPr>
          <a:xfrm>
            <a:off x="3794938" y="1670369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02D3E-C670-2443-93D3-144ADF4716A5}"/>
              </a:ext>
            </a:extLst>
          </p:cNvPr>
          <p:cNvCxnSpPr/>
          <p:nvPr/>
        </p:nvCxnSpPr>
        <p:spPr>
          <a:xfrm flipH="1">
            <a:off x="3794938" y="1324710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A32DE5-304C-B348-A6C5-F841180C486A}"/>
              </a:ext>
            </a:extLst>
          </p:cNvPr>
          <p:cNvCxnSpPr>
            <a:cxnSpLocks/>
          </p:cNvCxnSpPr>
          <p:nvPr/>
        </p:nvCxnSpPr>
        <p:spPr>
          <a:xfrm flipH="1">
            <a:off x="2800350" y="2030232"/>
            <a:ext cx="899339" cy="95585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B5376EE-A8C1-6448-B7A9-07AE6862D8B9}"/>
              </a:ext>
            </a:extLst>
          </p:cNvPr>
          <p:cNvSpPr/>
          <p:nvPr/>
        </p:nvSpPr>
        <p:spPr>
          <a:xfrm>
            <a:off x="2116931" y="3877612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7FC645-BE8A-BF44-945D-A7D739CA0EC1}"/>
              </a:ext>
            </a:extLst>
          </p:cNvPr>
          <p:cNvCxnSpPr>
            <a:cxnSpLocks/>
          </p:cNvCxnSpPr>
          <p:nvPr/>
        </p:nvCxnSpPr>
        <p:spPr>
          <a:xfrm flipH="1">
            <a:off x="2620484" y="3456487"/>
            <a:ext cx="116844" cy="326874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A78C8D6-2E9A-E748-A476-C869EDF66B98}"/>
              </a:ext>
            </a:extLst>
          </p:cNvPr>
          <p:cNvCxnSpPr>
            <a:cxnSpLocks/>
          </p:cNvCxnSpPr>
          <p:nvPr/>
        </p:nvCxnSpPr>
        <p:spPr>
          <a:xfrm flipH="1">
            <a:off x="2116931" y="4191078"/>
            <a:ext cx="449670" cy="11039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34BCE3-23FD-2247-9851-D7DF7D5066B0}"/>
              </a:ext>
            </a:extLst>
          </p:cNvPr>
          <p:cNvCxnSpPr>
            <a:cxnSpLocks/>
          </p:cNvCxnSpPr>
          <p:nvPr/>
        </p:nvCxnSpPr>
        <p:spPr>
          <a:xfrm flipV="1">
            <a:off x="2719110" y="4279356"/>
            <a:ext cx="431339" cy="1022322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7EC7A7-B82F-264B-93AB-9B152B03D009}"/>
              </a:ext>
            </a:extLst>
          </p:cNvPr>
          <p:cNvCxnSpPr>
            <a:cxnSpLocks/>
          </p:cNvCxnSpPr>
          <p:nvPr/>
        </p:nvCxnSpPr>
        <p:spPr>
          <a:xfrm flipV="1">
            <a:off x="3440602" y="2143553"/>
            <a:ext cx="819734" cy="925776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5790927-164C-7547-8DB7-37CEC43FDF31}"/>
              </a:ext>
            </a:extLst>
          </p:cNvPr>
          <p:cNvCxnSpPr>
            <a:cxnSpLocks/>
          </p:cNvCxnSpPr>
          <p:nvPr/>
        </p:nvCxnSpPr>
        <p:spPr>
          <a:xfrm>
            <a:off x="5217819" y="2143553"/>
            <a:ext cx="1004776" cy="8425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7627AF-B558-BD44-8C51-A572D3888DAC}"/>
              </a:ext>
            </a:extLst>
          </p:cNvPr>
          <p:cNvCxnSpPr>
            <a:cxnSpLocks/>
          </p:cNvCxnSpPr>
          <p:nvPr/>
        </p:nvCxnSpPr>
        <p:spPr>
          <a:xfrm flipH="1">
            <a:off x="5370220" y="4191078"/>
            <a:ext cx="691836" cy="100583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2905240-2596-1C4F-A4F5-0FE7D1C7AA4A}"/>
              </a:ext>
            </a:extLst>
          </p:cNvPr>
          <p:cNvSpPr/>
          <p:nvPr/>
        </p:nvSpPr>
        <p:spPr>
          <a:xfrm>
            <a:off x="5782562" y="3876371"/>
            <a:ext cx="1719152" cy="300038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841C-0CC9-884B-898B-DBB0E9D8A8A7}"/>
              </a:ext>
            </a:extLst>
          </p:cNvPr>
          <p:cNvCxnSpPr/>
          <p:nvPr/>
        </p:nvCxnSpPr>
        <p:spPr>
          <a:xfrm flipH="1">
            <a:off x="6076096" y="3522253"/>
            <a:ext cx="276002" cy="34565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D216DC-C982-3B40-BDB8-C4ED86CCCA7F}"/>
              </a:ext>
            </a:extLst>
          </p:cNvPr>
          <p:cNvCxnSpPr>
            <a:cxnSpLocks/>
          </p:cNvCxnSpPr>
          <p:nvPr/>
        </p:nvCxnSpPr>
        <p:spPr>
          <a:xfrm flipV="1">
            <a:off x="5769548" y="4274511"/>
            <a:ext cx="689484" cy="1068643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002B0D-0202-CC44-8A2D-7421AB78D738}"/>
              </a:ext>
            </a:extLst>
          </p:cNvPr>
          <p:cNvCxnSpPr>
            <a:cxnSpLocks/>
          </p:cNvCxnSpPr>
          <p:nvPr/>
        </p:nvCxnSpPr>
        <p:spPr>
          <a:xfrm>
            <a:off x="6897596" y="4321777"/>
            <a:ext cx="688073" cy="1021377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7FEA291-CC62-3441-9136-7F59E15F4A73}"/>
              </a:ext>
            </a:extLst>
          </p:cNvPr>
          <p:cNvCxnSpPr>
            <a:cxnSpLocks/>
          </p:cNvCxnSpPr>
          <p:nvPr/>
        </p:nvCxnSpPr>
        <p:spPr>
          <a:xfrm flipH="1" flipV="1">
            <a:off x="7377598" y="4191078"/>
            <a:ext cx="659926" cy="983776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290CCE2-69A9-804C-8954-2B889B9A8A6F}"/>
              </a:ext>
            </a:extLst>
          </p:cNvPr>
          <p:cNvCxnSpPr>
            <a:cxnSpLocks/>
          </p:cNvCxnSpPr>
          <p:nvPr/>
        </p:nvCxnSpPr>
        <p:spPr>
          <a:xfrm flipV="1">
            <a:off x="3250019" y="3541975"/>
            <a:ext cx="131550" cy="334396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6B3C5-0695-CA4F-A366-85E95E03EC0A}"/>
              </a:ext>
            </a:extLst>
          </p:cNvPr>
          <p:cNvCxnSpPr>
            <a:cxnSpLocks/>
          </p:cNvCxnSpPr>
          <p:nvPr/>
        </p:nvCxnSpPr>
        <p:spPr>
          <a:xfrm flipH="1" flipV="1">
            <a:off x="6932180" y="3522253"/>
            <a:ext cx="256830" cy="264869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7932B30-7742-9045-A852-8FDFC8F40068}"/>
              </a:ext>
            </a:extLst>
          </p:cNvPr>
          <p:cNvCxnSpPr>
            <a:cxnSpLocks/>
          </p:cNvCxnSpPr>
          <p:nvPr/>
        </p:nvCxnSpPr>
        <p:spPr>
          <a:xfrm flipH="1" flipV="1">
            <a:off x="5661948" y="1970407"/>
            <a:ext cx="1219344" cy="1028952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C7F4CA-85E7-4D42-A5AD-714309CAA9A7}"/>
              </a:ext>
            </a:extLst>
          </p:cNvPr>
          <p:cNvCxnSpPr>
            <a:cxnSpLocks/>
          </p:cNvCxnSpPr>
          <p:nvPr/>
        </p:nvCxnSpPr>
        <p:spPr>
          <a:xfrm flipH="1" flipV="1">
            <a:off x="4900589" y="1276570"/>
            <a:ext cx="291644" cy="340904"/>
          </a:xfrm>
          <a:prstGeom prst="straightConnector1">
            <a:avLst/>
          </a:prstGeom>
          <a:ln w="412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933564-F3E1-E847-8E43-F09030236B6A}"/>
              </a:ext>
            </a:extLst>
          </p:cNvPr>
          <p:cNvGrpSpPr/>
          <p:nvPr/>
        </p:nvGrpSpPr>
        <p:grpSpPr>
          <a:xfrm>
            <a:off x="1247178" y="5777451"/>
            <a:ext cx="10789920" cy="828557"/>
            <a:chOff x="1247178" y="5777451"/>
            <a:chExt cx="10789920" cy="82855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BEA8BEB-C06C-6B4B-BA19-8113659CE44F}"/>
                </a:ext>
              </a:extLst>
            </p:cNvPr>
            <p:cNvGrpSpPr/>
            <p:nvPr/>
          </p:nvGrpSpPr>
          <p:grpSpPr>
            <a:xfrm>
              <a:off x="1918602" y="5819730"/>
              <a:ext cx="923305" cy="561281"/>
              <a:chOff x="1918602" y="5819730"/>
              <a:chExt cx="923305" cy="561281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23C373D-300F-1B45-8F75-A7D0E2316808}"/>
                  </a:ext>
                </a:extLst>
              </p:cNvPr>
              <p:cNvSpPr/>
              <p:nvPr/>
            </p:nvSpPr>
            <p:spPr>
              <a:xfrm>
                <a:off x="1918602" y="6176320"/>
                <a:ext cx="923305" cy="204691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E26916C-37AF-4F43-93E3-19CCEC34A219}"/>
                  </a:ext>
                </a:extLst>
              </p:cNvPr>
              <p:cNvGrpSpPr/>
              <p:nvPr/>
            </p:nvGrpSpPr>
            <p:grpSpPr>
              <a:xfrm>
                <a:off x="2216998" y="5819730"/>
                <a:ext cx="327649" cy="376630"/>
                <a:chOff x="10956892" y="3865137"/>
                <a:chExt cx="327649" cy="376630"/>
              </a:xfrm>
            </p:grpSpPr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99A6E40B-B1A5-3A45-B3AA-FAD3A914F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26431" y="3876178"/>
                  <a:ext cx="1" cy="365589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83605218-B441-ED4D-A466-1618842DA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892" y="3874383"/>
                  <a:ext cx="0" cy="32812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5DC6AF14-AE41-8E42-B78D-4D3A82578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84541" y="3865137"/>
                  <a:ext cx="0" cy="325941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184EC6A-10B5-BC49-8F12-0401FF3EB411}"/>
                </a:ext>
              </a:extLst>
            </p:cNvPr>
            <p:cNvGrpSpPr/>
            <p:nvPr/>
          </p:nvGrpSpPr>
          <p:grpSpPr>
            <a:xfrm>
              <a:off x="5026434" y="5819730"/>
              <a:ext cx="923305" cy="561281"/>
              <a:chOff x="1918602" y="5819730"/>
              <a:chExt cx="923305" cy="561281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C3BF0DD-BACC-444C-96CC-F19C528432C7}"/>
                  </a:ext>
                </a:extLst>
              </p:cNvPr>
              <p:cNvSpPr/>
              <p:nvPr/>
            </p:nvSpPr>
            <p:spPr>
              <a:xfrm>
                <a:off x="1918602" y="6176320"/>
                <a:ext cx="923305" cy="204691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EE643F1-51DB-454B-B4A9-BC5D3191A4D5}"/>
                  </a:ext>
                </a:extLst>
              </p:cNvPr>
              <p:cNvGrpSpPr/>
              <p:nvPr/>
            </p:nvGrpSpPr>
            <p:grpSpPr>
              <a:xfrm>
                <a:off x="2216998" y="5819730"/>
                <a:ext cx="327649" cy="376630"/>
                <a:chOff x="10956892" y="3865137"/>
                <a:chExt cx="327649" cy="376630"/>
              </a:xfrm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E6D9729-8B62-6B41-929A-5A24ECF158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26431" y="3876178"/>
                  <a:ext cx="1" cy="365589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65184466-4ADE-C74C-A839-9C5363242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892" y="3874383"/>
                  <a:ext cx="0" cy="32812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102D2144-6FEC-E84E-AEF1-84CBEE01C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84541" y="3865137"/>
                  <a:ext cx="0" cy="325941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68B4DBA-E62A-D24E-8328-7843A21A56D4}"/>
                </a:ext>
              </a:extLst>
            </p:cNvPr>
            <p:cNvGrpSpPr/>
            <p:nvPr/>
          </p:nvGrpSpPr>
          <p:grpSpPr>
            <a:xfrm>
              <a:off x="7416079" y="5828976"/>
              <a:ext cx="923305" cy="561281"/>
              <a:chOff x="1918602" y="5819730"/>
              <a:chExt cx="923305" cy="561281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5CD164F-C000-9D4D-8F72-EF5B300B1922}"/>
                  </a:ext>
                </a:extLst>
              </p:cNvPr>
              <p:cNvSpPr/>
              <p:nvPr/>
            </p:nvSpPr>
            <p:spPr>
              <a:xfrm>
                <a:off x="1918602" y="6176320"/>
                <a:ext cx="923305" cy="204691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B2E0DAA3-2A0B-6C45-B57C-6D2188BBA58B}"/>
                  </a:ext>
                </a:extLst>
              </p:cNvPr>
              <p:cNvGrpSpPr/>
              <p:nvPr/>
            </p:nvGrpSpPr>
            <p:grpSpPr>
              <a:xfrm>
                <a:off x="2216998" y="5819730"/>
                <a:ext cx="327649" cy="376630"/>
                <a:chOff x="10956892" y="3865137"/>
                <a:chExt cx="327649" cy="37663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B3A81EE-F6FA-F84A-9B03-511C85C3AD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126431" y="3876178"/>
                  <a:ext cx="1" cy="365589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C0B96E29-056A-D64C-A8C4-BC3F7ADD86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6892" y="3874383"/>
                  <a:ext cx="0" cy="328125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58C293E-7F19-B64A-B19A-790D1CA4C8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84541" y="3865137"/>
                  <a:ext cx="0" cy="325941"/>
                </a:xfrm>
                <a:prstGeom prst="straightConnector1">
                  <a:avLst/>
                </a:prstGeom>
                <a:ln w="41275">
                  <a:solidFill>
                    <a:srgbClr val="FF000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EBDF87A-3508-5349-BCCD-FB24B1D05BEE}"/>
                </a:ext>
              </a:extLst>
            </p:cNvPr>
            <p:cNvSpPr/>
            <p:nvPr/>
          </p:nvSpPr>
          <p:spPr>
            <a:xfrm>
              <a:off x="1247178" y="5777451"/>
              <a:ext cx="10789920" cy="82855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DEB446-C53E-6259-4433-093D0025944B}"/>
              </a:ext>
            </a:extLst>
          </p:cNvPr>
          <p:cNvSpPr txBox="1"/>
          <p:nvPr/>
        </p:nvSpPr>
        <p:spPr>
          <a:xfrm>
            <a:off x="1583473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L1 -30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E2E98-1669-C4EE-49AA-D72BFBE642D3}"/>
              </a:ext>
            </a:extLst>
          </p:cNvPr>
          <p:cNvSpPr txBox="1"/>
          <p:nvPr/>
        </p:nvSpPr>
        <p:spPr>
          <a:xfrm>
            <a:off x="4699922" y="5295013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L2 - 50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C8A58-ADBE-59FB-B920-882A796663CB}"/>
              </a:ext>
            </a:extLst>
          </p:cNvPr>
          <p:cNvSpPr txBox="1"/>
          <p:nvPr/>
        </p:nvSpPr>
        <p:spPr>
          <a:xfrm>
            <a:off x="7053262" y="5295014"/>
            <a:ext cx="1457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L3 - 60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0A7F18-4185-E723-D0A1-AC3918636BE1}"/>
              </a:ext>
            </a:extLst>
          </p:cNvPr>
          <p:cNvSpPr txBox="1"/>
          <p:nvPr/>
        </p:nvSpPr>
        <p:spPr>
          <a:xfrm>
            <a:off x="2055495" y="2986695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M1 - 20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979896-F5B1-A16A-19C1-90750F8DCA0D}"/>
              </a:ext>
            </a:extLst>
          </p:cNvPr>
          <p:cNvSpPr txBox="1"/>
          <p:nvPr/>
        </p:nvSpPr>
        <p:spPr>
          <a:xfrm>
            <a:off x="5787199" y="2986696"/>
            <a:ext cx="171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M2 - 40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46E49A-E091-4AFD-F15B-3808A6326AEA}"/>
              </a:ext>
            </a:extLst>
          </p:cNvPr>
          <p:cNvSpPr txBox="1"/>
          <p:nvPr/>
        </p:nvSpPr>
        <p:spPr>
          <a:xfrm>
            <a:off x="3650236" y="678379"/>
            <a:ext cx="200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TOP1 - 10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7F6FF8-71C9-3728-4B97-19616D1ABB25}"/>
              </a:ext>
            </a:extLst>
          </p:cNvPr>
          <p:cNvCxnSpPr>
            <a:cxnSpLocks/>
            <a:stCxn id="28" idx="2"/>
            <a:endCxn id="14" idx="0"/>
          </p:cNvCxnSpPr>
          <p:nvPr/>
        </p:nvCxnSpPr>
        <p:spPr>
          <a:xfrm flipH="1">
            <a:off x="2914193" y="1324710"/>
            <a:ext cx="1740321" cy="1661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E5A4D3-EF91-A7F4-7AF2-39E5121F3EAC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 flipH="1">
            <a:off x="2312026" y="3633026"/>
            <a:ext cx="602167" cy="1661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63D033-079D-6EF7-96C2-1CC10CF55D5F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4654514" y="1324710"/>
            <a:ext cx="1991383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AF5DBF-51D8-1777-2FAF-50F40FCD3EDF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flipH="1">
            <a:off x="5428475" y="3633027"/>
            <a:ext cx="1217422" cy="166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A5133F-D3CB-217E-7145-E8B40455774A}"/>
              </a:ext>
            </a:extLst>
          </p:cNvPr>
          <p:cNvCxnSpPr>
            <a:cxnSpLocks/>
            <a:stCxn id="16" idx="2"/>
            <a:endCxn id="10" idx="0"/>
          </p:cNvCxnSpPr>
          <p:nvPr/>
        </p:nvCxnSpPr>
        <p:spPr>
          <a:xfrm>
            <a:off x="6645897" y="3633027"/>
            <a:ext cx="1135918" cy="1661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4A2A0F-41C0-DDA1-3964-2E6D9A66A882}"/>
              </a:ext>
            </a:extLst>
          </p:cNvPr>
          <p:cNvSpPr txBox="1"/>
          <p:nvPr/>
        </p:nvSpPr>
        <p:spPr>
          <a:xfrm>
            <a:off x="184935" y="164387"/>
            <a:ext cx="403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235095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41275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30839</TotalTime>
  <Words>1080</Words>
  <Application>Microsoft Macintosh PowerPoint</Application>
  <PresentationFormat>Widescreen</PresentationFormat>
  <Paragraphs>190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Monaco</vt:lpstr>
      <vt:lpstr>Office Theme</vt:lpstr>
      <vt:lpstr>PowerPoint Presentation</vt:lpstr>
      <vt:lpstr>Roadmap</vt:lpstr>
      <vt:lpstr>A complicated clicker</vt:lpstr>
      <vt:lpstr>PowerPoint Presentation</vt:lpstr>
      <vt:lpstr>Screen capture this question…</vt:lpstr>
      <vt:lpstr>Screen capture this question…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in the past depends on the recursion</vt:lpstr>
      <vt:lpstr>PowerPoint Presentation</vt:lpstr>
      <vt:lpstr>Module 11 -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125</cp:revision>
  <cp:lastPrinted>2023-11-23T19:57:11Z</cp:lastPrinted>
  <dcterms:created xsi:type="dcterms:W3CDTF">2018-11-13T18:07:30Z</dcterms:created>
  <dcterms:modified xsi:type="dcterms:W3CDTF">2023-11-28T03:12:25Z</dcterms:modified>
</cp:coreProperties>
</file>