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74" r:id="rId3"/>
    <p:sldId id="273" r:id="rId4"/>
    <p:sldId id="25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/>
    <p:restoredTop sz="94758"/>
  </p:normalViewPr>
  <p:slideViewPr>
    <p:cSldViewPr snapToGrid="0" snapToObjects="1">
      <p:cViewPr varScale="1">
        <p:scale>
          <a:sx n="183" d="100"/>
          <a:sy n="183" d="100"/>
        </p:scale>
        <p:origin x="23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8DEF36-1A86-F54D-B2E7-FCD179D15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09BE8-1F69-E241-9D7F-8D556CDDC6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C9F1-B065-654B-806E-327516B3543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A91AC-6BC7-D944-A12F-243C864D69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53C5F-2CC9-704F-B104-02B7942262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EE35-2255-E743-BDD4-2F64B3D0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9F1D-5ECC-E84A-AFB1-818F14570BFC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226A-7325-4C45-83EC-ED8BB3A9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226A-7325-4C45-83EC-ED8BB3A95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3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9CFB-97E1-CA42-84A2-D6FA8366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60C8-EEDB-944F-8C2A-5594CA23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E6D2-5DE8-7D4D-A1CC-189FD47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2455-0A6A-774E-B935-2C8D081D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A572-F637-224F-87AC-9C28E38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81B9-3D20-EC49-9C4C-AB3868E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A48B-B504-AA45-984A-C388BDAE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09F4-02F8-5241-8DB5-27012A7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198B-3AD2-0C48-B352-0238C27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AE6-EAD6-E845-9F83-6D68907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DAB94-433E-2047-9AD9-19EF8E70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1AED-0800-EA4C-8837-B4660BBB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893E-1B53-184E-9F31-6EE4DB2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47E6-2249-F148-A552-331FF31A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872D-3E50-AB40-8869-4EB7BF35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BDCB-D06F-7647-AE94-BB0DE70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9BE-158A-844B-A6FF-452FA78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F1B3-E0EE-9B40-8C9C-DA9EB2F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640A-AB8C-D440-B785-CA51366C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5EE4-1A67-1043-8078-FCCD59D4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399C-91B5-5E44-A4D5-162C274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6C7B-74CB-A34C-96E7-A7BC74C5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55AF-22A0-C644-A95F-F05FF5E1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89D3-BD39-C34A-B1D6-EB4188D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A10D-31E5-E44F-91A9-3193F9DE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4E3-1372-4041-8544-33824CC9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EA23-19D3-144C-A21C-6B258A1B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5FBAA-0A98-2644-A55A-5AC6C8ED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9320-56B0-064B-B704-CEF642D3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6208-1E1B-004D-949C-BFC5F4A2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EDFE-B3FB-4D44-9119-541AC1F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E7C5-0812-8648-B3BD-56985EE7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6BE7-BB92-F646-A571-8E7D9ECF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9BA2-B42F-3442-BDEB-AF9D36B0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7AFE-2A95-B74B-B81E-C8C1C01E0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CA3E2-7359-4346-9146-0B28ABF7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A9CE0-61D4-174F-86F8-8C597000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8025C-293B-3A40-80A2-2211DF82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F3CA2-8C8B-E140-A9A8-381DAF97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D4-9164-F447-9514-BC89581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1EC6-1763-9C4F-A7C1-4C2E25F6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AAC5-6373-434C-BDB7-212B47D2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01C9D-9ABC-AD40-950F-F0D5E6A2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C1EB0-8F63-B44D-8871-B19C4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CD4C3-736D-3342-BB0D-B75C51A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AA24-BE04-FF4E-8AF7-88D1B1F5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E1B8-2A27-5D41-AD02-F5C54108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DF5-9713-1341-BC0C-56769961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5738-C2CF-304C-8A39-F298E349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2035-6D3C-6247-AA40-9B68B08F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29CF-3884-4A49-AB6F-26F4D203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68B3-7D6B-E44D-A291-C3447DC3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52ED-A320-1145-A965-5D34ADB1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BB7D1-FDA8-D046-A462-A9A19318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832B-1DE7-1F43-AABE-ECC71769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1926-151B-6144-BFFD-65FEED8D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1AE3-CD65-3D44-B109-03BD45B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FF2B-E66C-2948-B3D1-DA09BAB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652C3-0041-3D45-B71E-D0673D6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C3543-9550-8443-B715-014A6B8D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849D-0442-6D4B-9971-0C8AF777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2981-B62A-8F42-8DB8-C6449B4F1F84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18C8-0291-F040-B31A-8BC246C43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D389-7B26-4F4F-B32A-77139AD1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2B3-6A53-6544-B98C-958F2853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43885"/>
          </a:xfrm>
        </p:spPr>
        <p:txBody>
          <a:bodyPr>
            <a:normAutofit/>
          </a:bodyPr>
          <a:lstStyle/>
          <a:p>
            <a:r>
              <a:rPr lang="en-US" dirty="0"/>
              <a:t>Lecture 21 pre-work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Review the following carefully</a:t>
            </a:r>
          </a:p>
        </p:txBody>
      </p:sp>
    </p:spTree>
    <p:extLst>
      <p:ext uri="{BB962C8B-B14F-4D97-AF65-F5344CB8AC3E}">
        <p14:creationId xmlns:p14="http://schemas.microsoft.com/office/powerpoint/2010/main" val="1039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2B81-3D7B-9A49-A66D-24516782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A4220E-6A31-6E43-86E6-7FCFAD6A8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11169"/>
              </p:ext>
            </p:extLst>
          </p:nvPr>
        </p:nvGraphicFramePr>
        <p:xfrm>
          <a:off x="477520" y="1931246"/>
          <a:ext cx="10781030" cy="1925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38669074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26260159"/>
                    </a:ext>
                  </a:extLst>
                </a:gridCol>
                <a:gridCol w="2251710">
                  <a:extLst>
                    <a:ext uri="{9D8B030D-6E8A-4147-A177-3AD203B41FA5}">
                      <a16:colId xmlns:a16="http://schemas.microsoft.com/office/drawing/2014/main" val="2083153083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114113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SR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2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from origin to node 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accumulates naturally along SR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tandem worklists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from origin to node in the computation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accumulates naturally</a:t>
                      </a:r>
                      <a:br>
                        <a:rPr lang="en-US" dirty="0"/>
                      </a:br>
                      <a:r>
                        <a:rPr lang="en-US" dirty="0"/>
                        <a:t>along TR calls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6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1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78F5A-91CF-A848-B7C2-F164D47586DF}"/>
              </a:ext>
            </a:extLst>
          </p:cNvPr>
          <p:cNvSpPr txBox="1"/>
          <p:nvPr/>
        </p:nvSpPr>
        <p:spPr>
          <a:xfrm>
            <a:off x="1956390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742FE-24DF-6049-993A-3623DC834BA3}"/>
              </a:ext>
            </a:extLst>
          </p:cNvPr>
          <p:cNvSpPr txBox="1"/>
          <p:nvPr/>
        </p:nvSpPr>
        <p:spPr>
          <a:xfrm>
            <a:off x="5072839" y="5295013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648B9-5DE2-9940-A0B6-ED056330A77F}"/>
              </a:ext>
            </a:extLst>
          </p:cNvPr>
          <p:cNvSpPr txBox="1"/>
          <p:nvPr/>
        </p:nvSpPr>
        <p:spPr>
          <a:xfrm>
            <a:off x="7426179" y="5295014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348B9-9609-DE40-A461-BEA9DD0CE1DC}"/>
              </a:ext>
            </a:extLst>
          </p:cNvPr>
          <p:cNvSpPr txBox="1"/>
          <p:nvPr/>
        </p:nvSpPr>
        <p:spPr>
          <a:xfrm>
            <a:off x="2599327" y="2986695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44B8-501B-0E42-BA46-082BA18F4AB4}"/>
              </a:ext>
            </a:extLst>
          </p:cNvPr>
          <p:cNvSpPr txBox="1"/>
          <p:nvPr/>
        </p:nvSpPr>
        <p:spPr>
          <a:xfrm>
            <a:off x="6200887" y="2986696"/>
            <a:ext cx="88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E2F50-764E-1B47-A110-0B9BCBDA90F4}"/>
              </a:ext>
            </a:extLst>
          </p:cNvPr>
          <p:cNvSpPr txBox="1"/>
          <p:nvPr/>
        </p:nvSpPr>
        <p:spPr>
          <a:xfrm>
            <a:off x="4070940" y="678379"/>
            <a:ext cx="11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1AA7E8-925D-814B-8102-FE87C6D531AC}"/>
              </a:ext>
            </a:extLst>
          </p:cNvPr>
          <p:cNvSpPr txBox="1"/>
          <p:nvPr/>
        </p:nvSpPr>
        <p:spPr>
          <a:xfrm>
            <a:off x="3583629" y="116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D4C363-1161-2443-916F-C3F36FFA886B}"/>
              </a:ext>
            </a:extLst>
          </p:cNvPr>
          <p:cNvSpPr txBox="1"/>
          <p:nvPr/>
        </p:nvSpPr>
        <p:spPr>
          <a:xfrm>
            <a:off x="2996643" y="204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2FE85-F736-E649-9E0D-001AF5953EB8}"/>
              </a:ext>
            </a:extLst>
          </p:cNvPr>
          <p:cNvSpPr txBox="1"/>
          <p:nvPr/>
        </p:nvSpPr>
        <p:spPr>
          <a:xfrm>
            <a:off x="2262581" y="330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C47B7-EC81-6246-A001-A1E8D1EEEE21}"/>
              </a:ext>
            </a:extLst>
          </p:cNvPr>
          <p:cNvSpPr txBox="1"/>
          <p:nvPr/>
        </p:nvSpPr>
        <p:spPr>
          <a:xfrm>
            <a:off x="2004403" y="440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AA85D1-CDD0-9342-B037-8E28636568B7}"/>
              </a:ext>
            </a:extLst>
          </p:cNvPr>
          <p:cNvSpPr txBox="1"/>
          <p:nvPr/>
        </p:nvSpPr>
        <p:spPr>
          <a:xfrm>
            <a:off x="4025317" y="458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44216-1089-1347-BAEB-C7CACD8DF034}"/>
              </a:ext>
            </a:extLst>
          </p:cNvPr>
          <p:cNvSpPr txBox="1"/>
          <p:nvPr/>
        </p:nvSpPr>
        <p:spPr>
          <a:xfrm>
            <a:off x="5949739" y="33388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F2A194-EA34-5E41-9C39-B93A8340E49E}"/>
              </a:ext>
            </a:extLst>
          </p:cNvPr>
          <p:cNvSpPr txBox="1"/>
          <p:nvPr/>
        </p:nvSpPr>
        <p:spPr>
          <a:xfrm>
            <a:off x="5258634" y="4417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C70F0-073E-6D44-93AA-03F66F8C67FD}"/>
              </a:ext>
            </a:extLst>
          </p:cNvPr>
          <p:cNvSpPr txBox="1"/>
          <p:nvPr/>
        </p:nvSpPr>
        <p:spPr>
          <a:xfrm>
            <a:off x="6041159" y="535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6F3E4C-DE1F-9543-A0F1-FD6F8ED43699}"/>
              </a:ext>
            </a:extLst>
          </p:cNvPr>
          <p:cNvSpPr txBox="1"/>
          <p:nvPr/>
        </p:nvSpPr>
        <p:spPr>
          <a:xfrm>
            <a:off x="5829882" y="228425"/>
            <a:ext cx="6130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tail recursion with visited and tandem worklists</a:t>
            </a:r>
          </a:p>
          <a:p>
            <a:pPr algn="r"/>
            <a:r>
              <a:rPr lang="en-US" sz="2400" dirty="0"/>
              <a:t>each element of path worklist is the path for the corresponding element of the tree worklist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9C288F-B22F-274A-AFE3-FCBB5F68B43E}"/>
              </a:ext>
            </a:extLst>
          </p:cNvPr>
          <p:cNvSpPr txBox="1"/>
          <p:nvPr/>
        </p:nvSpPr>
        <p:spPr>
          <a:xfrm>
            <a:off x="5092561" y="3823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3377E-64DB-3849-B408-18537722ECDD}"/>
              </a:ext>
            </a:extLst>
          </p:cNvPr>
          <p:cNvSpPr txBox="1"/>
          <p:nvPr/>
        </p:nvSpPr>
        <p:spPr>
          <a:xfrm>
            <a:off x="6939946" y="544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638C-E8EA-3F44-9B41-3D829FC1EE58}"/>
              </a:ext>
            </a:extLst>
          </p:cNvPr>
          <p:cNvSpPr txBox="1"/>
          <p:nvPr/>
        </p:nvSpPr>
        <p:spPr>
          <a:xfrm>
            <a:off x="1657631" y="1104291"/>
            <a:ext cx="1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(M1            M2)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58CE1-284E-5D42-A683-5700E46CC5CC}"/>
              </a:ext>
            </a:extLst>
          </p:cNvPr>
          <p:cNvCxnSpPr>
            <a:cxnSpLocks/>
          </p:cNvCxnSpPr>
          <p:nvPr/>
        </p:nvCxnSpPr>
        <p:spPr>
          <a:xfrm>
            <a:off x="8254625" y="5662524"/>
            <a:ext cx="1499157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8F94823-B21F-284A-9EC7-A27C4D0BC553}"/>
              </a:ext>
            </a:extLst>
          </p:cNvPr>
          <p:cNvSpPr/>
          <p:nvPr/>
        </p:nvSpPr>
        <p:spPr>
          <a:xfrm rot="3260848">
            <a:off x="9677518" y="553704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53A685-CD9B-1749-8F7B-53D253FB7D10}"/>
              </a:ext>
            </a:extLst>
          </p:cNvPr>
          <p:cNvSpPr txBox="1"/>
          <p:nvPr/>
        </p:nvSpPr>
        <p:spPr>
          <a:xfrm>
            <a:off x="196306" y="1442793"/>
            <a:ext cx="156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path worklist: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135F30-DF54-7C49-9ED2-733D58580B3B}"/>
              </a:ext>
            </a:extLst>
          </p:cNvPr>
          <p:cNvSpPr txBox="1"/>
          <p:nvPr/>
        </p:nvSpPr>
        <p:spPr>
          <a:xfrm>
            <a:off x="1639653" y="1471801"/>
            <a:ext cx="205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(("TOP")   ("TOP”))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5A320F-B406-3C46-96DE-9A3C4890F654}"/>
              </a:ext>
            </a:extLst>
          </p:cNvPr>
          <p:cNvSpPr txBox="1"/>
          <p:nvPr/>
        </p:nvSpPr>
        <p:spPr>
          <a:xfrm>
            <a:off x="126262" y="1122471"/>
            <a:ext cx="163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tree worklist: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3AC419B-DB99-5C41-8624-6E03B2BD9778}"/>
              </a:ext>
            </a:extLst>
          </p:cNvPr>
          <p:cNvCxnSpPr>
            <a:cxnSpLocks/>
          </p:cNvCxnSpPr>
          <p:nvPr/>
        </p:nvCxnSpPr>
        <p:spPr>
          <a:xfrm flipH="1" flipV="1">
            <a:off x="5563398" y="1064944"/>
            <a:ext cx="4015664" cy="3927311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DA6897-1064-6147-AD4D-2BFB3CFC3E15}"/>
              </a:ext>
            </a:extLst>
          </p:cNvPr>
          <p:cNvSpPr txBox="1"/>
          <p:nvPr/>
        </p:nvSpPr>
        <p:spPr>
          <a:xfrm>
            <a:off x="4005034" y="3190096"/>
            <a:ext cx="100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(M2)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C403EF-347D-0540-9188-770F77FA32B9}"/>
              </a:ext>
            </a:extLst>
          </p:cNvPr>
          <p:cNvSpPr txBox="1"/>
          <p:nvPr/>
        </p:nvSpPr>
        <p:spPr>
          <a:xfrm>
            <a:off x="3987056" y="3557606"/>
            <a:ext cx="1146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(("TOP”))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AE0BE-BE39-9D42-A70D-B63433859C87}"/>
              </a:ext>
            </a:extLst>
          </p:cNvPr>
          <p:cNvSpPr txBox="1"/>
          <p:nvPr/>
        </p:nvSpPr>
        <p:spPr>
          <a:xfrm>
            <a:off x="795153" y="3262390"/>
            <a:ext cx="115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(L1     M2)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76E27B-5E0D-D040-8F89-6AD50E4AECDA}"/>
              </a:ext>
            </a:extLst>
          </p:cNvPr>
          <p:cNvSpPr txBox="1"/>
          <p:nvPr/>
        </p:nvSpPr>
        <p:spPr>
          <a:xfrm>
            <a:off x="103654" y="3584180"/>
            <a:ext cx="2540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((“TOP” “M1”)  ("TOP”))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6CED3D-E63F-254E-BD47-D9654351AF54}"/>
              </a:ext>
            </a:extLst>
          </p:cNvPr>
          <p:cNvSpPr txBox="1"/>
          <p:nvPr/>
        </p:nvSpPr>
        <p:spPr>
          <a:xfrm>
            <a:off x="7603647" y="3422388"/>
            <a:ext cx="152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(L2 L3 )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4AA61-C72E-E049-9430-4D0E96FA1E36}"/>
              </a:ext>
            </a:extLst>
          </p:cNvPr>
          <p:cNvSpPr txBox="1"/>
          <p:nvPr/>
        </p:nvSpPr>
        <p:spPr>
          <a:xfrm>
            <a:off x="7585669" y="3789898"/>
            <a:ext cx="320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(("TOP” “M2”) ("TOP” “M2”))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53FEE8-CB45-3A41-9E77-DC45801E5666}"/>
              </a:ext>
            </a:extLst>
          </p:cNvPr>
          <p:cNvSpPr txBox="1"/>
          <p:nvPr/>
        </p:nvSpPr>
        <p:spPr>
          <a:xfrm>
            <a:off x="126262" y="829005"/>
            <a:ext cx="163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visited: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780501-3EC1-D442-B726-3FFD83E85805}"/>
              </a:ext>
            </a:extLst>
          </p:cNvPr>
          <p:cNvSpPr txBox="1"/>
          <p:nvPr/>
        </p:nvSpPr>
        <p:spPr>
          <a:xfrm>
            <a:off x="1661960" y="822616"/>
            <a:ext cx="1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("TOP")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8691BE-A5FF-D84D-A7FD-C44081FA0E6F}"/>
              </a:ext>
            </a:extLst>
          </p:cNvPr>
          <p:cNvSpPr txBox="1"/>
          <p:nvPr/>
        </p:nvSpPr>
        <p:spPr>
          <a:xfrm>
            <a:off x="969153" y="2941342"/>
            <a:ext cx="180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("TOP" "M1")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FD9F5C-9DFE-6945-BC73-36E761A954BB}"/>
              </a:ext>
            </a:extLst>
          </p:cNvPr>
          <p:cNvSpPr txBox="1"/>
          <p:nvPr/>
        </p:nvSpPr>
        <p:spPr>
          <a:xfrm>
            <a:off x="3982559" y="2812927"/>
            <a:ext cx="201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("TOP" "M1" "L1")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FD07CEA-9768-6741-A942-70A50254E659}"/>
              </a:ext>
            </a:extLst>
          </p:cNvPr>
          <p:cNvSpPr txBox="1"/>
          <p:nvPr/>
        </p:nvSpPr>
        <p:spPr>
          <a:xfrm>
            <a:off x="7499391" y="3102513"/>
            <a:ext cx="201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("TOP" "M1" "L1" "M2")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0E09F1-11B2-C842-8312-BE78ACA86BB5}"/>
              </a:ext>
            </a:extLst>
          </p:cNvPr>
          <p:cNvSpPr txBox="1"/>
          <p:nvPr/>
        </p:nvSpPr>
        <p:spPr>
          <a:xfrm>
            <a:off x="5886908" y="6033520"/>
            <a:ext cx="1525234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(L3 )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762CAE-8D3B-9748-AC59-D0F811599282}"/>
              </a:ext>
            </a:extLst>
          </p:cNvPr>
          <p:cNvSpPr txBox="1"/>
          <p:nvPr/>
        </p:nvSpPr>
        <p:spPr>
          <a:xfrm>
            <a:off x="5868930" y="6328734"/>
            <a:ext cx="320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(("TOP" "M2"))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2C6E0-2F50-E246-B128-F3D8A010F5EB}"/>
              </a:ext>
            </a:extLst>
          </p:cNvPr>
          <p:cNvSpPr txBox="1"/>
          <p:nvPr/>
        </p:nvSpPr>
        <p:spPr>
          <a:xfrm>
            <a:off x="5885522" y="5773325"/>
            <a:ext cx="242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("TOP" "M1" "L1" "M2" "L2")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A3F3C-BEA0-FB43-8D43-42A1BD49E86C}"/>
              </a:ext>
            </a:extLst>
          </p:cNvPr>
          <p:cNvSpPr txBox="1"/>
          <p:nvPr/>
        </p:nvSpPr>
        <p:spPr>
          <a:xfrm>
            <a:off x="265246" y="174504"/>
            <a:ext cx="328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accumulators at calls to </a:t>
            </a:r>
            <a:r>
              <a:rPr lang="en-US" u="sng" dirty="0" err="1"/>
              <a:t>fn</a:t>
            </a:r>
            <a:r>
              <a:rPr lang="en-US" u="sng" dirty="0"/>
              <a:t>-for-lot</a:t>
            </a:r>
          </a:p>
        </p:txBody>
      </p:sp>
    </p:spTree>
    <p:extLst>
      <p:ext uri="{BB962C8B-B14F-4D97-AF65-F5344CB8AC3E}">
        <p14:creationId xmlns:p14="http://schemas.microsoft.com/office/powerpoint/2010/main" val="28485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9E91EB-6A50-DF41-AD7B-3A790947998F}"/>
              </a:ext>
            </a:extLst>
          </p:cNvPr>
          <p:cNvSpPr txBox="1"/>
          <p:nvPr/>
        </p:nvSpPr>
        <p:spPr>
          <a:xfrm>
            <a:off x="480060" y="240030"/>
            <a:ext cx="578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arb arity tree structural recursion templates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646F4-F470-E745-8F1F-760400309DBF}"/>
              </a:ext>
            </a:extLst>
          </p:cNvPr>
          <p:cNvSpPr/>
          <p:nvPr/>
        </p:nvSpPr>
        <p:spPr>
          <a:xfrm>
            <a:off x="285750" y="921771"/>
            <a:ext cx="88582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encapsulated)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-for-tree t)  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 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t)</a:t>
            </a:r>
          </a:p>
          <a:p>
            <a:r>
              <a:rPr lang="en-US" sz="1400" dirty="0">
                <a:latin typeface="Monaco" pitchFamily="2" charset="77"/>
              </a:rPr>
              <a:t>            (local [(define name (node-name t))  ;unpack the fields</a:t>
            </a:r>
          </a:p>
          <a:p>
            <a:r>
              <a:rPr lang="en-US" sz="1400" dirty="0">
                <a:latin typeface="Monaco" pitchFamily="2" charset="77"/>
              </a:rPr>
              <a:t>                    (define subs (node-subs t))] ;for convenience</a:t>
            </a:r>
          </a:p>
          <a:p>
            <a:r>
              <a:rPr lang="en-US" sz="1400" dirty="0">
                <a:latin typeface="Monaco" pitchFamily="2" charset="77"/>
              </a:rPr>
              <a:t>              </a:t>
            </a:r>
          </a:p>
          <a:p>
            <a:r>
              <a:rPr lang="en-US" sz="1400" dirty="0">
                <a:latin typeface="Monaco" pitchFamily="2" charset="77"/>
              </a:rPr>
              <a:t>              (... name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subs))))</a:t>
            </a:r>
          </a:p>
          <a:p>
            <a:r>
              <a:rPr lang="en-US" sz="1400" dirty="0">
                <a:latin typeface="Monaco" pitchFamily="2" charset="77"/>
              </a:rPr>
              <a:t>          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         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lot)</a:t>
            </a:r>
          </a:p>
          <a:p>
            <a:r>
              <a:rPr lang="en-US" sz="1400" dirty="0">
                <a:latin typeface="Monaco" pitchFamily="2" charset="77"/>
              </a:rPr>
              <a:t>           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lot) (...)]</a:t>
            </a:r>
          </a:p>
          <a:p>
            <a:r>
              <a:rPr lang="en-US" sz="1400" dirty="0">
                <a:latin typeface="Monaco" pitchFamily="2" charset="77"/>
              </a:rPr>
              <a:t>                  [else</a:t>
            </a:r>
          </a:p>
          <a:p>
            <a:r>
              <a:rPr lang="en-US" sz="1400" dirty="0">
                <a:latin typeface="Monaco" pitchFamily="2" charset="77"/>
              </a:rPr>
              <a:t>                   (...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lot))</a:t>
            </a:r>
          </a:p>
          <a:p>
            <a:r>
              <a:rPr lang="en-US" sz="1400" dirty="0">
                <a:latin typeface="Monaco" pitchFamily="2" charset="77"/>
              </a:rPr>
              <a:t>                 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(rest lot)))]))]</a:t>
            </a:r>
          </a:p>
          <a:p>
            <a:r>
              <a:rPr lang="en-US" sz="1400" dirty="0">
                <a:latin typeface="Monaco" pitchFamily="2" charset="77"/>
              </a:rPr>
              <a:t>    </a:t>
            </a:r>
          </a:p>
          <a:p>
            <a:r>
              <a:rPr lang="en-US" sz="1400" dirty="0">
                <a:latin typeface="Monaco" pitchFamily="2" charset="77"/>
              </a:rPr>
              <a:t>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t)))</a:t>
            </a:r>
          </a:p>
        </p:txBody>
      </p:sp>
    </p:spTree>
    <p:extLst>
      <p:ext uri="{BB962C8B-B14F-4D97-AF65-F5344CB8AC3E}">
        <p14:creationId xmlns:p14="http://schemas.microsoft.com/office/powerpoint/2010/main" val="116835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0D7A1B-D374-9E4F-9315-A58FB46D173A}"/>
              </a:ext>
            </a:extLst>
          </p:cNvPr>
          <p:cNvSpPr/>
          <p:nvPr/>
        </p:nvSpPr>
        <p:spPr>
          <a:xfrm>
            <a:off x="285750" y="920633"/>
            <a:ext cx="93184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accumulator)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(find-path t n)</a:t>
            </a:r>
          </a:p>
          <a:p>
            <a:r>
              <a:rPr lang="en-US" sz="1400" dirty="0">
                <a:latin typeface="Monaco" pitchFamily="2" charset="77"/>
              </a:rPr>
              <a:t>  ;; path is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String); names of ... grandparent, parent trees</a:t>
            </a:r>
          </a:p>
          <a:p>
            <a:r>
              <a:rPr lang="en-US" sz="1400" dirty="0">
                <a:latin typeface="Monaco" pitchFamily="2" charset="77"/>
              </a:rPr>
              <a:t>  ;;                          (builds along recursive  calls)</a:t>
            </a:r>
          </a:p>
          <a:p>
            <a:r>
              <a:rPr lang="en-US" sz="1400" dirty="0">
                <a:latin typeface="Monaco" pitchFamily="2" charset="77"/>
              </a:rPr>
              <a:t> 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path)</a:t>
            </a:r>
          </a:p>
          <a:p>
            <a:r>
              <a:rPr lang="en-US" sz="1400" dirty="0">
                <a:latin typeface="Monaco" pitchFamily="2" charset="77"/>
              </a:rPr>
              <a:t>            (local [(define name (node-name t))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subs (node-subs t))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</a:t>
            </a:r>
            <a:r>
              <a:rPr lang="en-US" sz="1400" dirty="0" err="1">
                <a:latin typeface="Monaco" pitchFamily="2" charset="77"/>
              </a:rPr>
              <a:t>npath</a:t>
            </a:r>
            <a:r>
              <a:rPr lang="en-US" sz="1400" dirty="0">
                <a:latin typeface="Monaco" pitchFamily="2" charset="77"/>
              </a:rPr>
              <a:t> (append path (list name)))]</a:t>
            </a:r>
          </a:p>
          <a:p>
            <a:r>
              <a:rPr lang="en-US" sz="1400" dirty="0">
                <a:latin typeface="Monaco" pitchFamily="2" charset="77"/>
              </a:rPr>
              <a:t>              (if (string=? name n)</a:t>
            </a:r>
          </a:p>
          <a:p>
            <a:r>
              <a:rPr lang="en-US" sz="1400" dirty="0">
                <a:latin typeface="Monaco" pitchFamily="2" charset="77"/>
              </a:rPr>
              <a:t>                  </a:t>
            </a:r>
            <a:r>
              <a:rPr lang="en-US" sz="1400" dirty="0" err="1">
                <a:latin typeface="Monaco" pitchFamily="2" charset="77"/>
              </a:rPr>
              <a:t>npath</a:t>
            </a: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subs </a:t>
            </a:r>
            <a:r>
              <a:rPr lang="en-US" sz="1400" dirty="0" err="1">
                <a:latin typeface="Monaco" pitchFamily="2" charset="77"/>
              </a:rPr>
              <a:t>npath</a:t>
            </a:r>
            <a:r>
              <a:rPr lang="en-US" sz="1400" dirty="0">
                <a:latin typeface="Monaco" pitchFamily="2" charset="77"/>
              </a:rPr>
              <a:t>))))</a:t>
            </a: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lot path)</a:t>
            </a:r>
          </a:p>
          <a:p>
            <a:r>
              <a:rPr lang="en-US" sz="1400" dirty="0">
                <a:latin typeface="Monaco" pitchFamily="2" charset="77"/>
              </a:rPr>
              <a:t>           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lot) false]</a:t>
            </a:r>
          </a:p>
          <a:p>
            <a:r>
              <a:rPr lang="en-US" sz="1400" dirty="0">
                <a:latin typeface="Monaco" pitchFamily="2" charset="77"/>
              </a:rPr>
              <a:t>                  [else</a:t>
            </a:r>
          </a:p>
          <a:p>
            <a:r>
              <a:rPr lang="en-US" sz="1400" dirty="0">
                <a:latin typeface="Monaco" pitchFamily="2" charset="77"/>
              </a:rPr>
              <a:t>                   (local [(define try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lot) path))]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(if (not (false? try))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try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(rest lot) path)))]))]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empty)))</a:t>
            </a:r>
          </a:p>
          <a:p>
            <a:endParaRPr lang="en-US" sz="1400" dirty="0">
              <a:latin typeface="Monaco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BB28A-1ED3-2843-A2B3-B4B836A559D0}"/>
              </a:ext>
            </a:extLst>
          </p:cNvPr>
          <p:cNvSpPr txBox="1"/>
          <p:nvPr/>
        </p:nvSpPr>
        <p:spPr>
          <a:xfrm>
            <a:off x="480060" y="240030"/>
            <a:ext cx="686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find-path: structural recursion with path accumulator.</a:t>
            </a:r>
          </a:p>
        </p:txBody>
      </p:sp>
    </p:spTree>
    <p:extLst>
      <p:ext uri="{BB962C8B-B14F-4D97-AF65-F5344CB8AC3E}">
        <p14:creationId xmlns:p14="http://schemas.microsoft.com/office/powerpoint/2010/main" val="285930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37FBC-C7DC-0D45-8B58-137392945289}"/>
              </a:ext>
            </a:extLst>
          </p:cNvPr>
          <p:cNvSpPr/>
          <p:nvPr/>
        </p:nvSpPr>
        <p:spPr>
          <a:xfrm>
            <a:off x="285750" y="920633"/>
            <a:ext cx="88582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(@template backtracking Tree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 accumulator)</a:t>
            </a:r>
          </a:p>
          <a:p>
            <a:br>
              <a:rPr lang="en-US" sz="1400" dirty="0">
                <a:latin typeface="Monaco" pitchFamily="2" charset="77"/>
              </a:rPr>
            </a:br>
            <a:r>
              <a:rPr lang="en-US" sz="1400" dirty="0">
                <a:latin typeface="Monaco" pitchFamily="2" charset="77"/>
              </a:rPr>
              <a:t>(define (find-tree t to)</a:t>
            </a:r>
          </a:p>
          <a:p>
            <a:r>
              <a:rPr lang="en-US" sz="1400" dirty="0">
                <a:latin typeface="Monaco" pitchFamily="2" charset="77"/>
              </a:rPr>
              <a:t>  ;;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 is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Tree)</a:t>
            </a:r>
          </a:p>
          <a:p>
            <a:r>
              <a:rPr lang="en-US" sz="1400" dirty="0">
                <a:latin typeface="Monaco" pitchFamily="2" charset="77"/>
              </a:rPr>
              <a:t>  ;; worklist of pending trees to visit </a:t>
            </a:r>
          </a:p>
          <a:p>
            <a:r>
              <a:rPr lang="en-US" sz="1400" dirty="0">
                <a:latin typeface="Monaco" pitchFamily="2" charset="77"/>
              </a:rPr>
              <a:t>  (local [(define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           (local [(define name (node-name t))  ;unpack the fields   </a:t>
            </a:r>
          </a:p>
          <a:p>
            <a:r>
              <a:rPr lang="en-US" sz="1400" dirty="0">
                <a:latin typeface="Monaco" pitchFamily="2" charset="77"/>
              </a:rPr>
              <a:t>                    (define subs (node-subs t))] ;for convenience          </a:t>
            </a:r>
          </a:p>
          <a:p>
            <a:r>
              <a:rPr lang="en-US" sz="1400" dirty="0">
                <a:latin typeface="Monaco" pitchFamily="2" charset="77"/>
              </a:rPr>
              <a:t>              (if (string=? name to)</a:t>
            </a:r>
          </a:p>
          <a:p>
            <a:r>
              <a:rPr lang="en-US" sz="1400" dirty="0">
                <a:latin typeface="Monaco" pitchFamily="2" charset="77"/>
              </a:rPr>
              <a:t>                  t</a:t>
            </a:r>
          </a:p>
          <a:p>
            <a:r>
              <a:rPr lang="en-US" sz="1400" dirty="0">
                <a:latin typeface="Monaco" pitchFamily="2" charset="77"/>
              </a:rPr>
              <a:t>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(append subs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)))))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      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-for-lot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          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 false]</a:t>
            </a:r>
          </a:p>
          <a:p>
            <a:r>
              <a:rPr lang="en-US" sz="1400" dirty="0">
                <a:latin typeface="Monaco" pitchFamily="2" charset="77"/>
              </a:rPr>
              <a:t>                  [else</a:t>
            </a:r>
          </a:p>
          <a:p>
            <a:r>
              <a:rPr lang="en-US" sz="1400" dirty="0">
                <a:latin typeface="Monaco" pitchFamily="2" charset="77"/>
              </a:rPr>
              <a:t>               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(first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</a:t>
            </a:r>
          </a:p>
          <a:p>
            <a:r>
              <a:rPr lang="en-US" sz="1400" dirty="0">
                <a:latin typeface="Monaco" pitchFamily="2" charset="77"/>
              </a:rPr>
              <a:t>                             (rest t-</a:t>
            </a:r>
            <a:r>
              <a:rPr lang="en-US" sz="1400" dirty="0" err="1">
                <a:latin typeface="Monaco" pitchFamily="2" charset="77"/>
              </a:rPr>
              <a:t>wl</a:t>
            </a:r>
            <a:r>
              <a:rPr lang="en-US" sz="1400" dirty="0">
                <a:latin typeface="Monaco" pitchFamily="2" charset="77"/>
              </a:rPr>
              <a:t>))]))]</a:t>
            </a:r>
          </a:p>
          <a:p>
            <a:br>
              <a:rPr lang="en-US" sz="1400" dirty="0">
                <a:latin typeface="Monaco" pitchFamily="2" charset="77"/>
              </a:rPr>
            </a:br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   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-for-t t empty)))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E84F9-12BC-0342-BE97-A2695D9B771E}"/>
              </a:ext>
            </a:extLst>
          </p:cNvPr>
          <p:cNvSpPr txBox="1"/>
          <p:nvPr/>
        </p:nvSpPr>
        <p:spPr>
          <a:xfrm>
            <a:off x="480060" y="240030"/>
            <a:ext cx="473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find-tree: tail recursion with worklist</a:t>
            </a:r>
          </a:p>
        </p:txBody>
      </p:sp>
    </p:spTree>
    <p:extLst>
      <p:ext uri="{BB962C8B-B14F-4D97-AF65-F5344CB8AC3E}">
        <p14:creationId xmlns:p14="http://schemas.microsoft.com/office/powerpoint/2010/main" val="41479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1834D4-0E82-6C4F-A7D3-D615BF2C5442}"/>
              </a:ext>
            </a:extLst>
          </p:cNvPr>
          <p:cNvGrpSpPr/>
          <p:nvPr/>
        </p:nvGrpSpPr>
        <p:grpSpPr>
          <a:xfrm>
            <a:off x="8197170" y="735967"/>
            <a:ext cx="3678600" cy="3816405"/>
            <a:chOff x="1956390" y="678379"/>
            <a:chExt cx="6352292" cy="5111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A78F5A-91CF-A848-B7C2-F164D47586DF}"/>
                </a:ext>
              </a:extLst>
            </p:cNvPr>
            <p:cNvSpPr txBox="1"/>
            <p:nvPr/>
          </p:nvSpPr>
          <p:spPr>
            <a:xfrm>
              <a:off x="1956390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742FE-24DF-6049-993A-3623DC834BA3}"/>
                </a:ext>
              </a:extLst>
            </p:cNvPr>
            <p:cNvSpPr txBox="1"/>
            <p:nvPr/>
          </p:nvSpPr>
          <p:spPr>
            <a:xfrm>
              <a:off x="5072840" y="5295011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6648B9-5DE2-9940-A0B6-ED056330A77F}"/>
                </a:ext>
              </a:extLst>
            </p:cNvPr>
            <p:cNvSpPr txBox="1"/>
            <p:nvPr/>
          </p:nvSpPr>
          <p:spPr>
            <a:xfrm>
              <a:off x="7426179" y="529501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9348B9-9609-DE40-A461-BEA9DD0CE1DC}"/>
                </a:ext>
              </a:extLst>
            </p:cNvPr>
            <p:cNvSpPr txBox="1"/>
            <p:nvPr/>
          </p:nvSpPr>
          <p:spPr>
            <a:xfrm>
              <a:off x="2599328" y="2986694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DA44B8-501B-0E42-BA46-082BA18F4AB4}"/>
                </a:ext>
              </a:extLst>
            </p:cNvPr>
            <p:cNvSpPr txBox="1"/>
            <p:nvPr/>
          </p:nvSpPr>
          <p:spPr>
            <a:xfrm>
              <a:off x="6200887" y="2986696"/>
              <a:ext cx="882503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DE2F50-764E-1B47-A110-0B9BCBDA90F4}"/>
                </a:ext>
              </a:extLst>
            </p:cNvPr>
            <p:cNvSpPr txBox="1"/>
            <p:nvPr/>
          </p:nvSpPr>
          <p:spPr>
            <a:xfrm>
              <a:off x="4070940" y="678379"/>
              <a:ext cx="1121294" cy="49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EE4B25-85C8-CE47-B806-B6FEF488DA6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flipH="1">
              <a:off x="3040579" y="1173022"/>
              <a:ext cx="1591009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F9755-60CE-5D4E-B81F-00965173CAFC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flipH="1">
              <a:off x="2397642" y="3481338"/>
              <a:ext cx="642938" cy="181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FDFEE-1CCC-0A48-9916-B835CD675172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4631588" y="1173022"/>
              <a:ext cx="2010551" cy="181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9C9E5D-93A5-CE4A-BD4F-322EDBFB8B84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5514091" y="3481339"/>
              <a:ext cx="1128047" cy="181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8DB284-4AE5-EF44-9ED6-2D5E3FFBC2A9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6642139" y="3481339"/>
              <a:ext cx="1225292" cy="181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48334-E1DA-9843-B2C2-2C45067CE0A4}"/>
              </a:ext>
            </a:extLst>
          </p:cNvPr>
          <p:cNvSpPr/>
          <p:nvPr/>
        </p:nvSpPr>
        <p:spPr>
          <a:xfrm>
            <a:off x="285750" y="827645"/>
            <a:ext cx="8858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aco" pitchFamily="2" charset="77"/>
              </a:rPr>
              <a:t>(@template backtracking Tree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Tree) accumulator)</a:t>
            </a:r>
          </a:p>
          <a:p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(define (find-path t to)</a:t>
            </a:r>
          </a:p>
          <a:p>
            <a:r>
              <a:rPr lang="en-US" sz="1200" dirty="0">
                <a:latin typeface="Monaco" pitchFamily="2" charset="77"/>
              </a:rPr>
              <a:t>  ;;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Tree)</a:t>
            </a:r>
          </a:p>
          <a:p>
            <a:r>
              <a:rPr lang="en-US" sz="1200" dirty="0">
                <a:latin typeface="Monaco" pitchFamily="2" charset="77"/>
              </a:rPr>
              <a:t>  ;; worklist of trees to visit (unvisited subs of already visited trees)</a:t>
            </a:r>
          </a:p>
          <a:p>
            <a:r>
              <a:rPr lang="en-US" sz="1200" dirty="0">
                <a:latin typeface="Monaco" pitchFamily="2" charset="77"/>
              </a:rPr>
              <a:t>  ;;</a:t>
            </a:r>
          </a:p>
          <a:p>
            <a:r>
              <a:rPr lang="en-US" sz="1200" dirty="0">
                <a:latin typeface="Monaco" pitchFamily="2" charset="77"/>
              </a:rPr>
              <a:t>  ;;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String))</a:t>
            </a:r>
          </a:p>
          <a:p>
            <a:r>
              <a:rPr lang="en-US" sz="1200" dirty="0">
                <a:latin typeface="Monaco" pitchFamily="2" charset="77"/>
              </a:rPr>
              <a:t>  ;; worklist of paths to corresponding trees in t-</a:t>
            </a:r>
            <a:r>
              <a:rPr lang="en-US" sz="1200" dirty="0" err="1">
                <a:latin typeface="Monaco" pitchFamily="2" charset="77"/>
              </a:rPr>
              <a:t>wl</a:t>
            </a:r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  ;;</a:t>
            </a:r>
          </a:p>
          <a:p>
            <a:r>
              <a:rPr lang="en-US" sz="1200" dirty="0">
                <a:latin typeface="Monaco" pitchFamily="2" charset="77"/>
              </a:rPr>
              <a:t>  ;; visited is (</a:t>
            </a:r>
            <a:r>
              <a:rPr lang="en-US" sz="1200" dirty="0" err="1">
                <a:latin typeface="Monaco" pitchFamily="2" charset="77"/>
              </a:rPr>
              <a:t>listof</a:t>
            </a:r>
            <a:r>
              <a:rPr lang="en-US" sz="1200" dirty="0">
                <a:latin typeface="Monaco" pitchFamily="2" charset="77"/>
              </a:rPr>
              <a:t> String)</a:t>
            </a:r>
          </a:p>
          <a:p>
            <a:r>
              <a:rPr lang="en-US" sz="1200" dirty="0">
                <a:latin typeface="Monaco" pitchFamily="2" charset="77"/>
              </a:rPr>
              <a:t>  ;; names of trees visited so far (builds along tail recursive calls)</a:t>
            </a:r>
          </a:p>
          <a:p>
            <a:r>
              <a:rPr lang="en-US" sz="1200" dirty="0">
                <a:latin typeface="Monaco" pitchFamily="2" charset="77"/>
              </a:rPr>
              <a:t>  (local [(define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t path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visited)</a:t>
            </a:r>
          </a:p>
          <a:p>
            <a:r>
              <a:rPr lang="en-US" sz="1200" dirty="0">
                <a:latin typeface="Monaco" pitchFamily="2" charset="77"/>
              </a:rPr>
              <a:t>            (local [(define name (node-name t))</a:t>
            </a:r>
          </a:p>
          <a:p>
            <a:r>
              <a:rPr lang="en-US" sz="1200" dirty="0">
                <a:latin typeface="Monaco" pitchFamily="2" charset="77"/>
              </a:rPr>
              <a:t>                    (define subs (node-subs t))</a:t>
            </a:r>
          </a:p>
          <a:p>
            <a:r>
              <a:rPr lang="en-US" sz="1200" dirty="0">
                <a:latin typeface="Monaco" pitchFamily="2" charset="77"/>
              </a:rPr>
              <a:t>                    (define </a:t>
            </a:r>
            <a:r>
              <a:rPr lang="en-US" sz="1200" dirty="0" err="1">
                <a:latin typeface="Monaco" pitchFamily="2" charset="77"/>
              </a:rPr>
              <a:t>npath</a:t>
            </a:r>
            <a:r>
              <a:rPr lang="en-US" sz="1200" dirty="0">
                <a:latin typeface="Monaco" pitchFamily="2" charset="77"/>
              </a:rPr>
              <a:t> (append path (list name)))</a:t>
            </a:r>
          </a:p>
          <a:p>
            <a:r>
              <a:rPr lang="en-US" sz="1200" dirty="0">
                <a:latin typeface="Monaco" pitchFamily="2" charset="77"/>
              </a:rPr>
              <a:t>                    (define </a:t>
            </a:r>
            <a:r>
              <a:rPr lang="en-US" sz="1200" dirty="0" err="1">
                <a:latin typeface="Monaco" pitchFamily="2" charset="77"/>
              </a:rPr>
              <a:t>nvisited</a:t>
            </a:r>
            <a:r>
              <a:rPr lang="en-US" sz="1200" dirty="0">
                <a:latin typeface="Monaco" pitchFamily="2" charset="77"/>
              </a:rPr>
              <a:t> (append visited (list name)))]</a:t>
            </a:r>
          </a:p>
          <a:p>
            <a:r>
              <a:rPr lang="en-US" sz="1200" dirty="0">
                <a:latin typeface="Monaco" pitchFamily="2" charset="77"/>
              </a:rPr>
              <a:t>              (if (string=? name to)</a:t>
            </a:r>
          </a:p>
          <a:p>
            <a:r>
              <a:rPr lang="en-US" sz="1200" dirty="0">
                <a:latin typeface="Monaco" pitchFamily="2" charset="77"/>
              </a:rPr>
              <a:t>                  </a:t>
            </a:r>
            <a:r>
              <a:rPr lang="en-US" sz="1200" dirty="0" err="1">
                <a:latin typeface="Monaco" pitchFamily="2" charset="77"/>
              </a:rPr>
              <a:t>npath</a:t>
            </a:r>
            <a:endParaRPr lang="en-US" sz="1200" dirty="0">
              <a:latin typeface="Monaco" pitchFamily="2" charset="77"/>
            </a:endParaRPr>
          </a:p>
          <a:p>
            <a:r>
              <a:rPr lang="en-US" sz="1200" dirty="0">
                <a:latin typeface="Monaco" pitchFamily="2" charset="77"/>
              </a:rPr>
              <a:t>              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-for-lot (append                         subs 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 (append (map (lambda (s) </a:t>
            </a:r>
            <a:r>
              <a:rPr lang="en-US" sz="1200" dirty="0" err="1">
                <a:latin typeface="Monaco" pitchFamily="2" charset="77"/>
              </a:rPr>
              <a:t>npath</a:t>
            </a:r>
            <a:r>
              <a:rPr lang="en-US" sz="1200" dirty="0">
                <a:latin typeface="Monaco" pitchFamily="2" charset="77"/>
              </a:rPr>
              <a:t>) subs)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 </a:t>
            </a:r>
            <a:r>
              <a:rPr lang="en-US" sz="1200" dirty="0" err="1">
                <a:latin typeface="Monaco" pitchFamily="2" charset="77"/>
              </a:rPr>
              <a:t>nvisited</a:t>
            </a:r>
            <a:r>
              <a:rPr lang="en-US" sz="1200" dirty="0">
                <a:latin typeface="Monaco" pitchFamily="2" charset="77"/>
              </a:rPr>
              <a:t>))))</a:t>
            </a:r>
          </a:p>
          <a:p>
            <a:r>
              <a:rPr lang="en-US" sz="1200" dirty="0">
                <a:latin typeface="Monaco" pitchFamily="2" charset="77"/>
              </a:rPr>
              <a:t>          </a:t>
            </a:r>
          </a:p>
          <a:p>
            <a:r>
              <a:rPr lang="en-US" sz="1200" dirty="0">
                <a:latin typeface="Monaco" pitchFamily="2" charset="77"/>
              </a:rPr>
              <a:t>          (define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-for-lot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 visited)</a:t>
            </a:r>
          </a:p>
          <a:p>
            <a:r>
              <a:rPr lang="en-US" sz="1200" dirty="0">
                <a:latin typeface="Monaco" pitchFamily="2" charset="77"/>
              </a:rPr>
              <a:t>            (</a:t>
            </a:r>
            <a:r>
              <a:rPr lang="en-US" sz="1200" dirty="0" err="1">
                <a:latin typeface="Monaco" pitchFamily="2" charset="77"/>
              </a:rPr>
              <a:t>cond</a:t>
            </a:r>
            <a:r>
              <a:rPr lang="en-US" sz="1200" dirty="0">
                <a:latin typeface="Monaco" pitchFamily="2" charset="77"/>
              </a:rPr>
              <a:t> [(empty?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 false]</a:t>
            </a:r>
          </a:p>
          <a:p>
            <a:r>
              <a:rPr lang="en-US" sz="1200" dirty="0">
                <a:latin typeface="Monaco" pitchFamily="2" charset="77"/>
              </a:rPr>
              <a:t>                  [else</a:t>
            </a:r>
          </a:p>
          <a:p>
            <a:r>
              <a:rPr lang="en-US" sz="1200" dirty="0">
                <a:latin typeface="Monaco" pitchFamily="2" charset="77"/>
              </a:rPr>
              <a:t>               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(first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(first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(rest t-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(rest p-</a:t>
            </a:r>
            <a:r>
              <a:rPr lang="en-US" sz="1200" dirty="0" err="1">
                <a:latin typeface="Monaco" pitchFamily="2" charset="77"/>
              </a:rPr>
              <a:t>wl</a:t>
            </a:r>
            <a:r>
              <a:rPr lang="en-US" sz="1200" dirty="0">
                <a:latin typeface="Monaco" pitchFamily="2" charset="77"/>
              </a:rPr>
              <a:t>)</a:t>
            </a:r>
          </a:p>
          <a:p>
            <a:r>
              <a:rPr lang="en-US" sz="1200" dirty="0">
                <a:latin typeface="Monaco" pitchFamily="2" charset="77"/>
              </a:rPr>
              <a:t>                             visited)]))]</a:t>
            </a:r>
          </a:p>
          <a:p>
            <a:r>
              <a:rPr lang="en-US" sz="1200" dirty="0">
                <a:latin typeface="Monaco" pitchFamily="2" charset="77"/>
              </a:rPr>
              <a:t>    </a:t>
            </a:r>
          </a:p>
          <a:p>
            <a:r>
              <a:rPr lang="en-US" sz="1200" dirty="0">
                <a:latin typeface="Monaco" pitchFamily="2" charset="77"/>
              </a:rPr>
              <a:t>    (</a:t>
            </a:r>
            <a:r>
              <a:rPr lang="en-US" sz="1200" dirty="0" err="1">
                <a:latin typeface="Monaco" pitchFamily="2" charset="77"/>
              </a:rPr>
              <a:t>fn</a:t>
            </a:r>
            <a:r>
              <a:rPr lang="en-US" sz="1200" dirty="0">
                <a:latin typeface="Monaco" pitchFamily="2" charset="77"/>
              </a:rPr>
              <a:t>-for-t t empty  empty empty empty)))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3FB7C-7483-BB48-AED6-716D0740B49D}"/>
              </a:ext>
            </a:extLst>
          </p:cNvPr>
          <p:cNvSpPr txBox="1"/>
          <p:nvPr/>
        </p:nvSpPr>
        <p:spPr>
          <a:xfrm>
            <a:off x="480060" y="240030"/>
            <a:ext cx="659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tail recursion with tandem worklists (tree and path)</a:t>
            </a:r>
          </a:p>
        </p:txBody>
      </p:sp>
    </p:spTree>
    <p:extLst>
      <p:ext uri="{BB962C8B-B14F-4D97-AF65-F5344CB8AC3E}">
        <p14:creationId xmlns:p14="http://schemas.microsoft.com/office/powerpoint/2010/main" val="11149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9942</TotalTime>
  <Words>1307</Words>
  <Application>Microsoft Macintosh PowerPoint</Application>
  <PresentationFormat>Widescreen</PresentationFormat>
  <Paragraphs>172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Monaco</vt:lpstr>
      <vt:lpstr>Office Theme</vt:lpstr>
      <vt:lpstr>Lecture 21 pre-work  Review the following carefully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cp:lastPrinted>2020-11-23T21:45:46Z</cp:lastPrinted>
  <dcterms:created xsi:type="dcterms:W3CDTF">2018-11-13T18:07:30Z</dcterms:created>
  <dcterms:modified xsi:type="dcterms:W3CDTF">2020-11-23T22:50:43Z</dcterms:modified>
</cp:coreProperties>
</file>