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83" r:id="rId4"/>
    <p:sldId id="296" r:id="rId5"/>
    <p:sldId id="272" r:id="rId6"/>
    <p:sldId id="259" r:id="rId7"/>
    <p:sldId id="279" r:id="rId8"/>
    <p:sldId id="297" r:id="rId9"/>
    <p:sldId id="274" r:id="rId10"/>
    <p:sldId id="299" r:id="rId11"/>
    <p:sldId id="264" r:id="rId12"/>
    <p:sldId id="276" r:id="rId13"/>
    <p:sldId id="278" r:id="rId14"/>
    <p:sldId id="275" r:id="rId15"/>
    <p:sldId id="277" r:id="rId16"/>
    <p:sldId id="273" r:id="rId17"/>
    <p:sldId id="300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B0-E80B-E96E-4874-F668A742F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6494-AE1A-8C34-810E-7FC0D167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73EC-F72A-901C-1362-ECC1F230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AEE7-C407-2B90-02CE-8EEB9E99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DA1C-CEE8-DE57-99F6-6F71C6C3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C555-1AF4-1F0C-BF68-1DE6691B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6452C-CB98-D09F-5E4E-AC917CF6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9D86-EDBC-D54E-4B64-E3D388B1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00CD-5850-10AF-7F89-991CBE3D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A2E8-07B4-C3E1-460E-E6427FE8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3681-7B46-B8FC-B679-6C96603D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D1DDE-6F98-77EF-AF98-71F19388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0309-E13C-A91B-FF53-0B1DF8D5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28A3-D0D7-1FA4-F581-7B6A6BE1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09FA-4C07-A051-03A8-E5B3ECA0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59F6-7E84-C6DD-204A-7D704C8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FB74-0155-F848-1DA9-9FF2E480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9815-C2F4-2849-2227-95CDB53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1AD2-7D4F-E9F3-567D-7A2F4D4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9F36B-ACF6-DBDD-CC6B-8BDBAAB7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C935-5D8C-F8F4-640A-E701A290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028F-45EF-EF44-235A-336F89E6D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6C52-2F9C-E21B-10A8-7A21BC9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62E89-5D27-0C1B-6542-09054696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7AE8-AF03-4447-270D-BAACBBD7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BBC-FC29-6B6F-42B5-0712DA55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873E-EAF1-4DDB-9929-509D5ECB3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C0E4C-0E3C-88D3-583E-EE0010BE9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D542-161A-4485-D883-200D354D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52CE7-4317-261F-165D-D89D9C4B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1505B-0ED1-E3EE-3E2D-69E27495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304A-3A65-AB1D-7E2D-BE9A8BFB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5EC2-D9E1-C346-5657-10EEF57A9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96E2B-AA90-74CD-B993-66BD795E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60267-7DAD-2C1F-2F5E-6CA9E0784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35946-1949-B649-4345-E85E969A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564F1-30D6-6567-CD5A-9154F27B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49359-6D59-6821-943C-56DBE8FB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5CB57-68CC-418E-AB6A-13E642D6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F6CF-D2C3-1BB7-23CB-8355A7BE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13666-B0FB-35B5-CF3E-5290828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5C1CA-B6A5-FD2C-1777-C7406C0C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8D4BB-8269-9BC8-F0F3-5652318E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C1E2-33ED-25DE-F469-6C33F29B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B3D79-B1D6-9827-A68A-2C104014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710C-7FEC-F7E2-20EB-F756753D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DB55-BB84-E126-ACBB-E4F6A77A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4945-400F-EECF-8DD5-4F77E72C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E3025-A24A-2D2B-5CED-A8214EC4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A5ED6-6589-531D-CCFF-07D4C770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0042-CD7C-9890-7E9E-3014C818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81C41-8DD8-EA15-278D-6668551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9EDD-982D-936C-B950-6F3EF238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29171-55F1-B89E-B618-5AA621F86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5FB2-1223-E4CD-4017-B970EBE2D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1E1A-264C-BFC2-C42A-54905A8D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246A-CC87-699D-BB24-28E84B2F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5F740-AFEB-CE21-4525-71274514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9B5EF-DED1-4079-5151-379FD19D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5848-B611-A0C4-8D86-1446ADCF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4503-A3E3-FC4C-35FF-12E20D4B8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73B6-EC68-BB45-87B7-9629AECA8C13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2503-D63A-992D-C1E5-6118088F7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20E-1815-6950-FF83-7DF3323FC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2173-CBF8-A145-A44A-6710C8DF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B4E-06DE-BA11-A229-98C77D976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76956-9923-4F76-3764-7D134A00F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3DCC-8BCB-A570-FF4F-874977F5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6B1B-1C29-0805-48A9-01C153E8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AD2F3B-F8C9-3F45-8B9C-F8AEDAD17B54}"/>
              </a:ext>
            </a:extLst>
          </p:cNvPr>
          <p:cNvSpPr txBox="1"/>
          <p:nvPr/>
        </p:nvSpPr>
        <p:spPr>
          <a:xfrm>
            <a:off x="167511" y="222882"/>
            <a:ext cx="321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fill in ??? at calls to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-for-t</a:t>
            </a:r>
          </a:p>
          <a:p>
            <a:r>
              <a:rPr lang="en-US" dirty="0">
                <a:solidFill>
                  <a:srgbClr val="0070C0"/>
                </a:solidFill>
              </a:rPr>
              <a:t>can do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-for-lot too if that helps</a:t>
            </a:r>
          </a:p>
        </p:txBody>
      </p:sp>
    </p:spTree>
    <p:extLst>
      <p:ext uri="{BB962C8B-B14F-4D97-AF65-F5344CB8AC3E}">
        <p14:creationId xmlns:p14="http://schemas.microsoft.com/office/powerpoint/2010/main" val="70496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EE6486-FB87-664B-BB13-54B55CCD9E1C}"/>
              </a:ext>
            </a:extLst>
          </p:cNvPr>
          <p:cNvSpPr txBox="1"/>
          <p:nvPr/>
        </p:nvSpPr>
        <p:spPr>
          <a:xfrm>
            <a:off x="3304045" y="622173"/>
            <a:ext cx="9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4EED20-4247-FD4F-BF3E-787B00FBDC2B}"/>
              </a:ext>
            </a:extLst>
          </p:cNvPr>
          <p:cNvSpPr txBox="1"/>
          <p:nvPr/>
        </p:nvSpPr>
        <p:spPr>
          <a:xfrm>
            <a:off x="2757078" y="1332581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("TOP"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AD2F3B-F8C9-3F45-8B9C-F8AEDAD17B54}"/>
              </a:ext>
            </a:extLst>
          </p:cNvPr>
          <p:cNvSpPr txBox="1"/>
          <p:nvPr/>
        </p:nvSpPr>
        <p:spPr>
          <a:xfrm>
            <a:off x="167511" y="222882"/>
            <a:ext cx="321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fill in visited at calls to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-for-t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18A86-CB77-C245-A812-44AA63328C4F}"/>
              </a:ext>
            </a:extLst>
          </p:cNvPr>
          <p:cNvSpPr txBox="1"/>
          <p:nvPr/>
        </p:nvSpPr>
        <p:spPr>
          <a:xfrm>
            <a:off x="1939051" y="2738429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("TOP" 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55BE34-03C1-E04D-B68B-B372647DED38}"/>
              </a:ext>
            </a:extLst>
          </p:cNvPr>
          <p:cNvSpPr txBox="1"/>
          <p:nvPr/>
        </p:nvSpPr>
        <p:spPr>
          <a:xfrm>
            <a:off x="1150379" y="3605409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("TOP” ”M1" 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CB9CB-BC1E-0443-91E5-35A073065B6A}"/>
              </a:ext>
            </a:extLst>
          </p:cNvPr>
          <p:cNvSpPr txBox="1"/>
          <p:nvPr/>
        </p:nvSpPr>
        <p:spPr>
          <a:xfrm>
            <a:off x="564793" y="4908956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("TOP” ”M1" 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F914D4-EE46-A149-AB38-0374C3319BF5}"/>
              </a:ext>
            </a:extLst>
          </p:cNvPr>
          <p:cNvSpPr txBox="1"/>
          <p:nvPr/>
        </p:nvSpPr>
        <p:spPr>
          <a:xfrm>
            <a:off x="3321290" y="4630580"/>
            <a:ext cx="19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("TOP” ”M1” ”L1" 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D808C7-692A-7A47-8E59-E68518142A07}"/>
              </a:ext>
            </a:extLst>
          </p:cNvPr>
          <p:cNvSpPr txBox="1"/>
          <p:nvPr/>
        </p:nvSpPr>
        <p:spPr>
          <a:xfrm>
            <a:off x="6981218" y="2918036"/>
            <a:ext cx="19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("TOP” ”M1” ”L1"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F98A1-7EFC-634A-A5EC-ADCD8F2BFFEE}"/>
              </a:ext>
            </a:extLst>
          </p:cNvPr>
          <p:cNvSpPr txBox="1"/>
          <p:nvPr/>
        </p:nvSpPr>
        <p:spPr>
          <a:xfrm>
            <a:off x="7266497" y="3527579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("TOP” ”M1” ”L1” “M2” 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09BCC7-9FBA-D14B-8B4E-D90298B16F91}"/>
              </a:ext>
            </a:extLst>
          </p:cNvPr>
          <p:cNvSpPr txBox="1"/>
          <p:nvPr/>
        </p:nvSpPr>
        <p:spPr>
          <a:xfrm>
            <a:off x="3012170" y="5348809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("TOP” ”M1” ”L1” “M2” 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EAC4F-783E-C843-B475-49ACD0E77920}"/>
              </a:ext>
            </a:extLst>
          </p:cNvPr>
          <p:cNvSpPr txBox="1"/>
          <p:nvPr/>
        </p:nvSpPr>
        <p:spPr>
          <a:xfrm>
            <a:off x="6881291" y="5854780"/>
            <a:ext cx="34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("TOP” ”M1” ”L1” “M2” “L2”   “L3”)</a:t>
            </a:r>
          </a:p>
        </p:txBody>
      </p:sp>
    </p:spTree>
    <p:extLst>
      <p:ext uri="{BB962C8B-B14F-4D97-AF65-F5344CB8AC3E}">
        <p14:creationId xmlns:p14="http://schemas.microsoft.com/office/powerpoint/2010/main" val="124708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EE6486-FB87-664B-BB13-54B55CCD9E1C}"/>
              </a:ext>
            </a:extLst>
          </p:cNvPr>
          <p:cNvSpPr txBox="1"/>
          <p:nvPr/>
        </p:nvSpPr>
        <p:spPr>
          <a:xfrm>
            <a:off x="3304045" y="622173"/>
            <a:ext cx="9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C670C8-468C-2E44-9B43-D90968251A4D}"/>
              </a:ext>
            </a:extLst>
          </p:cNvPr>
          <p:cNvSpPr txBox="1"/>
          <p:nvPr/>
        </p:nvSpPr>
        <p:spPr>
          <a:xfrm>
            <a:off x="748468" y="5193308"/>
            <a:ext cx="211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("TOP" "M1")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056DA0-757F-2944-91C5-11A8C82E06F1}"/>
              </a:ext>
            </a:extLst>
          </p:cNvPr>
          <p:cNvSpPr txBox="1"/>
          <p:nvPr/>
        </p:nvSpPr>
        <p:spPr>
          <a:xfrm>
            <a:off x="4160544" y="3014028"/>
            <a:ext cx="2040344" cy="369332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("TOP" "M1" "L1")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50FCAC-DDEA-CA4A-B090-2A8644077066}"/>
              </a:ext>
            </a:extLst>
          </p:cNvPr>
          <p:cNvSpPr txBox="1"/>
          <p:nvPr/>
        </p:nvSpPr>
        <p:spPr>
          <a:xfrm>
            <a:off x="3882592" y="5827529"/>
            <a:ext cx="2914613" cy="369332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("TOP" "M1" "L1" "M2")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4EED20-4247-FD4F-BF3E-787B00FBDC2B}"/>
              </a:ext>
            </a:extLst>
          </p:cNvPr>
          <p:cNvSpPr txBox="1"/>
          <p:nvPr/>
        </p:nvSpPr>
        <p:spPr>
          <a:xfrm>
            <a:off x="1595306" y="2742757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("TOP"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AD2F3B-F8C9-3F45-8B9C-F8AEDAD17B54}"/>
              </a:ext>
            </a:extLst>
          </p:cNvPr>
          <p:cNvSpPr txBox="1"/>
          <p:nvPr/>
        </p:nvSpPr>
        <p:spPr>
          <a:xfrm>
            <a:off x="167511" y="222882"/>
            <a:ext cx="321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fill in visited at calls to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-for-t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3D2BF5-26EA-F241-82CF-28687F8B1F32}"/>
              </a:ext>
            </a:extLst>
          </p:cNvPr>
          <p:cNvSpPr txBox="1"/>
          <p:nvPr/>
        </p:nvSpPr>
        <p:spPr>
          <a:xfrm>
            <a:off x="7426179" y="5866359"/>
            <a:ext cx="2914613" cy="369332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("TOP" "M1" "L1" "M2" "L2")</a:t>
            </a:r>
          </a:p>
        </p:txBody>
      </p:sp>
    </p:spTree>
    <p:extLst>
      <p:ext uri="{BB962C8B-B14F-4D97-AF65-F5344CB8AC3E}">
        <p14:creationId xmlns:p14="http://schemas.microsoft.com/office/powerpoint/2010/main" val="394336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F66ED86-905F-A94F-BE57-4360B556C65D}"/>
              </a:ext>
            </a:extLst>
          </p:cNvPr>
          <p:cNvSpPr txBox="1"/>
          <p:nvPr/>
        </p:nvSpPr>
        <p:spPr>
          <a:xfrm>
            <a:off x="4133204" y="3321696"/>
            <a:ext cx="163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call 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F624A2-FC59-F04B-9881-BA7D37F22506}"/>
              </a:ext>
            </a:extLst>
          </p:cNvPr>
          <p:cNvSpPr txBox="1"/>
          <p:nvPr/>
        </p:nvSpPr>
        <p:spPr>
          <a:xfrm>
            <a:off x="7083390" y="1618529"/>
            <a:ext cx="376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…needs to have the path this call would have had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A2EE8259-19DF-6B4C-93AB-A4CBB6632B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83973" y="2250338"/>
            <a:ext cx="1176622" cy="43057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8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81826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601894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42473" y="1324710"/>
            <a:ext cx="1999666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F66ED86-905F-A94F-BE57-4360B556C65D}"/>
              </a:ext>
            </a:extLst>
          </p:cNvPr>
          <p:cNvSpPr txBox="1"/>
          <p:nvPr/>
        </p:nvSpPr>
        <p:spPr>
          <a:xfrm>
            <a:off x="4133204" y="3321696"/>
            <a:ext cx="163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call 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F624A2-FC59-F04B-9881-BA7D37F22506}"/>
              </a:ext>
            </a:extLst>
          </p:cNvPr>
          <p:cNvSpPr txBox="1"/>
          <p:nvPr/>
        </p:nvSpPr>
        <p:spPr>
          <a:xfrm>
            <a:off x="7083390" y="1618529"/>
            <a:ext cx="376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…needs to have the path this call would have had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A2EE8259-19DF-6B4C-93AB-A4CBB6632B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83973" y="2250338"/>
            <a:ext cx="1176622" cy="43057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3C67CB-0C95-114E-ADEF-18F66A3D910C}"/>
              </a:ext>
            </a:extLst>
          </p:cNvPr>
          <p:cNvSpPr txBox="1"/>
          <p:nvPr/>
        </p:nvSpPr>
        <p:spPr>
          <a:xfrm>
            <a:off x="7103317" y="2645090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("TOP")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321721-F31D-5941-A33E-D87FD69636CE}"/>
              </a:ext>
            </a:extLst>
          </p:cNvPr>
          <p:cNvSpPr txBox="1"/>
          <p:nvPr/>
        </p:nvSpPr>
        <p:spPr>
          <a:xfrm>
            <a:off x="4210440" y="2797179"/>
            <a:ext cx="2040344" cy="369332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0070C0"/>
                </a:solidFill>
              </a:rPr>
              <a:t>("TOP" "M1" "L1")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5356C9-4870-2A48-B6AF-D44275C5DC1F}"/>
              </a:ext>
            </a:extLst>
          </p:cNvPr>
          <p:cNvSpPr txBox="1"/>
          <p:nvPr/>
        </p:nvSpPr>
        <p:spPr>
          <a:xfrm>
            <a:off x="2184138" y="1303413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("TOP")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EB3DC-4DA3-5144-852E-C7FB422343BA}"/>
              </a:ext>
            </a:extLst>
          </p:cNvPr>
          <p:cNvSpPr txBox="1"/>
          <p:nvPr/>
        </p:nvSpPr>
        <p:spPr>
          <a:xfrm>
            <a:off x="-13111" y="1960170"/>
            <a:ext cx="3228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put M2 on the tree-</a:t>
            </a:r>
            <a:r>
              <a:rPr lang="en-US" dirty="0" err="1"/>
              <a:t>wl</a:t>
            </a:r>
            <a:r>
              <a:rPr lang="en-US" dirty="0"/>
              <a:t>,</a:t>
            </a:r>
          </a:p>
          <a:p>
            <a:r>
              <a:rPr lang="en-US" dirty="0"/>
              <a:t>we had a path of (“Top”)</a:t>
            </a:r>
          </a:p>
        </p:txBody>
      </p:sp>
    </p:spTree>
    <p:extLst>
      <p:ext uri="{BB962C8B-B14F-4D97-AF65-F5344CB8AC3E}">
        <p14:creationId xmlns:p14="http://schemas.microsoft.com/office/powerpoint/2010/main" val="337326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1AA7E8-925D-814B-8102-FE87C6D531AC}"/>
              </a:ext>
            </a:extLst>
          </p:cNvPr>
          <p:cNvSpPr txBox="1"/>
          <p:nvPr/>
        </p:nvSpPr>
        <p:spPr>
          <a:xfrm>
            <a:off x="3583629" y="116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D4C363-1161-2443-916F-C3F36FFA886B}"/>
              </a:ext>
            </a:extLst>
          </p:cNvPr>
          <p:cNvSpPr txBox="1"/>
          <p:nvPr/>
        </p:nvSpPr>
        <p:spPr>
          <a:xfrm>
            <a:off x="2996643" y="204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2FE85-F736-E649-9E0D-001AF5953EB8}"/>
              </a:ext>
            </a:extLst>
          </p:cNvPr>
          <p:cNvSpPr txBox="1"/>
          <p:nvPr/>
        </p:nvSpPr>
        <p:spPr>
          <a:xfrm>
            <a:off x="2262581" y="330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5C47B7-EC81-6246-A001-A1E8D1EEEE21}"/>
              </a:ext>
            </a:extLst>
          </p:cNvPr>
          <p:cNvSpPr txBox="1"/>
          <p:nvPr/>
        </p:nvSpPr>
        <p:spPr>
          <a:xfrm>
            <a:off x="2004403" y="440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AA85D1-CDD0-9342-B037-8E28636568B7}"/>
              </a:ext>
            </a:extLst>
          </p:cNvPr>
          <p:cNvSpPr txBox="1"/>
          <p:nvPr/>
        </p:nvSpPr>
        <p:spPr>
          <a:xfrm>
            <a:off x="4025317" y="4585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B44216-1089-1347-BAEB-C7CACD8DF034}"/>
              </a:ext>
            </a:extLst>
          </p:cNvPr>
          <p:cNvSpPr txBox="1"/>
          <p:nvPr/>
        </p:nvSpPr>
        <p:spPr>
          <a:xfrm>
            <a:off x="5949739" y="33388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F2A194-EA34-5E41-9C39-B93A8340E49E}"/>
              </a:ext>
            </a:extLst>
          </p:cNvPr>
          <p:cNvSpPr txBox="1"/>
          <p:nvPr/>
        </p:nvSpPr>
        <p:spPr>
          <a:xfrm>
            <a:off x="5258634" y="4417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C70F0-073E-6D44-93AA-03F66F8C67FD}"/>
              </a:ext>
            </a:extLst>
          </p:cNvPr>
          <p:cNvSpPr txBox="1"/>
          <p:nvPr/>
        </p:nvSpPr>
        <p:spPr>
          <a:xfrm>
            <a:off x="6041159" y="535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6F3E4C-DE1F-9543-A0F1-FD6F8ED43699}"/>
              </a:ext>
            </a:extLst>
          </p:cNvPr>
          <p:cNvSpPr txBox="1"/>
          <p:nvPr/>
        </p:nvSpPr>
        <p:spPr>
          <a:xfrm>
            <a:off x="6268449" y="343060"/>
            <a:ext cx="542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tail recursion with TANDEM WORKLISTS</a:t>
            </a:r>
          </a:p>
          <a:p>
            <a:pPr algn="r"/>
            <a:r>
              <a:rPr lang="en-US" sz="2400" dirty="0"/>
              <a:t>each element of path worklist is the path for the corresponding element of the tree worklist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9C288F-B22F-274A-AFE3-FCBB5F68B43E}"/>
              </a:ext>
            </a:extLst>
          </p:cNvPr>
          <p:cNvSpPr txBox="1"/>
          <p:nvPr/>
        </p:nvSpPr>
        <p:spPr>
          <a:xfrm>
            <a:off x="5092561" y="382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DC3377E-64DB-3849-B408-18537722ECDD}"/>
              </a:ext>
            </a:extLst>
          </p:cNvPr>
          <p:cNvSpPr txBox="1"/>
          <p:nvPr/>
        </p:nvSpPr>
        <p:spPr>
          <a:xfrm>
            <a:off x="6939946" y="5440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638C-E8EA-3F44-9B41-3D829FC1EE58}"/>
              </a:ext>
            </a:extLst>
          </p:cNvPr>
          <p:cNvSpPr txBox="1"/>
          <p:nvPr/>
        </p:nvSpPr>
        <p:spPr>
          <a:xfrm>
            <a:off x="1371881" y="1172871"/>
            <a:ext cx="18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(M1            M2)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58CE1-284E-5D42-A683-5700E46CC5CC}"/>
              </a:ext>
            </a:extLst>
          </p:cNvPr>
          <p:cNvCxnSpPr>
            <a:cxnSpLocks/>
          </p:cNvCxnSpPr>
          <p:nvPr/>
        </p:nvCxnSpPr>
        <p:spPr>
          <a:xfrm>
            <a:off x="8254625" y="5662524"/>
            <a:ext cx="1499157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8F94823-B21F-284A-9EC7-A27C4D0BC553}"/>
              </a:ext>
            </a:extLst>
          </p:cNvPr>
          <p:cNvSpPr/>
          <p:nvPr/>
        </p:nvSpPr>
        <p:spPr>
          <a:xfrm rot="3260848">
            <a:off x="9677518" y="553704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53A685-CD9B-1749-8F7B-53D253FB7D10}"/>
              </a:ext>
            </a:extLst>
          </p:cNvPr>
          <p:cNvSpPr txBox="1"/>
          <p:nvPr/>
        </p:nvSpPr>
        <p:spPr>
          <a:xfrm>
            <a:off x="-89444" y="1511373"/>
            <a:ext cx="156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path worklist: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135F30-DF54-7C49-9ED2-733D58580B3B}"/>
              </a:ext>
            </a:extLst>
          </p:cNvPr>
          <p:cNvSpPr txBox="1"/>
          <p:nvPr/>
        </p:nvSpPr>
        <p:spPr>
          <a:xfrm>
            <a:off x="1353903" y="1540381"/>
            <a:ext cx="205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(("TOP")   ("TOP”))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5A320F-B406-3C46-96DE-9A3C4890F654}"/>
              </a:ext>
            </a:extLst>
          </p:cNvPr>
          <p:cNvSpPr txBox="1"/>
          <p:nvPr/>
        </p:nvSpPr>
        <p:spPr>
          <a:xfrm>
            <a:off x="-159488" y="1191051"/>
            <a:ext cx="16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tree worklist: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3AC419B-DB99-5C41-8624-6E03B2BD9778}"/>
              </a:ext>
            </a:extLst>
          </p:cNvPr>
          <p:cNvCxnSpPr>
            <a:cxnSpLocks/>
          </p:cNvCxnSpPr>
          <p:nvPr/>
        </p:nvCxnSpPr>
        <p:spPr>
          <a:xfrm flipH="1" flipV="1">
            <a:off x="5563398" y="1064944"/>
            <a:ext cx="4015664" cy="392731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DA6897-1064-6147-AD4D-2BFB3CFC3E15}"/>
              </a:ext>
            </a:extLst>
          </p:cNvPr>
          <p:cNvSpPr txBox="1"/>
          <p:nvPr/>
        </p:nvSpPr>
        <p:spPr>
          <a:xfrm>
            <a:off x="4005034" y="3190096"/>
            <a:ext cx="10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C403EF-347D-0540-9188-770F77FA32B9}"/>
              </a:ext>
            </a:extLst>
          </p:cNvPr>
          <p:cNvSpPr txBox="1"/>
          <p:nvPr/>
        </p:nvSpPr>
        <p:spPr>
          <a:xfrm>
            <a:off x="3987056" y="3557606"/>
            <a:ext cx="114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(("TOP”))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5AE0BE-BE39-9D42-A70D-B63433859C87}"/>
              </a:ext>
            </a:extLst>
          </p:cNvPr>
          <p:cNvSpPr txBox="1"/>
          <p:nvPr/>
        </p:nvSpPr>
        <p:spPr>
          <a:xfrm>
            <a:off x="795153" y="3208569"/>
            <a:ext cx="11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(L1     M2)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76E27B-5E0D-D040-8F89-6AD50E4AECDA}"/>
              </a:ext>
            </a:extLst>
          </p:cNvPr>
          <p:cNvSpPr txBox="1"/>
          <p:nvPr/>
        </p:nvSpPr>
        <p:spPr>
          <a:xfrm>
            <a:off x="103654" y="3576079"/>
            <a:ext cx="254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((“TOP” “M1”)  ("TOP”))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FCBF8D-D8DD-0543-92B8-D63A97DB18CA}"/>
              </a:ext>
            </a:extLst>
          </p:cNvPr>
          <p:cNvSpPr txBox="1"/>
          <p:nvPr/>
        </p:nvSpPr>
        <p:spPr>
          <a:xfrm>
            <a:off x="792532" y="4752684"/>
            <a:ext cx="11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M2)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20EF80-3E48-8E4E-83C8-01AFD90E9B10}"/>
              </a:ext>
            </a:extLst>
          </p:cNvPr>
          <p:cNvSpPr txBox="1"/>
          <p:nvPr/>
        </p:nvSpPr>
        <p:spPr>
          <a:xfrm>
            <a:off x="774554" y="5120194"/>
            <a:ext cx="13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(("TOP”))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6CED3D-E63F-254E-BD47-D9654351AF54}"/>
              </a:ext>
            </a:extLst>
          </p:cNvPr>
          <p:cNvSpPr txBox="1"/>
          <p:nvPr/>
        </p:nvSpPr>
        <p:spPr>
          <a:xfrm>
            <a:off x="7603647" y="3422388"/>
            <a:ext cx="152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(L2 L3 )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4AA61-C72E-E049-9430-4D0E96FA1E36}"/>
              </a:ext>
            </a:extLst>
          </p:cNvPr>
          <p:cNvSpPr txBox="1"/>
          <p:nvPr/>
        </p:nvSpPr>
        <p:spPr>
          <a:xfrm>
            <a:off x="7585669" y="3789898"/>
            <a:ext cx="32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(("TOP” “M2”) ("TOP” “M2”))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49FEB7-4C0C-C94A-9631-3D6ECF56E311}"/>
              </a:ext>
            </a:extLst>
          </p:cNvPr>
          <p:cNvSpPr txBox="1"/>
          <p:nvPr/>
        </p:nvSpPr>
        <p:spPr>
          <a:xfrm>
            <a:off x="4072869" y="5414149"/>
            <a:ext cx="152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(L3 )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E56205-61CD-814D-A79F-859D9B6AB395}"/>
              </a:ext>
            </a:extLst>
          </p:cNvPr>
          <p:cNvSpPr txBox="1"/>
          <p:nvPr/>
        </p:nvSpPr>
        <p:spPr>
          <a:xfrm>
            <a:off x="4054891" y="5781659"/>
            <a:ext cx="32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(("TOP” “M2”))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E4E4DE-AD90-E44B-87AF-DF6997550112}"/>
              </a:ext>
            </a:extLst>
          </p:cNvPr>
          <p:cNvSpPr txBox="1"/>
          <p:nvPr/>
        </p:nvSpPr>
        <p:spPr>
          <a:xfrm>
            <a:off x="6310895" y="5563340"/>
            <a:ext cx="152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(L3 )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087341-10E9-CA43-8235-050A5246B2BC}"/>
              </a:ext>
            </a:extLst>
          </p:cNvPr>
          <p:cNvSpPr txBox="1"/>
          <p:nvPr/>
        </p:nvSpPr>
        <p:spPr>
          <a:xfrm>
            <a:off x="6292917" y="5930850"/>
            <a:ext cx="32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(("TOP” “M2”))</a:t>
            </a:r>
          </a:p>
        </p:txBody>
      </p:sp>
    </p:spTree>
    <p:extLst>
      <p:ext uri="{BB962C8B-B14F-4D97-AF65-F5344CB8AC3E}">
        <p14:creationId xmlns:p14="http://schemas.microsoft.com/office/powerpoint/2010/main" val="284858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9E91EB-6A50-DF41-AD7B-3A790947998F}"/>
              </a:ext>
            </a:extLst>
          </p:cNvPr>
          <p:cNvSpPr txBox="1"/>
          <p:nvPr/>
        </p:nvSpPr>
        <p:spPr>
          <a:xfrm>
            <a:off x="480060" y="240030"/>
            <a:ext cx="578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arb arity tree structural recursion templates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646F4-F470-E745-8F1F-760400309DBF}"/>
              </a:ext>
            </a:extLst>
          </p:cNvPr>
          <p:cNvSpPr/>
          <p:nvPr/>
        </p:nvSpPr>
        <p:spPr>
          <a:xfrm>
            <a:off x="285750" y="921771"/>
            <a:ext cx="88582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(@template Tree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 encapsulated)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-for-tree t)  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  (local [(define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t)</a:t>
            </a:r>
          </a:p>
          <a:p>
            <a:r>
              <a:rPr lang="en-US" sz="1400" dirty="0">
                <a:latin typeface="Monaco" pitchFamily="2" charset="77"/>
              </a:rPr>
              <a:t>            (local [(define name (node-name t))  ;unpack the fields</a:t>
            </a:r>
          </a:p>
          <a:p>
            <a:r>
              <a:rPr lang="en-US" sz="1400" dirty="0">
                <a:latin typeface="Monaco" pitchFamily="2" charset="77"/>
              </a:rPr>
              <a:t>                    (define subs (node-subs t))] ;for convenience</a:t>
            </a:r>
          </a:p>
          <a:p>
            <a:r>
              <a:rPr lang="en-US" sz="1400" dirty="0">
                <a:latin typeface="Monaco" pitchFamily="2" charset="77"/>
              </a:rPr>
              <a:t>              </a:t>
            </a:r>
          </a:p>
          <a:p>
            <a:r>
              <a:rPr lang="en-US" sz="1400" dirty="0">
                <a:latin typeface="Monaco" pitchFamily="2" charset="77"/>
              </a:rPr>
              <a:t>              (... name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subs))))</a:t>
            </a:r>
          </a:p>
          <a:p>
            <a:r>
              <a:rPr lang="en-US" sz="1400" dirty="0">
                <a:latin typeface="Monaco" pitchFamily="2" charset="77"/>
              </a:rPr>
              <a:t>          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          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lot)</a:t>
            </a:r>
          </a:p>
          <a:p>
            <a:r>
              <a:rPr lang="en-US" sz="1400" dirty="0">
                <a:latin typeface="Monaco" pitchFamily="2" charset="77"/>
              </a:rPr>
              <a:t>           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lot) (...)]</a:t>
            </a:r>
          </a:p>
          <a:p>
            <a:r>
              <a:rPr lang="en-US" sz="1400" dirty="0">
                <a:latin typeface="Monaco" pitchFamily="2" charset="77"/>
              </a:rPr>
              <a:t>                  [else</a:t>
            </a:r>
          </a:p>
          <a:p>
            <a:r>
              <a:rPr lang="en-US" sz="1400" dirty="0">
                <a:latin typeface="Monaco" pitchFamily="2" charset="77"/>
              </a:rPr>
              <a:t>                   (...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(first lot))</a:t>
            </a:r>
          </a:p>
          <a:p>
            <a:r>
              <a:rPr lang="en-US" sz="1400" dirty="0">
                <a:latin typeface="Monaco" pitchFamily="2" charset="77"/>
              </a:rPr>
              <a:t>                 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(rest lot)))]))]</a:t>
            </a:r>
          </a:p>
          <a:p>
            <a:r>
              <a:rPr lang="en-US" sz="1400" dirty="0">
                <a:latin typeface="Monaco" pitchFamily="2" charset="77"/>
              </a:rPr>
              <a:t>    </a:t>
            </a:r>
          </a:p>
          <a:p>
            <a:r>
              <a:rPr lang="en-US" sz="1400" dirty="0">
                <a:latin typeface="Monaco" pitchFamily="2" charset="77"/>
              </a:rPr>
              <a:t>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t)))</a:t>
            </a:r>
          </a:p>
        </p:txBody>
      </p:sp>
    </p:spTree>
    <p:extLst>
      <p:ext uri="{BB962C8B-B14F-4D97-AF65-F5344CB8AC3E}">
        <p14:creationId xmlns:p14="http://schemas.microsoft.com/office/powerpoint/2010/main" val="116835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0D7A1B-D374-9E4F-9315-A58FB46D173A}"/>
              </a:ext>
            </a:extLst>
          </p:cNvPr>
          <p:cNvSpPr/>
          <p:nvPr/>
        </p:nvSpPr>
        <p:spPr>
          <a:xfrm>
            <a:off x="285750" y="920633"/>
            <a:ext cx="93184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(@template Tree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 accumulator)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(define (find-path t n)</a:t>
            </a:r>
          </a:p>
          <a:p>
            <a:r>
              <a:rPr lang="en-US" sz="1400" dirty="0">
                <a:latin typeface="Monaco" pitchFamily="2" charset="77"/>
              </a:rPr>
              <a:t>  ;; path is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String); names of ... grandparent, parent trees</a:t>
            </a:r>
          </a:p>
          <a:p>
            <a:r>
              <a:rPr lang="en-US" sz="1400" dirty="0">
                <a:latin typeface="Monaco" pitchFamily="2" charset="77"/>
              </a:rPr>
              <a:t>  ;;                          (builds along recursive  calls)</a:t>
            </a:r>
          </a:p>
          <a:p>
            <a:r>
              <a:rPr lang="en-US" sz="1400" dirty="0">
                <a:latin typeface="Monaco" pitchFamily="2" charset="77"/>
              </a:rPr>
              <a:t>  (local [(define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path)</a:t>
            </a:r>
          </a:p>
          <a:p>
            <a:r>
              <a:rPr lang="en-US" sz="1400" dirty="0">
                <a:latin typeface="Monaco" pitchFamily="2" charset="77"/>
              </a:rPr>
              <a:t>            (local [(define name (node-name t))</a:t>
            </a:r>
          </a:p>
          <a:p>
            <a:r>
              <a:rPr lang="en-US" sz="1400" dirty="0">
                <a:latin typeface="Monaco" pitchFamily="2" charset="77"/>
              </a:rPr>
              <a:t>                    (define subs (node-subs t))</a:t>
            </a:r>
          </a:p>
          <a:p>
            <a:r>
              <a:rPr lang="en-US" sz="1400" dirty="0">
                <a:latin typeface="Monaco" pitchFamily="2" charset="77"/>
              </a:rPr>
              <a:t>                    (define </a:t>
            </a:r>
            <a:r>
              <a:rPr lang="en-US" sz="1400" dirty="0" err="1">
                <a:latin typeface="Monaco" pitchFamily="2" charset="77"/>
              </a:rPr>
              <a:t>npath</a:t>
            </a:r>
            <a:r>
              <a:rPr lang="en-US" sz="1400" dirty="0">
                <a:latin typeface="Monaco" pitchFamily="2" charset="77"/>
              </a:rPr>
              <a:t> (append path (list name)))]</a:t>
            </a:r>
          </a:p>
          <a:p>
            <a:r>
              <a:rPr lang="en-US" sz="1400" dirty="0">
                <a:latin typeface="Monaco" pitchFamily="2" charset="77"/>
              </a:rPr>
              <a:t>              (if (string=? name n)</a:t>
            </a:r>
          </a:p>
          <a:p>
            <a:r>
              <a:rPr lang="en-US" sz="1400" dirty="0">
                <a:latin typeface="Monaco" pitchFamily="2" charset="77"/>
              </a:rPr>
              <a:t>                  </a:t>
            </a:r>
            <a:r>
              <a:rPr lang="en-US" sz="1400" dirty="0" err="1">
                <a:latin typeface="Monaco" pitchFamily="2" charset="77"/>
              </a:rPr>
              <a:t>npath</a:t>
            </a: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subs </a:t>
            </a:r>
            <a:r>
              <a:rPr lang="en-US" sz="1400" dirty="0" err="1">
                <a:latin typeface="Monaco" pitchFamily="2" charset="77"/>
              </a:rPr>
              <a:t>npath</a:t>
            </a:r>
            <a:r>
              <a:rPr lang="en-US" sz="1400" dirty="0">
                <a:latin typeface="Monaco" pitchFamily="2" charset="77"/>
              </a:rPr>
              <a:t>))))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      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lot path)</a:t>
            </a:r>
          </a:p>
          <a:p>
            <a:r>
              <a:rPr lang="en-US" sz="1400" dirty="0">
                <a:latin typeface="Monaco" pitchFamily="2" charset="77"/>
              </a:rPr>
              <a:t>           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lot) false]</a:t>
            </a:r>
          </a:p>
          <a:p>
            <a:r>
              <a:rPr lang="en-US" sz="1400" dirty="0">
                <a:latin typeface="Monaco" pitchFamily="2" charset="77"/>
              </a:rPr>
              <a:t>                  [else</a:t>
            </a:r>
          </a:p>
          <a:p>
            <a:r>
              <a:rPr lang="en-US" sz="1400" dirty="0">
                <a:latin typeface="Monaco" pitchFamily="2" charset="77"/>
              </a:rPr>
              <a:t>                   (local [(define try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(first lot) path))]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(if (not (false? try))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    try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(rest lot) path)))]))]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empty)))</a:t>
            </a:r>
          </a:p>
          <a:p>
            <a:endParaRPr lang="en-US" sz="1400" dirty="0">
              <a:latin typeface="Monaco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BB28A-1ED3-2843-A2B3-B4B836A559D0}"/>
              </a:ext>
            </a:extLst>
          </p:cNvPr>
          <p:cNvSpPr txBox="1"/>
          <p:nvPr/>
        </p:nvSpPr>
        <p:spPr>
          <a:xfrm>
            <a:off x="480060" y="240030"/>
            <a:ext cx="686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find-path: structural recursion with path accumulator.</a:t>
            </a:r>
          </a:p>
        </p:txBody>
      </p:sp>
    </p:spTree>
    <p:extLst>
      <p:ext uri="{BB962C8B-B14F-4D97-AF65-F5344CB8AC3E}">
        <p14:creationId xmlns:p14="http://schemas.microsoft.com/office/powerpoint/2010/main" val="285930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37FBC-C7DC-0D45-8B58-137392945289}"/>
              </a:ext>
            </a:extLst>
          </p:cNvPr>
          <p:cNvSpPr/>
          <p:nvPr/>
        </p:nvSpPr>
        <p:spPr>
          <a:xfrm>
            <a:off x="285750" y="920633"/>
            <a:ext cx="88582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(@template backtracking Tree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 accumulator)</a:t>
            </a:r>
          </a:p>
          <a:p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(define (find-tree t to)</a:t>
            </a:r>
          </a:p>
          <a:p>
            <a:r>
              <a:rPr lang="en-US" sz="1400" dirty="0">
                <a:latin typeface="Monaco" pitchFamily="2" charset="77"/>
              </a:rPr>
              <a:t>  ;; tree-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 is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</a:t>
            </a:r>
          </a:p>
          <a:p>
            <a:r>
              <a:rPr lang="en-US" sz="1400" dirty="0">
                <a:latin typeface="Monaco" pitchFamily="2" charset="77"/>
              </a:rPr>
              <a:t>  ;; worklist of pending trees to visit </a:t>
            </a:r>
          </a:p>
          <a:p>
            <a:r>
              <a:rPr lang="en-US" sz="1400" dirty="0">
                <a:latin typeface="Monaco" pitchFamily="2" charset="77"/>
              </a:rPr>
              <a:t>  (local [(define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tree-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>
                <a:latin typeface="Monaco" pitchFamily="2" charset="77"/>
              </a:rPr>
              <a:t>            (local [(define name (node-name t))  ;unpack the fields   </a:t>
            </a:r>
          </a:p>
          <a:p>
            <a:r>
              <a:rPr lang="en-US" sz="1400" dirty="0">
                <a:latin typeface="Monaco" pitchFamily="2" charset="77"/>
              </a:rPr>
              <a:t>                    (define subs (node-subs t))] ;for convenience          </a:t>
            </a:r>
          </a:p>
          <a:p>
            <a:r>
              <a:rPr lang="en-US" sz="1400" dirty="0">
                <a:latin typeface="Monaco" pitchFamily="2" charset="77"/>
              </a:rPr>
              <a:t>              (if (string=? name to)</a:t>
            </a:r>
          </a:p>
          <a:p>
            <a:r>
              <a:rPr lang="en-US" sz="1400" dirty="0">
                <a:latin typeface="Monaco" pitchFamily="2" charset="77"/>
              </a:rPr>
              <a:t>                  t</a:t>
            </a:r>
          </a:p>
          <a:p>
            <a:r>
              <a:rPr lang="en-US" sz="1400" dirty="0">
                <a:latin typeface="Monaco" pitchFamily="2" charset="77"/>
              </a:rPr>
              <a:t>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(append subs tree-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)))))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      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tree-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>
                <a:latin typeface="Monaco" pitchFamily="2" charset="77"/>
              </a:rPr>
              <a:t>           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tree-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 false]</a:t>
            </a:r>
          </a:p>
          <a:p>
            <a:r>
              <a:rPr lang="en-US" sz="1400" dirty="0">
                <a:latin typeface="Monaco" pitchFamily="2" charset="77"/>
              </a:rPr>
              <a:t>                  [else</a:t>
            </a:r>
          </a:p>
          <a:p>
            <a:r>
              <a:rPr lang="en-US" sz="1400" dirty="0">
                <a:latin typeface="Monaco" pitchFamily="2" charset="77"/>
              </a:rPr>
              <a:t> 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(first tree-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        (rest tree-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))]))]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empty)))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E84F9-12BC-0342-BE97-A2695D9B771E}"/>
              </a:ext>
            </a:extLst>
          </p:cNvPr>
          <p:cNvSpPr txBox="1"/>
          <p:nvPr/>
        </p:nvSpPr>
        <p:spPr>
          <a:xfrm>
            <a:off x="480060" y="240030"/>
            <a:ext cx="473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find-tree: tail recursion with worklist</a:t>
            </a:r>
          </a:p>
        </p:txBody>
      </p:sp>
    </p:spTree>
    <p:extLst>
      <p:ext uri="{BB962C8B-B14F-4D97-AF65-F5344CB8AC3E}">
        <p14:creationId xmlns:p14="http://schemas.microsoft.com/office/powerpoint/2010/main" val="414792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4018-A1EE-0184-D2F9-D61B0CC1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DFB3-0296-AED8-666A-7D9AE138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48334-E1DA-9843-B2C2-2C45067CE0A4}"/>
              </a:ext>
            </a:extLst>
          </p:cNvPr>
          <p:cNvSpPr/>
          <p:nvPr/>
        </p:nvSpPr>
        <p:spPr>
          <a:xfrm>
            <a:off x="285750" y="827645"/>
            <a:ext cx="8858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onaco" pitchFamily="2" charset="77"/>
              </a:rPr>
              <a:t>(@template Tree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Tree) accumulator)</a:t>
            </a:r>
          </a:p>
          <a:p>
            <a:endParaRPr lang="en-US" sz="1200" dirty="0">
              <a:latin typeface="Monaco" pitchFamily="2" charset="77"/>
            </a:endParaRPr>
          </a:p>
          <a:p>
            <a:r>
              <a:rPr lang="en-US" sz="1200" dirty="0">
                <a:latin typeface="Monaco" pitchFamily="2" charset="77"/>
              </a:rPr>
              <a:t>(define (find-path t to)</a:t>
            </a:r>
          </a:p>
          <a:p>
            <a:r>
              <a:rPr lang="en-US" sz="1200" dirty="0">
                <a:latin typeface="Monaco" pitchFamily="2" charset="77"/>
              </a:rPr>
              <a:t>  ;; tree-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is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Tree)</a:t>
            </a:r>
          </a:p>
          <a:p>
            <a:r>
              <a:rPr lang="en-US" sz="1200" dirty="0">
                <a:latin typeface="Monaco" pitchFamily="2" charset="77"/>
              </a:rPr>
              <a:t>  ;; worklist of trees to visit (unvisited subs of already visited trees)</a:t>
            </a:r>
          </a:p>
          <a:p>
            <a:r>
              <a:rPr lang="en-US" sz="1200" dirty="0">
                <a:latin typeface="Monaco" pitchFamily="2" charset="77"/>
              </a:rPr>
              <a:t>  ;;</a:t>
            </a:r>
          </a:p>
          <a:p>
            <a:r>
              <a:rPr lang="en-US" sz="1200" dirty="0">
                <a:latin typeface="Monaco" pitchFamily="2" charset="77"/>
              </a:rPr>
              <a:t>  ;; path-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is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String))</a:t>
            </a:r>
          </a:p>
          <a:p>
            <a:r>
              <a:rPr lang="en-US" sz="1200" dirty="0">
                <a:latin typeface="Monaco" pitchFamily="2" charset="77"/>
              </a:rPr>
              <a:t>  ;; worklist of paths to corresponding trees in tree-</a:t>
            </a:r>
            <a:r>
              <a:rPr lang="en-US" sz="1200" dirty="0" err="1">
                <a:latin typeface="Monaco" pitchFamily="2" charset="77"/>
              </a:rPr>
              <a:t>wl</a:t>
            </a:r>
            <a:endParaRPr lang="en-US" sz="1200" dirty="0">
              <a:latin typeface="Monaco" pitchFamily="2" charset="77"/>
            </a:endParaRPr>
          </a:p>
          <a:p>
            <a:r>
              <a:rPr lang="en-US" sz="1200" dirty="0">
                <a:latin typeface="Monaco" pitchFamily="2" charset="77"/>
              </a:rPr>
              <a:t>  ;;</a:t>
            </a:r>
          </a:p>
          <a:p>
            <a:r>
              <a:rPr lang="en-US" sz="1200" dirty="0">
                <a:latin typeface="Monaco" pitchFamily="2" charset="77"/>
              </a:rPr>
              <a:t>  ;; visited is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String)</a:t>
            </a:r>
          </a:p>
          <a:p>
            <a:r>
              <a:rPr lang="en-US" sz="1200" dirty="0">
                <a:latin typeface="Monaco" pitchFamily="2" charset="77"/>
              </a:rPr>
              <a:t>  ;; names of trees visited so far (builds along tail recursive calls)</a:t>
            </a:r>
          </a:p>
          <a:p>
            <a:r>
              <a:rPr lang="en-US" sz="1200" dirty="0">
                <a:latin typeface="Monaco" pitchFamily="2" charset="77"/>
              </a:rPr>
              <a:t>  (local [(define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-for-t t path tree-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path-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visited)</a:t>
            </a:r>
          </a:p>
          <a:p>
            <a:r>
              <a:rPr lang="en-US" sz="1200" dirty="0">
                <a:latin typeface="Monaco" pitchFamily="2" charset="77"/>
              </a:rPr>
              <a:t>            (local [(define name (node-name t))</a:t>
            </a:r>
          </a:p>
          <a:p>
            <a:r>
              <a:rPr lang="en-US" sz="1200" dirty="0">
                <a:latin typeface="Monaco" pitchFamily="2" charset="77"/>
              </a:rPr>
              <a:t>                    (define subs (node-subs t))</a:t>
            </a:r>
          </a:p>
          <a:p>
            <a:r>
              <a:rPr lang="en-US" sz="1200" dirty="0">
                <a:latin typeface="Monaco" pitchFamily="2" charset="77"/>
              </a:rPr>
              <a:t>                    (define </a:t>
            </a:r>
            <a:r>
              <a:rPr lang="en-US" sz="1200" dirty="0" err="1">
                <a:latin typeface="Monaco" pitchFamily="2" charset="77"/>
              </a:rPr>
              <a:t>npath</a:t>
            </a:r>
            <a:r>
              <a:rPr lang="en-US" sz="1200" dirty="0">
                <a:latin typeface="Monaco" pitchFamily="2" charset="77"/>
              </a:rPr>
              <a:t> (append path (list name)))</a:t>
            </a:r>
          </a:p>
          <a:p>
            <a:r>
              <a:rPr lang="en-US" sz="1200" dirty="0">
                <a:latin typeface="Monaco" pitchFamily="2" charset="77"/>
              </a:rPr>
              <a:t>                    (define </a:t>
            </a:r>
            <a:r>
              <a:rPr lang="en-US" sz="1200" dirty="0" err="1">
                <a:latin typeface="Monaco" pitchFamily="2" charset="77"/>
              </a:rPr>
              <a:t>nvisited</a:t>
            </a:r>
            <a:r>
              <a:rPr lang="en-US" sz="1200" dirty="0">
                <a:latin typeface="Monaco" pitchFamily="2" charset="77"/>
              </a:rPr>
              <a:t> (append visited (list name)))]</a:t>
            </a:r>
          </a:p>
          <a:p>
            <a:r>
              <a:rPr lang="en-US" sz="1200" dirty="0">
                <a:latin typeface="Monaco" pitchFamily="2" charset="77"/>
              </a:rPr>
              <a:t>              (if (string=? name to)</a:t>
            </a:r>
          </a:p>
          <a:p>
            <a:r>
              <a:rPr lang="en-US" sz="1200" dirty="0">
                <a:latin typeface="Monaco" pitchFamily="2" charset="77"/>
              </a:rPr>
              <a:t>                  </a:t>
            </a:r>
            <a:r>
              <a:rPr lang="en-US" sz="1200" dirty="0" err="1">
                <a:latin typeface="Monaco" pitchFamily="2" charset="77"/>
              </a:rPr>
              <a:t>npath</a:t>
            </a:r>
            <a:endParaRPr lang="en-US" sz="1200" dirty="0">
              <a:latin typeface="Monaco" pitchFamily="2" charset="77"/>
            </a:endParaRPr>
          </a:p>
          <a:p>
            <a:r>
              <a:rPr lang="en-US" sz="1200" dirty="0">
                <a:latin typeface="Monaco" pitchFamily="2" charset="77"/>
              </a:rPr>
              <a:t>                 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-for-lot (append                         subs  tree-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 (append (map (lambda (s) </a:t>
            </a:r>
            <a:r>
              <a:rPr lang="en-US" sz="1200" dirty="0" err="1">
                <a:latin typeface="Monaco" pitchFamily="2" charset="77"/>
              </a:rPr>
              <a:t>npath</a:t>
            </a:r>
            <a:r>
              <a:rPr lang="en-US" sz="1200" dirty="0">
                <a:latin typeface="Monaco" pitchFamily="2" charset="77"/>
              </a:rPr>
              <a:t>) subs) path-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 </a:t>
            </a:r>
            <a:r>
              <a:rPr lang="en-US" sz="1200" dirty="0" err="1">
                <a:latin typeface="Monaco" pitchFamily="2" charset="77"/>
              </a:rPr>
              <a:t>nvisited</a:t>
            </a:r>
            <a:r>
              <a:rPr lang="en-US" sz="1200" dirty="0">
                <a:latin typeface="Monaco" pitchFamily="2" charset="77"/>
              </a:rPr>
              <a:t>))))</a:t>
            </a:r>
          </a:p>
          <a:p>
            <a:r>
              <a:rPr lang="en-US" sz="1200" dirty="0">
                <a:latin typeface="Monaco" pitchFamily="2" charset="77"/>
              </a:rPr>
              <a:t>          </a:t>
            </a:r>
          </a:p>
          <a:p>
            <a:r>
              <a:rPr lang="en-US" sz="1200" dirty="0">
                <a:latin typeface="Monaco" pitchFamily="2" charset="77"/>
              </a:rPr>
              <a:t>          (define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-for-lot tree-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path-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visited)</a:t>
            </a:r>
          </a:p>
          <a:p>
            <a:r>
              <a:rPr lang="en-US" sz="1200" dirty="0">
                <a:latin typeface="Monaco" pitchFamily="2" charset="77"/>
              </a:rPr>
              <a:t>            (</a:t>
            </a:r>
            <a:r>
              <a:rPr lang="en-US" sz="1200" dirty="0" err="1">
                <a:latin typeface="Monaco" pitchFamily="2" charset="77"/>
              </a:rPr>
              <a:t>cond</a:t>
            </a:r>
            <a:r>
              <a:rPr lang="en-US" sz="1200" dirty="0">
                <a:latin typeface="Monaco" pitchFamily="2" charset="77"/>
              </a:rPr>
              <a:t> [(empty? tree-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 false]</a:t>
            </a:r>
          </a:p>
          <a:p>
            <a:r>
              <a:rPr lang="en-US" sz="1200" dirty="0">
                <a:latin typeface="Monaco" pitchFamily="2" charset="77"/>
              </a:rPr>
              <a:t>                  [else</a:t>
            </a:r>
          </a:p>
          <a:p>
            <a:r>
              <a:rPr lang="en-US" sz="1200" dirty="0">
                <a:latin typeface="Monaco" pitchFamily="2" charset="77"/>
              </a:rPr>
              <a:t>                  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-for-t (first tree-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(first path-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(rest tree-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(rest path-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visited)]))]</a:t>
            </a:r>
          </a:p>
          <a:p>
            <a:r>
              <a:rPr lang="en-US" sz="1200" dirty="0">
                <a:latin typeface="Monaco" pitchFamily="2" charset="77"/>
              </a:rPr>
              <a:t>    </a:t>
            </a:r>
          </a:p>
          <a:p>
            <a:r>
              <a:rPr lang="en-US" sz="1200" dirty="0">
                <a:latin typeface="Monaco" pitchFamily="2" charset="77"/>
              </a:rPr>
              <a:t>   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-for-t t empty  empty empty empty)))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3FB7C-7483-BB48-AED6-716D0740B49D}"/>
              </a:ext>
            </a:extLst>
          </p:cNvPr>
          <p:cNvSpPr txBox="1"/>
          <p:nvPr/>
        </p:nvSpPr>
        <p:spPr>
          <a:xfrm>
            <a:off x="480060" y="240030"/>
            <a:ext cx="812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tail recursion with tandem worklists (tree and path), also visited</a:t>
            </a:r>
          </a:p>
        </p:txBody>
      </p:sp>
    </p:spTree>
    <p:extLst>
      <p:ext uri="{BB962C8B-B14F-4D97-AF65-F5344CB8AC3E}">
        <p14:creationId xmlns:p14="http://schemas.microsoft.com/office/powerpoint/2010/main" val="111498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02B3-6A53-6544-B98C-958F285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3BA6-A736-6A40-9EC5-7EEA8537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next three lectures</a:t>
            </a:r>
          </a:p>
          <a:p>
            <a:pPr lvl="1"/>
            <a:r>
              <a:rPr lang="en-US" sz="3200" dirty="0"/>
              <a:t>forms of data: </a:t>
            </a:r>
            <a:r>
              <a:rPr lang="en-US" sz="3200" u="sng" dirty="0"/>
              <a:t>trees</a:t>
            </a:r>
            <a:r>
              <a:rPr lang="en-US" sz="3200" dirty="0"/>
              <a:t> and graphs</a:t>
            </a:r>
          </a:p>
          <a:p>
            <a:pPr lvl="1"/>
            <a:r>
              <a:rPr lang="en-US" sz="3200" dirty="0"/>
              <a:t>recursion: </a:t>
            </a:r>
            <a:r>
              <a:rPr lang="en-US" sz="3200" u="sng" dirty="0"/>
              <a:t>structural and tail</a:t>
            </a:r>
          </a:p>
          <a:p>
            <a:pPr lvl="1"/>
            <a:r>
              <a:rPr lang="en-US" sz="3200" dirty="0"/>
              <a:t>accumulators</a:t>
            </a:r>
          </a:p>
          <a:p>
            <a:pPr lvl="2"/>
            <a:r>
              <a:rPr lang="en-US" sz="2800" u="sng" dirty="0" err="1"/>
              <a:t>rsf</a:t>
            </a:r>
            <a:r>
              <a:rPr lang="en-US" sz="2800" dirty="0"/>
              <a:t> (path)</a:t>
            </a:r>
            <a:endParaRPr lang="en-US" sz="2800" u="sng" dirty="0"/>
          </a:p>
          <a:p>
            <a:pPr lvl="2"/>
            <a:r>
              <a:rPr lang="en-US" sz="2800" dirty="0"/>
              <a:t>path in data: </a:t>
            </a:r>
            <a:r>
              <a:rPr lang="en-US" sz="2800" u="sng" dirty="0"/>
              <a:t>path</a:t>
            </a:r>
            <a:r>
              <a:rPr lang="en-US" sz="2800" dirty="0"/>
              <a:t>, depth…</a:t>
            </a:r>
          </a:p>
          <a:p>
            <a:pPr lvl="2"/>
            <a:r>
              <a:rPr lang="en-US" sz="2800" dirty="0"/>
              <a:t>path in tail recursion: </a:t>
            </a:r>
            <a:r>
              <a:rPr lang="en-US" sz="2800" u="sng" dirty="0"/>
              <a:t>visited</a:t>
            </a:r>
            <a:r>
              <a:rPr lang="en-US" sz="2800" dirty="0"/>
              <a:t>, count…</a:t>
            </a:r>
          </a:p>
          <a:p>
            <a:pPr lvl="2"/>
            <a:r>
              <a:rPr lang="en-US" sz="2800" u="sng" dirty="0"/>
              <a:t>worklist</a:t>
            </a:r>
          </a:p>
          <a:p>
            <a:pPr lvl="2"/>
            <a:r>
              <a:rPr lang="en-US" sz="2800" u="sng" dirty="0"/>
              <a:t>tandem worklist</a:t>
            </a:r>
            <a:r>
              <a:rPr lang="en-US" sz="2800" dirty="0"/>
              <a:t>							</a:t>
            </a:r>
            <a:r>
              <a:rPr lang="en-US" sz="2800" u="sng" dirty="0"/>
              <a:t>l20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52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C761-12F8-F740-B616-577786F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 – 2 goals, 3 kinds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72E0CB-DB9E-0140-9A41-219491020D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460618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4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Goal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Kind of invariant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9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Preserve context from prior recursive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800" dirty="0"/>
                        <a:t>Context preserving</a:t>
                      </a:r>
                    </a:p>
                    <a:p>
                      <a:r>
                        <a:rPr lang="en-US" sz="2800" dirty="0"/>
                        <a:t>  parent house in same house…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Result so far</a:t>
                      </a:r>
                    </a:p>
                    <a:p>
                      <a:r>
                        <a:rPr lang="en-US" sz="2800" dirty="0"/>
                        <a:t>  </a:t>
                      </a:r>
                      <a:r>
                        <a:rPr lang="en-US" sz="2800" dirty="0" err="1"/>
                        <a:t>rsf</a:t>
                      </a:r>
                      <a:r>
                        <a:rPr lang="en-US" sz="2800" dirty="0"/>
                        <a:t> in sum, product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Work list (for TR on tree or graph)</a:t>
                      </a:r>
                    </a:p>
                    <a:p>
                      <a:r>
                        <a:rPr lang="en-US" sz="2800" dirty="0"/>
                        <a:t>  upper left fringe of unvisited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5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Achieve tail recursion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2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1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719578" y="2052100"/>
            <a:ext cx="1219344" cy="10289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1AA7E8-925D-814B-8102-FE87C6D531AC}"/>
              </a:ext>
            </a:extLst>
          </p:cNvPr>
          <p:cNvSpPr txBox="1"/>
          <p:nvPr/>
        </p:nvSpPr>
        <p:spPr>
          <a:xfrm>
            <a:off x="3583629" y="116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D4C363-1161-2443-916F-C3F36FFA886B}"/>
              </a:ext>
            </a:extLst>
          </p:cNvPr>
          <p:cNvSpPr txBox="1"/>
          <p:nvPr/>
        </p:nvSpPr>
        <p:spPr>
          <a:xfrm>
            <a:off x="2996643" y="204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39BB42-BA5A-E94C-A844-2EEE54D7D231}"/>
              </a:ext>
            </a:extLst>
          </p:cNvPr>
          <p:cNvSpPr txBox="1"/>
          <p:nvPr/>
        </p:nvSpPr>
        <p:spPr>
          <a:xfrm>
            <a:off x="5140351" y="12029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2FE85-F736-E649-9E0D-001AF5953EB8}"/>
              </a:ext>
            </a:extLst>
          </p:cNvPr>
          <p:cNvSpPr txBox="1"/>
          <p:nvPr/>
        </p:nvSpPr>
        <p:spPr>
          <a:xfrm>
            <a:off x="2262581" y="330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5C47B7-EC81-6246-A001-A1E8D1EEEE21}"/>
              </a:ext>
            </a:extLst>
          </p:cNvPr>
          <p:cNvSpPr txBox="1"/>
          <p:nvPr/>
        </p:nvSpPr>
        <p:spPr>
          <a:xfrm>
            <a:off x="2004403" y="440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AA85D1-CDD0-9342-B037-8E28636568B7}"/>
              </a:ext>
            </a:extLst>
          </p:cNvPr>
          <p:cNvSpPr txBox="1"/>
          <p:nvPr/>
        </p:nvSpPr>
        <p:spPr>
          <a:xfrm>
            <a:off x="2992634" y="4647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335D76-049F-614C-B7B0-B6CBB4F6A9DE}"/>
              </a:ext>
            </a:extLst>
          </p:cNvPr>
          <p:cNvSpPr txBox="1"/>
          <p:nvPr/>
        </p:nvSpPr>
        <p:spPr>
          <a:xfrm>
            <a:off x="3446962" y="3507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3C2200-A6D5-C44F-BEEF-F709BC223A5F}"/>
              </a:ext>
            </a:extLst>
          </p:cNvPr>
          <p:cNvSpPr txBox="1"/>
          <p:nvPr/>
        </p:nvSpPr>
        <p:spPr>
          <a:xfrm>
            <a:off x="3932939" y="2508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AEA5CF-F4D7-D648-A86D-CFDA312BC41E}"/>
              </a:ext>
            </a:extLst>
          </p:cNvPr>
          <p:cNvSpPr txBox="1"/>
          <p:nvPr/>
        </p:nvSpPr>
        <p:spPr>
          <a:xfrm>
            <a:off x="5317393" y="2439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B44216-1089-1347-BAEB-C7CACD8DF034}"/>
              </a:ext>
            </a:extLst>
          </p:cNvPr>
          <p:cNvSpPr txBox="1"/>
          <p:nvPr/>
        </p:nvSpPr>
        <p:spPr>
          <a:xfrm>
            <a:off x="5786055" y="3338895"/>
            <a:ext cx="46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F2A194-EA34-5E41-9C39-B93A8340E49E}"/>
              </a:ext>
            </a:extLst>
          </p:cNvPr>
          <p:cNvSpPr txBox="1"/>
          <p:nvPr/>
        </p:nvSpPr>
        <p:spPr>
          <a:xfrm>
            <a:off x="5258634" y="4417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C70F0-073E-6D44-93AA-03F66F8C67FD}"/>
              </a:ext>
            </a:extLst>
          </p:cNvPr>
          <p:cNvSpPr txBox="1"/>
          <p:nvPr/>
        </p:nvSpPr>
        <p:spPr>
          <a:xfrm>
            <a:off x="6120441" y="4748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A5ABE5-728A-E447-AE33-C48870256566}"/>
              </a:ext>
            </a:extLst>
          </p:cNvPr>
          <p:cNvSpPr txBox="1"/>
          <p:nvPr/>
        </p:nvSpPr>
        <p:spPr>
          <a:xfrm>
            <a:off x="6920536" y="47386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63E7D4-BBB4-1744-A5A0-EB71C6D81AD9}"/>
              </a:ext>
            </a:extLst>
          </p:cNvPr>
          <p:cNvSpPr txBox="1"/>
          <p:nvPr/>
        </p:nvSpPr>
        <p:spPr>
          <a:xfrm>
            <a:off x="7821202" y="4509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347820-C023-5B4B-B021-D352BBB4A869}"/>
              </a:ext>
            </a:extLst>
          </p:cNvPr>
          <p:cNvSpPr txBox="1"/>
          <p:nvPr/>
        </p:nvSpPr>
        <p:spPr>
          <a:xfrm>
            <a:off x="7153172" y="3309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E65197-7522-6C4C-AA4F-92E9605AF55A}"/>
              </a:ext>
            </a:extLst>
          </p:cNvPr>
          <p:cNvSpPr txBox="1"/>
          <p:nvPr/>
        </p:nvSpPr>
        <p:spPr>
          <a:xfrm>
            <a:off x="6364972" y="2094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D51BF7-0A4C-E84C-8FBD-EA5FDDC8BF9D}"/>
              </a:ext>
            </a:extLst>
          </p:cNvPr>
          <p:cNvSpPr txBox="1"/>
          <p:nvPr/>
        </p:nvSpPr>
        <p:spPr>
          <a:xfrm>
            <a:off x="154347" y="116400"/>
            <a:ext cx="504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structural recursion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87A47-B6F5-9948-B67A-D306352CFAA7}"/>
              </a:ext>
            </a:extLst>
          </p:cNvPr>
          <p:cNvSpPr txBox="1"/>
          <p:nvPr/>
        </p:nvSpPr>
        <p:spPr>
          <a:xfrm>
            <a:off x="7044324" y="307074"/>
            <a:ext cx="452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(find-path TOP “L2”) must produce (list “TOP” “M2” “L2”)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So what </a:t>
            </a:r>
            <a:r>
              <a:rPr lang="en-US" sz="2400" u="sng" dirty="0">
                <a:solidFill>
                  <a:srgbClr val="FF0000"/>
                </a:solidFill>
              </a:rPr>
              <a:t>SHOULD BE </a:t>
            </a:r>
            <a:r>
              <a:rPr lang="en-US" sz="2400" dirty="0">
                <a:solidFill>
                  <a:srgbClr val="FF0000"/>
                </a:solidFill>
              </a:rPr>
              <a:t>value of path at each call to </a:t>
            </a:r>
            <a:r>
              <a:rPr lang="en-US" sz="2400" dirty="0" err="1">
                <a:solidFill>
                  <a:srgbClr val="FF0000"/>
                </a:solidFill>
              </a:rPr>
              <a:t>fn</a:t>
            </a:r>
            <a:r>
              <a:rPr lang="en-US" sz="2400" dirty="0">
                <a:solidFill>
                  <a:srgbClr val="FF0000"/>
                </a:solidFill>
              </a:rPr>
              <a:t>-for-lot?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76768DD-0A49-654C-A591-7FF181F20805}"/>
              </a:ext>
            </a:extLst>
          </p:cNvPr>
          <p:cNvCxnSpPr>
            <a:cxnSpLocks/>
          </p:cNvCxnSpPr>
          <p:nvPr/>
        </p:nvCxnSpPr>
        <p:spPr>
          <a:xfrm flipH="1">
            <a:off x="2772884" y="36088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859E25-BAFA-D743-BABE-3755EDF0DCFD}"/>
              </a:ext>
            </a:extLst>
          </p:cNvPr>
          <p:cNvGrpSpPr/>
          <p:nvPr/>
        </p:nvGrpSpPr>
        <p:grpSpPr>
          <a:xfrm>
            <a:off x="1918602" y="5819730"/>
            <a:ext cx="923305" cy="561281"/>
            <a:chOff x="1918602" y="5819730"/>
            <a:chExt cx="923305" cy="56128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82BDF00-DD19-7544-BDB0-B089B12B8396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00DB4C3-236B-9D44-894E-E2C49AAA8652}"/>
                </a:ext>
              </a:extLst>
            </p:cNvPr>
            <p:cNvGrpSpPr/>
            <p:nvPr/>
          </p:nvGrpSpPr>
          <p:grpSpPr>
            <a:xfrm>
              <a:off x="2216998" y="5819730"/>
              <a:ext cx="327649" cy="376630"/>
              <a:chOff x="10956892" y="3865137"/>
              <a:chExt cx="327649" cy="37663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E2BEAAD-5E2B-484E-9263-DD3559063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6431" y="3876178"/>
                <a:ext cx="1" cy="36558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63DBF02-8CC8-3F4E-986B-E75DA5C82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892" y="3874383"/>
                <a:ext cx="0" cy="32812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35C6A9DA-2BA5-454A-83D2-53DD42BE48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4541" y="3865137"/>
                <a:ext cx="0" cy="325941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867D88-03A5-304B-A337-D51FF7B5C1D6}"/>
              </a:ext>
            </a:extLst>
          </p:cNvPr>
          <p:cNvGrpSpPr/>
          <p:nvPr/>
        </p:nvGrpSpPr>
        <p:grpSpPr>
          <a:xfrm>
            <a:off x="5026434" y="5819730"/>
            <a:ext cx="923305" cy="561281"/>
            <a:chOff x="1918602" y="5819730"/>
            <a:chExt cx="923305" cy="56128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9A1F5D5-E9AC-BF4C-9BDC-02E726B4DFD3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A062A68-C6DB-7541-BF55-B997B5D4E09C}"/>
                </a:ext>
              </a:extLst>
            </p:cNvPr>
            <p:cNvGrpSpPr/>
            <p:nvPr/>
          </p:nvGrpSpPr>
          <p:grpSpPr>
            <a:xfrm>
              <a:off x="2216998" y="5819730"/>
              <a:ext cx="327649" cy="376630"/>
              <a:chOff x="10956892" y="3865137"/>
              <a:chExt cx="327649" cy="37663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350690A-488F-7E4B-AEFE-CCE02CF4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6431" y="3876178"/>
                <a:ext cx="1" cy="36558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BB7B371-0BE6-214A-9506-14E4BA12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892" y="3874383"/>
                <a:ext cx="0" cy="32812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3FDF9E2-8355-E641-99A0-45CCA4717D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4541" y="3865137"/>
                <a:ext cx="0" cy="325941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D47AE3-D34F-854E-8288-9B47A1D16C02}"/>
              </a:ext>
            </a:extLst>
          </p:cNvPr>
          <p:cNvGrpSpPr/>
          <p:nvPr/>
        </p:nvGrpSpPr>
        <p:grpSpPr>
          <a:xfrm>
            <a:off x="7416079" y="5828976"/>
            <a:ext cx="923305" cy="561281"/>
            <a:chOff x="1918602" y="5819730"/>
            <a:chExt cx="923305" cy="56128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B9ED6B8-BBF5-4743-9E69-223461730C4F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AA965E7-353A-9C4B-ABE8-C78E3ED9C18B}"/>
                </a:ext>
              </a:extLst>
            </p:cNvPr>
            <p:cNvGrpSpPr/>
            <p:nvPr/>
          </p:nvGrpSpPr>
          <p:grpSpPr>
            <a:xfrm>
              <a:off x="2216998" y="5819730"/>
              <a:ext cx="327649" cy="376630"/>
              <a:chOff x="10956892" y="3865137"/>
              <a:chExt cx="327649" cy="37663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BBB3C03-65AB-1741-8143-91B12335B1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6431" y="3876178"/>
                <a:ext cx="1" cy="36558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9E1AA0F3-1763-2E40-84C1-E7AFDF69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892" y="3874383"/>
                <a:ext cx="0" cy="32812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F2DC5374-C857-FE40-836A-34341034B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4541" y="3865137"/>
                <a:ext cx="0" cy="325941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8004838-7C0A-A84F-B994-0931FD0B1C3C}"/>
              </a:ext>
            </a:extLst>
          </p:cNvPr>
          <p:cNvSpPr txBox="1"/>
          <p:nvPr/>
        </p:nvSpPr>
        <p:spPr>
          <a:xfrm>
            <a:off x="1847571" y="5756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B0EFC7-7091-2048-85B2-F4A48A4D7B3A}"/>
              </a:ext>
            </a:extLst>
          </p:cNvPr>
          <p:cNvSpPr txBox="1"/>
          <p:nvPr/>
        </p:nvSpPr>
        <p:spPr>
          <a:xfrm>
            <a:off x="2620029" y="575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A523DE3-4ED0-4140-AE11-68081E7895D0}"/>
              </a:ext>
            </a:extLst>
          </p:cNvPr>
          <p:cNvSpPr txBox="1"/>
          <p:nvPr/>
        </p:nvSpPr>
        <p:spPr>
          <a:xfrm>
            <a:off x="4935397" y="5768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6D09F3-F027-7142-9DA6-0021C3431FEE}"/>
              </a:ext>
            </a:extLst>
          </p:cNvPr>
          <p:cNvSpPr txBox="1"/>
          <p:nvPr/>
        </p:nvSpPr>
        <p:spPr>
          <a:xfrm>
            <a:off x="5707855" y="5764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DD9571-94C1-084E-B34B-579396E8BA6B}"/>
              </a:ext>
            </a:extLst>
          </p:cNvPr>
          <p:cNvSpPr txBox="1"/>
          <p:nvPr/>
        </p:nvSpPr>
        <p:spPr>
          <a:xfrm>
            <a:off x="7346804" y="57561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A018F-63EE-D447-9CDC-D7F78CD1DB55}"/>
              </a:ext>
            </a:extLst>
          </p:cNvPr>
          <p:cNvSpPr txBox="1"/>
          <p:nvPr/>
        </p:nvSpPr>
        <p:spPr>
          <a:xfrm>
            <a:off x="8119262" y="5751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5528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BFF8C2-6E87-0E4F-9566-AB1425EBDC56}"/>
              </a:ext>
            </a:extLst>
          </p:cNvPr>
          <p:cNvSpPr txBox="1"/>
          <p:nvPr/>
        </p:nvSpPr>
        <p:spPr>
          <a:xfrm>
            <a:off x="6642139" y="343060"/>
            <a:ext cx="5049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path accumulator</a:t>
            </a:r>
          </a:p>
          <a:p>
            <a:endParaRPr lang="en-US" sz="2400" dirty="0"/>
          </a:p>
          <a:p>
            <a:r>
              <a:rPr lang="en-US" sz="2400" dirty="0"/>
              <a:t>showing path at each call to </a:t>
            </a:r>
            <a:r>
              <a:rPr lang="en-US" sz="2400" dirty="0" err="1"/>
              <a:t>fn</a:t>
            </a:r>
            <a:r>
              <a:rPr lang="en-US" sz="2400" dirty="0"/>
              <a:t>-for-lot</a:t>
            </a:r>
          </a:p>
          <a:p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CF587-BFA3-9C4F-9FA1-6383E6806A11}"/>
              </a:ext>
            </a:extLst>
          </p:cNvPr>
          <p:cNvSpPr txBox="1"/>
          <p:nvPr/>
        </p:nvSpPr>
        <p:spPr>
          <a:xfrm>
            <a:off x="125713" y="147095"/>
            <a:ext cx="334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path; names of parents to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7F3B0E-5153-C346-BC23-6C354E6616FE}"/>
              </a:ext>
            </a:extLst>
          </p:cNvPr>
          <p:cNvSpPr txBox="1"/>
          <p:nvPr/>
        </p:nvSpPr>
        <p:spPr>
          <a:xfrm>
            <a:off x="2566602" y="1492417"/>
            <a:ext cx="13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(list "TOP")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A546B-C2AC-DD46-B360-66DE4F2A3814}"/>
              </a:ext>
            </a:extLst>
          </p:cNvPr>
          <p:cNvSpPr txBox="1"/>
          <p:nvPr/>
        </p:nvSpPr>
        <p:spPr>
          <a:xfrm>
            <a:off x="719635" y="3510430"/>
            <a:ext cx="190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(list "TOP"  "M1")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01E771-D127-8F4E-9E83-05B26FFD4600}"/>
              </a:ext>
            </a:extLst>
          </p:cNvPr>
          <p:cNvSpPr txBox="1"/>
          <p:nvPr/>
        </p:nvSpPr>
        <p:spPr>
          <a:xfrm>
            <a:off x="4277335" y="3510500"/>
            <a:ext cx="1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(list "TOP" "M2")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9342CF-B0DB-5040-910C-D4FAAD22D452}"/>
              </a:ext>
            </a:extLst>
          </p:cNvPr>
          <p:cNvSpPr txBox="1"/>
          <p:nvPr/>
        </p:nvSpPr>
        <p:spPr>
          <a:xfrm>
            <a:off x="32471" y="5876768"/>
            <a:ext cx="202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(list "TOP"  "M1" "L1")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9D303C-5438-2E4C-9B39-D4BF34BC81C7}"/>
              </a:ext>
            </a:extLst>
          </p:cNvPr>
          <p:cNvSpPr txBox="1"/>
          <p:nvPr/>
        </p:nvSpPr>
        <p:spPr>
          <a:xfrm>
            <a:off x="3124288" y="5876768"/>
            <a:ext cx="2023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(list "TOP" "M2" "L2" 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787E2-6C52-C24A-992A-E4FC03F191A4}"/>
              </a:ext>
            </a:extLst>
          </p:cNvPr>
          <p:cNvSpPr txBox="1"/>
          <p:nvPr/>
        </p:nvSpPr>
        <p:spPr>
          <a:xfrm>
            <a:off x="5700925" y="5880041"/>
            <a:ext cx="202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(list "TOP" "M2" "L3" 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365F97-C34D-E545-94CF-515D37FDFA16}"/>
              </a:ext>
            </a:extLst>
          </p:cNvPr>
          <p:cNvGrpSpPr/>
          <p:nvPr/>
        </p:nvGrpSpPr>
        <p:grpSpPr>
          <a:xfrm>
            <a:off x="1918602" y="5819730"/>
            <a:ext cx="923305" cy="561281"/>
            <a:chOff x="1918602" y="5819730"/>
            <a:chExt cx="923305" cy="56128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CF7B01-E26B-3B43-8224-3DA2E15FB9CD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80BEBED-DB87-5648-9C7F-2AB60D013124}"/>
                </a:ext>
              </a:extLst>
            </p:cNvPr>
            <p:cNvGrpSpPr/>
            <p:nvPr/>
          </p:nvGrpSpPr>
          <p:grpSpPr>
            <a:xfrm>
              <a:off x="2216998" y="5819730"/>
              <a:ext cx="327649" cy="376630"/>
              <a:chOff x="10956892" y="3865137"/>
              <a:chExt cx="327649" cy="37663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8B1A5AC-3891-A64D-953B-98C4A8A12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6431" y="3876178"/>
                <a:ext cx="1" cy="36558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2F8EF0F-E04F-554D-AD55-5A5EBC403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892" y="3874383"/>
                <a:ext cx="0" cy="32812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5EC0076-5597-B541-843E-0B5C1D26C9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4541" y="3865137"/>
                <a:ext cx="0" cy="325941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86FD42-4BA3-0446-A609-BA237FC4B864}"/>
              </a:ext>
            </a:extLst>
          </p:cNvPr>
          <p:cNvGrpSpPr/>
          <p:nvPr/>
        </p:nvGrpSpPr>
        <p:grpSpPr>
          <a:xfrm>
            <a:off x="5026434" y="5819730"/>
            <a:ext cx="923305" cy="561281"/>
            <a:chOff x="1918602" y="5819730"/>
            <a:chExt cx="923305" cy="56128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9E3E217-2E76-F34B-A43F-3AE80A42BD2D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D5DA8A6-9B81-304C-9CB7-F35D0E914678}"/>
                </a:ext>
              </a:extLst>
            </p:cNvPr>
            <p:cNvGrpSpPr/>
            <p:nvPr/>
          </p:nvGrpSpPr>
          <p:grpSpPr>
            <a:xfrm>
              <a:off x="2216998" y="5819730"/>
              <a:ext cx="327649" cy="376630"/>
              <a:chOff x="10956892" y="3865137"/>
              <a:chExt cx="327649" cy="37663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3F656DE-DA1B-0E4E-83E1-BEDF5FC31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6431" y="3876178"/>
                <a:ext cx="1" cy="36558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3CCDB1E-B2C2-0549-B1AA-E93FF23A2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892" y="3874383"/>
                <a:ext cx="0" cy="32812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6C5C325-4476-5645-B571-0F216C5CD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4541" y="3865137"/>
                <a:ext cx="0" cy="325941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36587F6-7B2F-6F4C-9806-0A61EA010D95}"/>
              </a:ext>
            </a:extLst>
          </p:cNvPr>
          <p:cNvGrpSpPr/>
          <p:nvPr/>
        </p:nvGrpSpPr>
        <p:grpSpPr>
          <a:xfrm>
            <a:off x="7416079" y="5828976"/>
            <a:ext cx="923305" cy="561281"/>
            <a:chOff x="1918602" y="5819730"/>
            <a:chExt cx="923305" cy="56128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38021AF-C396-AD44-9DB8-68BFDAC5D3FB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CF185D9-D217-A346-BFD8-FFBBBC30549F}"/>
                </a:ext>
              </a:extLst>
            </p:cNvPr>
            <p:cNvGrpSpPr/>
            <p:nvPr/>
          </p:nvGrpSpPr>
          <p:grpSpPr>
            <a:xfrm>
              <a:off x="2216998" y="5819730"/>
              <a:ext cx="327649" cy="376630"/>
              <a:chOff x="10956892" y="3865137"/>
              <a:chExt cx="327649" cy="376630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CD41A3E-D4D7-6B40-8B01-96DB461F4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6431" y="3876178"/>
                <a:ext cx="1" cy="36558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1CC8A19B-0FC9-7A45-A842-505E96568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6892" y="3874383"/>
                <a:ext cx="0" cy="32812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8259D36-3938-D540-9B0E-30BD5896F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84541" y="3865137"/>
                <a:ext cx="0" cy="325941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279AF3B-5CE9-E846-90CA-2A9E4CFAC53F}"/>
              </a:ext>
            </a:extLst>
          </p:cNvPr>
          <p:cNvSpPr txBox="1"/>
          <p:nvPr/>
        </p:nvSpPr>
        <p:spPr>
          <a:xfrm>
            <a:off x="3381569" y="520563"/>
            <a:ext cx="1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14904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A3A2CF-3ECB-0B4F-8712-EAD5817B3EB1}"/>
              </a:ext>
            </a:extLst>
          </p:cNvPr>
          <p:cNvSpPr txBox="1"/>
          <p:nvPr/>
        </p:nvSpPr>
        <p:spPr>
          <a:xfrm>
            <a:off x="6096000" y="3900619"/>
            <a:ext cx="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A5409-C92B-D04C-AFA1-5A705549643F}"/>
              </a:ext>
            </a:extLst>
          </p:cNvPr>
          <p:cNvSpPr txBox="1"/>
          <p:nvPr/>
        </p:nvSpPr>
        <p:spPr>
          <a:xfrm>
            <a:off x="7900730" y="3900617"/>
            <a:ext cx="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6892C-951E-D64D-AC2D-118118560246}"/>
              </a:ext>
            </a:extLst>
          </p:cNvPr>
          <p:cNvSpPr txBox="1"/>
          <p:nvPr/>
        </p:nvSpPr>
        <p:spPr>
          <a:xfrm>
            <a:off x="9263544" y="3900619"/>
            <a:ext cx="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E1E37-9820-7049-90A7-3BAF94DEF3FA}"/>
              </a:ext>
            </a:extLst>
          </p:cNvPr>
          <p:cNvSpPr txBox="1"/>
          <p:nvPr/>
        </p:nvSpPr>
        <p:spPr>
          <a:xfrm>
            <a:off x="6468324" y="2177081"/>
            <a:ext cx="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EF9E8-CFA0-7A4C-B8EF-95AAF7C5B92A}"/>
              </a:ext>
            </a:extLst>
          </p:cNvPr>
          <p:cNvSpPr txBox="1"/>
          <p:nvPr/>
        </p:nvSpPr>
        <p:spPr>
          <a:xfrm>
            <a:off x="8553980" y="2177082"/>
            <a:ext cx="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A6D84-34A1-FD44-AD54-B922C000F1E4}"/>
              </a:ext>
            </a:extLst>
          </p:cNvPr>
          <p:cNvSpPr txBox="1"/>
          <p:nvPr/>
        </p:nvSpPr>
        <p:spPr>
          <a:xfrm>
            <a:off x="8484838" y="472781"/>
            <a:ext cx="6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B6C468-0C3E-AE40-A8FF-AD0CE2FFEC6C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6723852" y="842113"/>
            <a:ext cx="2085656" cy="133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620DBF-AF39-BE4B-85E6-61CF89CEF07B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6351528" y="2546413"/>
            <a:ext cx="372324" cy="135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8C7CF6-C5A1-DF44-A7C1-A6BF52F88FE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8809508" y="842113"/>
            <a:ext cx="0" cy="13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97D3C9-6A51-A049-87D8-DBAF7B47A77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8156258" y="2546414"/>
            <a:ext cx="653250" cy="135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1A94E1-2E70-0D4E-BB04-FA08FF50A2D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8809508" y="2546414"/>
            <a:ext cx="709564" cy="135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935D9-7807-A344-8051-FB33C469ACA2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8809508" y="842113"/>
            <a:ext cx="2207386" cy="133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44F439-D377-0644-8AAA-A43B5A5B2EE5}"/>
              </a:ext>
            </a:extLst>
          </p:cNvPr>
          <p:cNvSpPr txBox="1"/>
          <p:nvPr/>
        </p:nvSpPr>
        <p:spPr>
          <a:xfrm>
            <a:off x="10761366" y="2177081"/>
            <a:ext cx="51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6AEFC-85AB-4640-B682-EB0A02CD9BDD}"/>
              </a:ext>
            </a:extLst>
          </p:cNvPr>
          <p:cNvSpPr txBox="1"/>
          <p:nvPr/>
        </p:nvSpPr>
        <p:spPr>
          <a:xfrm>
            <a:off x="351034" y="607676"/>
            <a:ext cx="4790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minutes]</a:t>
            </a:r>
          </a:p>
          <a:p>
            <a:r>
              <a:rPr lang="en-US" dirty="0"/>
              <a:t>Given the tree to the </a:t>
            </a:r>
            <a:r>
              <a:rPr lang="en-US" dirty="0" err="1"/>
              <a:t>right,and</a:t>
            </a:r>
            <a:r>
              <a:rPr lang="en-US" dirty="0"/>
              <a:t> given a TAIL-RECURSIVE traversal of the tree, as in find-tree last time,  consider the call to </a:t>
            </a:r>
            <a:r>
              <a:rPr lang="en-US" dirty="0" err="1"/>
              <a:t>fn</a:t>
            </a:r>
            <a:r>
              <a:rPr lang="en-US" dirty="0"/>
              <a:t>-for-t with a first argument of L2.  What will be the value of </a:t>
            </a:r>
          </a:p>
          <a:p>
            <a:r>
              <a:rPr lang="en-US" dirty="0"/>
              <a:t>tree-</a:t>
            </a:r>
            <a:r>
              <a:rPr lang="en-US" dirty="0" err="1"/>
              <a:t>wl</a:t>
            </a:r>
            <a:r>
              <a:rPr lang="en-US" dirty="0"/>
              <a:t> at that call?</a:t>
            </a:r>
          </a:p>
          <a:p>
            <a:endParaRPr lang="en-US" dirty="0"/>
          </a:p>
          <a:p>
            <a:pPr marL="342900" indent="-342900">
              <a:buAutoNum type="alphaUcParenBoth"/>
            </a:pP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-for-t L2  (list M3))</a:t>
            </a:r>
          </a:p>
          <a:p>
            <a:pPr marL="342900" indent="-342900">
              <a:buAutoNum type="alphaUcParenBoth"/>
            </a:pP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-for-t L2 (list TOP M1 L1 M2))</a:t>
            </a:r>
          </a:p>
          <a:p>
            <a:pPr marL="342900" indent="-342900">
              <a:buFontTx/>
              <a:buAutoNum type="alphaUcParenBoth"/>
            </a:pP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-for-t L2 (list L2 M3))</a:t>
            </a:r>
          </a:p>
          <a:p>
            <a:pPr marL="342900" indent="-342900">
              <a:buFontTx/>
              <a:buAutoNum type="alphaUcParenBoth"/>
            </a:pP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-for-t L2 (list L3 M3))</a:t>
            </a:r>
          </a:p>
          <a:p>
            <a:pPr marL="342900" indent="-342900">
              <a:buFontTx/>
              <a:buAutoNum type="alphaUcParenBoth"/>
            </a:pP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-for-t L2 (list L2 L3 M3))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451C65-E66E-B24D-90D8-0494BEA17AC0}"/>
              </a:ext>
            </a:extLst>
          </p:cNvPr>
          <p:cNvSpPr/>
          <p:nvPr/>
        </p:nvSpPr>
        <p:spPr>
          <a:xfrm>
            <a:off x="7949933" y="1030135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F873D-3537-2845-9D3B-38A180228FEF}"/>
              </a:ext>
            </a:extLst>
          </p:cNvPr>
          <p:cNvSpPr/>
          <p:nvPr/>
        </p:nvSpPr>
        <p:spPr>
          <a:xfrm>
            <a:off x="2766380" y="4993210"/>
            <a:ext cx="7170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worklist is unvisited direct subs of visited nodes</a:t>
            </a:r>
          </a:p>
        </p:txBody>
      </p:sp>
    </p:spTree>
    <p:extLst>
      <p:ext uri="{BB962C8B-B14F-4D97-AF65-F5344CB8AC3E}">
        <p14:creationId xmlns:p14="http://schemas.microsoft.com/office/powerpoint/2010/main" val="3596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E2CBBF-92D6-1397-2531-C173C522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70" y="334537"/>
            <a:ext cx="10198860" cy="58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5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1AA7E8-925D-814B-8102-FE87C6D531AC}"/>
              </a:ext>
            </a:extLst>
          </p:cNvPr>
          <p:cNvSpPr txBox="1"/>
          <p:nvPr/>
        </p:nvSpPr>
        <p:spPr>
          <a:xfrm>
            <a:off x="3583629" y="116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D4C363-1161-2443-916F-C3F36FFA886B}"/>
              </a:ext>
            </a:extLst>
          </p:cNvPr>
          <p:cNvSpPr txBox="1"/>
          <p:nvPr/>
        </p:nvSpPr>
        <p:spPr>
          <a:xfrm>
            <a:off x="2996643" y="204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2FE85-F736-E649-9E0D-001AF5953EB8}"/>
              </a:ext>
            </a:extLst>
          </p:cNvPr>
          <p:cNvSpPr txBox="1"/>
          <p:nvPr/>
        </p:nvSpPr>
        <p:spPr>
          <a:xfrm>
            <a:off x="2262581" y="330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5C47B7-EC81-6246-A001-A1E8D1EEEE21}"/>
              </a:ext>
            </a:extLst>
          </p:cNvPr>
          <p:cNvSpPr txBox="1"/>
          <p:nvPr/>
        </p:nvSpPr>
        <p:spPr>
          <a:xfrm>
            <a:off x="2004403" y="440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AA85D1-CDD0-9342-B037-8E28636568B7}"/>
              </a:ext>
            </a:extLst>
          </p:cNvPr>
          <p:cNvSpPr txBox="1"/>
          <p:nvPr/>
        </p:nvSpPr>
        <p:spPr>
          <a:xfrm>
            <a:off x="1951357" y="5899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B44216-1089-1347-BAEB-C7CACD8DF034}"/>
              </a:ext>
            </a:extLst>
          </p:cNvPr>
          <p:cNvSpPr txBox="1"/>
          <p:nvPr/>
        </p:nvSpPr>
        <p:spPr>
          <a:xfrm>
            <a:off x="5949739" y="33388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F2A194-EA34-5E41-9C39-B93A8340E49E}"/>
              </a:ext>
            </a:extLst>
          </p:cNvPr>
          <p:cNvSpPr txBox="1"/>
          <p:nvPr/>
        </p:nvSpPr>
        <p:spPr>
          <a:xfrm>
            <a:off x="5258634" y="4417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C70F0-073E-6D44-93AA-03F66F8C67FD}"/>
              </a:ext>
            </a:extLst>
          </p:cNvPr>
          <p:cNvSpPr txBox="1"/>
          <p:nvPr/>
        </p:nvSpPr>
        <p:spPr>
          <a:xfrm>
            <a:off x="5083780" y="576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6F3E4C-DE1F-9543-A0F1-FD6F8ED43699}"/>
              </a:ext>
            </a:extLst>
          </p:cNvPr>
          <p:cNvSpPr txBox="1"/>
          <p:nvPr/>
        </p:nvSpPr>
        <p:spPr>
          <a:xfrm>
            <a:off x="6642139" y="343060"/>
            <a:ext cx="5049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tail recursion with worklist</a:t>
            </a:r>
          </a:p>
          <a:p>
            <a:endParaRPr lang="en-US" sz="2400" dirty="0"/>
          </a:p>
          <a:p>
            <a:r>
              <a:rPr lang="en-US" sz="2400" dirty="0"/>
              <a:t>showing tree-</a:t>
            </a:r>
            <a:r>
              <a:rPr lang="en-US" sz="2400" dirty="0" err="1"/>
              <a:t>wl</a:t>
            </a:r>
            <a:r>
              <a:rPr lang="en-US" sz="2400" dirty="0"/>
              <a:t> at calls to </a:t>
            </a:r>
            <a:r>
              <a:rPr lang="en-US" sz="2400" dirty="0" err="1"/>
              <a:t>fn</a:t>
            </a:r>
            <a:r>
              <a:rPr lang="en-US" sz="2400" dirty="0"/>
              <a:t>-for-lot</a:t>
            </a:r>
          </a:p>
          <a:p>
            <a:endParaRPr lang="en-U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>
            <a:off x="2221983" y="5777429"/>
            <a:ext cx="0" cy="72245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409477" y="5813983"/>
            <a:ext cx="0" cy="6439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  <a:stCxn id="92" idx="0"/>
            <a:endCxn id="72" idx="1"/>
          </p:cNvCxnSpPr>
          <p:nvPr/>
        </p:nvCxnSpPr>
        <p:spPr>
          <a:xfrm flipV="1">
            <a:off x="2380255" y="3523561"/>
            <a:ext cx="3569484" cy="29763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9C288F-B22F-274A-AFE3-FCBB5F68B43E}"/>
              </a:ext>
            </a:extLst>
          </p:cNvPr>
          <p:cNvSpPr txBox="1"/>
          <p:nvPr/>
        </p:nvSpPr>
        <p:spPr>
          <a:xfrm>
            <a:off x="3768071" y="4886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 flipV="1">
            <a:off x="5636863" y="5545515"/>
            <a:ext cx="1870883" cy="8976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DC3377E-64DB-3849-B408-18537722ECDD}"/>
              </a:ext>
            </a:extLst>
          </p:cNvPr>
          <p:cNvSpPr txBox="1"/>
          <p:nvPr/>
        </p:nvSpPr>
        <p:spPr>
          <a:xfrm>
            <a:off x="6080799" y="5765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638C-E8EA-3F44-9B41-3D829FC1EE58}"/>
              </a:ext>
            </a:extLst>
          </p:cNvPr>
          <p:cNvSpPr txBox="1"/>
          <p:nvPr/>
        </p:nvSpPr>
        <p:spPr>
          <a:xfrm>
            <a:off x="2115573" y="1528429"/>
            <a:ext cx="1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M1 M2)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82415F-801A-1E43-91DA-454A2AE9DC65}"/>
              </a:ext>
            </a:extLst>
          </p:cNvPr>
          <p:cNvSpPr txBox="1"/>
          <p:nvPr/>
        </p:nvSpPr>
        <p:spPr>
          <a:xfrm>
            <a:off x="1375631" y="2909307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5181D4-CFC0-E540-AD6B-AFF88F2CA541}"/>
              </a:ext>
            </a:extLst>
          </p:cNvPr>
          <p:cNvSpPr txBox="1"/>
          <p:nvPr/>
        </p:nvSpPr>
        <p:spPr>
          <a:xfrm>
            <a:off x="222230" y="3510430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L1 M2)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C97C5-845C-AC44-99DA-A96C046B9B19}"/>
              </a:ext>
            </a:extLst>
          </p:cNvPr>
          <p:cNvSpPr txBox="1"/>
          <p:nvPr/>
        </p:nvSpPr>
        <p:spPr>
          <a:xfrm>
            <a:off x="1178785" y="6194025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91CAA4-A727-DD47-8B58-CFF9B2CF6F0F}"/>
              </a:ext>
            </a:extLst>
          </p:cNvPr>
          <p:cNvSpPr txBox="1"/>
          <p:nvPr/>
        </p:nvSpPr>
        <p:spPr>
          <a:xfrm>
            <a:off x="7534589" y="3703653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L2 L3)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24403D-8583-C34F-BB2E-EEADBF571A0B}"/>
              </a:ext>
            </a:extLst>
          </p:cNvPr>
          <p:cNvSpPr txBox="1"/>
          <p:nvPr/>
        </p:nvSpPr>
        <p:spPr>
          <a:xfrm>
            <a:off x="4455519" y="6151535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L3)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58CE1-284E-5D42-A683-5700E46CC5CC}"/>
              </a:ext>
            </a:extLst>
          </p:cNvPr>
          <p:cNvCxnSpPr>
            <a:cxnSpLocks/>
          </p:cNvCxnSpPr>
          <p:nvPr/>
        </p:nvCxnSpPr>
        <p:spPr>
          <a:xfrm>
            <a:off x="7732586" y="5813983"/>
            <a:ext cx="0" cy="6736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6FE73EE-C941-9D4D-86E7-A062DAD4C415}"/>
              </a:ext>
            </a:extLst>
          </p:cNvPr>
          <p:cNvSpPr txBox="1"/>
          <p:nvPr/>
        </p:nvSpPr>
        <p:spPr>
          <a:xfrm>
            <a:off x="6909950" y="6198756"/>
            <a:ext cx="87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B192E70-9F11-5946-AED3-F814E6186920}"/>
              </a:ext>
            </a:extLst>
          </p:cNvPr>
          <p:cNvSpPr/>
          <p:nvPr/>
        </p:nvSpPr>
        <p:spPr>
          <a:xfrm>
            <a:off x="1918602" y="6499884"/>
            <a:ext cx="923305" cy="204691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87A512D-26F1-ED4D-9F70-4440F376A411}"/>
              </a:ext>
            </a:extLst>
          </p:cNvPr>
          <p:cNvSpPr/>
          <p:nvPr/>
        </p:nvSpPr>
        <p:spPr>
          <a:xfrm>
            <a:off x="4973028" y="6499884"/>
            <a:ext cx="923305" cy="204691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AAD3838-6861-0D49-AE56-B4E71A1277F2}"/>
              </a:ext>
            </a:extLst>
          </p:cNvPr>
          <p:cNvSpPr/>
          <p:nvPr/>
        </p:nvSpPr>
        <p:spPr>
          <a:xfrm>
            <a:off x="7426179" y="6499883"/>
            <a:ext cx="923305" cy="204691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E40127-9448-FF45-881C-51E3C6A96590}"/>
              </a:ext>
            </a:extLst>
          </p:cNvPr>
          <p:cNvSpPr txBox="1"/>
          <p:nvPr/>
        </p:nvSpPr>
        <p:spPr>
          <a:xfrm>
            <a:off x="740973" y="5227351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M2)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5A320F-B406-3C46-96DE-9A3C4890F654}"/>
              </a:ext>
            </a:extLst>
          </p:cNvPr>
          <p:cNvSpPr txBox="1"/>
          <p:nvPr/>
        </p:nvSpPr>
        <p:spPr>
          <a:xfrm>
            <a:off x="151383" y="540788"/>
            <a:ext cx="379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worklist at </a:t>
            </a:r>
            <a:r>
              <a:rPr lang="en-US" dirty="0" err="1"/>
              <a:t>fn</a:t>
            </a:r>
            <a:r>
              <a:rPr lang="en-US" dirty="0"/>
              <a:t>-for-t and </a:t>
            </a:r>
            <a:r>
              <a:rPr lang="en-US" dirty="0" err="1"/>
              <a:t>fn</a:t>
            </a:r>
            <a:r>
              <a:rPr lang="en-US" dirty="0"/>
              <a:t>-for-lot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2E50E9-FCD5-224A-B9A8-0D1419FA9E31}"/>
              </a:ext>
            </a:extLst>
          </p:cNvPr>
          <p:cNvSpPr txBox="1"/>
          <p:nvPr/>
        </p:nvSpPr>
        <p:spPr>
          <a:xfrm>
            <a:off x="5314098" y="3141739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F37CFC-C754-4E49-8C07-10796FB8ACA7}"/>
              </a:ext>
            </a:extLst>
          </p:cNvPr>
          <p:cNvSpPr txBox="1"/>
          <p:nvPr/>
        </p:nvSpPr>
        <p:spPr>
          <a:xfrm>
            <a:off x="4601695" y="5210613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851A5F-01A2-BE4A-859E-62A1E7F8CEC4}"/>
              </a:ext>
            </a:extLst>
          </p:cNvPr>
          <p:cNvSpPr txBox="1"/>
          <p:nvPr/>
        </p:nvSpPr>
        <p:spPr>
          <a:xfrm>
            <a:off x="6787397" y="5199597"/>
            <a:ext cx="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9DC9EE-6177-4D4C-BBF8-E1EB3CB3E77B}"/>
              </a:ext>
            </a:extLst>
          </p:cNvPr>
          <p:cNvSpPr txBox="1"/>
          <p:nvPr/>
        </p:nvSpPr>
        <p:spPr>
          <a:xfrm>
            <a:off x="3944369" y="592887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B9FE37-D76C-E743-B44E-2668EBF7E2B2}"/>
              </a:ext>
            </a:extLst>
          </p:cNvPr>
          <p:cNvCxnSpPr>
            <a:cxnSpLocks/>
          </p:cNvCxnSpPr>
          <p:nvPr/>
        </p:nvCxnSpPr>
        <p:spPr>
          <a:xfrm>
            <a:off x="4469131" y="238812"/>
            <a:ext cx="0" cy="36709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9FC4465A-2600-B648-4D33-B2D934EE06C9}"/>
              </a:ext>
            </a:extLst>
          </p:cNvPr>
          <p:cNvSpPr/>
          <p:nvPr/>
        </p:nvSpPr>
        <p:spPr>
          <a:xfrm>
            <a:off x="5698273" y="234176"/>
            <a:ext cx="3970161" cy="6289287"/>
          </a:xfrm>
          <a:custGeom>
            <a:avLst/>
            <a:gdLst>
              <a:gd name="connsiteX0" fmla="*/ 2642839 w 3970161"/>
              <a:gd name="connsiteY0" fmla="*/ 6289287 h 6289287"/>
              <a:gd name="connsiteX1" fmla="*/ 3847171 w 3970161"/>
              <a:gd name="connsiteY1" fmla="*/ 4382429 h 6289287"/>
              <a:gd name="connsiteX2" fmla="*/ 0 w 3970161"/>
              <a:gd name="connsiteY2" fmla="*/ 0 h 628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0161" h="6289287">
                <a:moveTo>
                  <a:pt x="2642839" y="6289287"/>
                </a:moveTo>
                <a:cubicBezTo>
                  <a:pt x="3465241" y="5859965"/>
                  <a:pt x="4287644" y="5430643"/>
                  <a:pt x="3847171" y="4382429"/>
                </a:cubicBezTo>
                <a:cubicBezTo>
                  <a:pt x="3406698" y="3334215"/>
                  <a:pt x="1703349" y="1667107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D8EF2B-5E47-F46F-FDED-47DB1DD1F02E}"/>
              </a:ext>
            </a:extLst>
          </p:cNvPr>
          <p:cNvSpPr txBox="1"/>
          <p:nvPr/>
        </p:nvSpPr>
        <p:spPr>
          <a:xfrm>
            <a:off x="7313882" y="5851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822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Macintosh PowerPoint</Application>
  <PresentationFormat>Widescreen</PresentationFormat>
  <Paragraphs>337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Monaco</vt:lpstr>
      <vt:lpstr>Office Theme</vt:lpstr>
      <vt:lpstr>PowerPoint Presentation</vt:lpstr>
      <vt:lpstr>l20</vt:lpstr>
      <vt:lpstr>Overview</vt:lpstr>
      <vt:lpstr>Accumulators – 2 goals, 3 kinds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Kiczales, Gregor</dc:creator>
  <cp:lastModifiedBy>Kiczales, Gregor</cp:lastModifiedBy>
  <cp:revision>1</cp:revision>
  <dcterms:created xsi:type="dcterms:W3CDTF">2023-11-26T00:54:03Z</dcterms:created>
  <dcterms:modified xsi:type="dcterms:W3CDTF">2023-11-26T00:54:27Z</dcterms:modified>
</cp:coreProperties>
</file>