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92" r:id="rId2"/>
    <p:sldId id="258" r:id="rId3"/>
    <p:sldId id="265" r:id="rId4"/>
    <p:sldId id="300" r:id="rId5"/>
    <p:sldId id="301" r:id="rId6"/>
    <p:sldId id="306" r:id="rId7"/>
    <p:sldId id="302" r:id="rId8"/>
    <p:sldId id="304" r:id="rId9"/>
    <p:sldId id="30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34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B87B62-E80F-8A43-B0BE-90D853B06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1AC50-E933-A142-B1E2-964B4976F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9134-588E-5B42-8C9F-617A27048C6A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4CBC7-FAEF-5A4C-96F2-5B13873014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F753-6F9E-D048-A3E5-202E55B4AC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9433F-64B0-5A48-AFB6-E268DC3F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7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F5A2-0E5D-D7F9-6CE9-ECBFB496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058"/>
            <a:ext cx="10515600" cy="1980879"/>
          </a:xfrm>
        </p:spPr>
        <p:txBody>
          <a:bodyPr>
            <a:normAutofit fontScale="90000"/>
          </a:bodyPr>
          <a:lstStyle/>
          <a:p>
            <a:r>
              <a:rPr lang="en-US" sz="9600" dirty="0"/>
              <a:t>Lecture 21</a:t>
            </a:r>
            <a:br>
              <a:rPr lang="en-US" sz="9600" dirty="0"/>
            </a:br>
            <a:r>
              <a:rPr lang="en-US" sz="9600" dirty="0"/>
              <a:t>mazes and graphs</a:t>
            </a:r>
          </a:p>
        </p:txBody>
      </p:sp>
    </p:spTree>
    <p:extLst>
      <p:ext uri="{BB962C8B-B14F-4D97-AF65-F5344CB8AC3E}">
        <p14:creationId xmlns:p14="http://schemas.microsoft.com/office/powerpoint/2010/main" val="355791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9457D-8E21-AD53-6B08-4E5E4260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02673"/>
            <a:ext cx="7772400" cy="5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9CBA4-153A-F968-9DF8-005A68E0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52" y="1831760"/>
            <a:ext cx="2654303" cy="265430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C27198-B5ED-8644-9660-CF299B556494}"/>
              </a:ext>
            </a:extLst>
          </p:cNvPr>
          <p:cNvSpPr/>
          <p:nvPr/>
        </p:nvSpPr>
        <p:spPr>
          <a:xfrm>
            <a:off x="2509092" y="1972923"/>
            <a:ext cx="77599" cy="775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7FDAED5-8B0D-BA40-BB02-C7C8826941D8}"/>
              </a:ext>
            </a:extLst>
          </p:cNvPr>
          <p:cNvSpPr/>
          <p:nvPr/>
        </p:nvSpPr>
        <p:spPr>
          <a:xfrm rot="7713843" flipV="1">
            <a:off x="2394990" y="1953713"/>
            <a:ext cx="566953" cy="529467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E201BA-D64D-E947-8BA1-5583CE93C79A}"/>
              </a:ext>
            </a:extLst>
          </p:cNvPr>
          <p:cNvSpPr/>
          <p:nvPr/>
        </p:nvSpPr>
        <p:spPr>
          <a:xfrm>
            <a:off x="2509092" y="2437165"/>
            <a:ext cx="77599" cy="775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4E3F422-64C3-2D43-9CE6-4E4C0BACF5C0}"/>
              </a:ext>
            </a:extLst>
          </p:cNvPr>
          <p:cNvSpPr/>
          <p:nvPr/>
        </p:nvSpPr>
        <p:spPr>
          <a:xfrm rot="7973556" flipH="1">
            <a:off x="2124756" y="1960749"/>
            <a:ext cx="616481" cy="606424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5D0FCBA-045C-D360-BB32-19C4DAB2BFC9}"/>
              </a:ext>
            </a:extLst>
          </p:cNvPr>
          <p:cNvSpPr txBox="1"/>
          <p:nvPr/>
        </p:nvSpPr>
        <p:spPr>
          <a:xfrm>
            <a:off x="8221980" y="740544"/>
            <a:ext cx="355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simplify…</a:t>
            </a:r>
          </a:p>
        </p:txBody>
      </p:sp>
    </p:spTree>
    <p:extLst>
      <p:ext uri="{BB962C8B-B14F-4D97-AF65-F5344CB8AC3E}">
        <p14:creationId xmlns:p14="http://schemas.microsoft.com/office/powerpoint/2010/main" val="134567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534CD-DA38-C683-4A41-05EA82E669FB}"/>
              </a:ext>
            </a:extLst>
          </p:cNvPr>
          <p:cNvSpPr txBox="1"/>
          <p:nvPr/>
        </p:nvSpPr>
        <p:spPr>
          <a:xfrm>
            <a:off x="8221980" y="740544"/>
            <a:ext cx="355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see that among the dense back and forth, some points are more interesting.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F6099B8-156C-1804-54B7-C2B4655BD01F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8221980" y="740544"/>
            <a:ext cx="355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fine grained maze structure is pretty dense.  Not complex really, but just dense.</a:t>
            </a:r>
          </a:p>
          <a:p>
            <a:endParaRPr lang="en-US" dirty="0"/>
          </a:p>
          <a:p>
            <a:r>
              <a:rPr lang="en-US" dirty="0"/>
              <a:t>But we can see that among the dense back and forth, some points are more interesting.</a:t>
            </a:r>
          </a:p>
        </p:txBody>
      </p:sp>
    </p:spTree>
    <p:extLst>
      <p:ext uri="{BB962C8B-B14F-4D97-AF65-F5344CB8AC3E}">
        <p14:creationId xmlns:p14="http://schemas.microsoft.com/office/powerpoint/2010/main" val="254451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8F32-09AF-C5DF-25B2-1A409272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0B83-F688-DF99-78E9-264DBFA0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solveable</a:t>
            </a:r>
            <a:r>
              <a:rPr lang="en-US" dirty="0"/>
              <a:t>-no-revisits</a:t>
            </a:r>
          </a:p>
          <a:p>
            <a:pPr lvl="1"/>
            <a:r>
              <a:rPr lang="en-US" dirty="0"/>
              <a:t>given maze m, is it possible to go from 0,0 to lower right</a:t>
            </a:r>
          </a:p>
          <a:p>
            <a:pPr lvl="1"/>
            <a:r>
              <a:rPr lang="en-US" dirty="0"/>
              <a:t>function must not visit any position more than once</a:t>
            </a:r>
          </a:p>
          <a:p>
            <a:pPr lvl="1"/>
            <a:r>
              <a:rPr lang="en-US" dirty="0"/>
              <a:t>(it can come to the position, but not pass through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ordinary recursion    B) tail recursion</a:t>
            </a:r>
          </a:p>
          <a:p>
            <a:pPr lvl="1"/>
            <a:endParaRPr lang="en-US" dirty="0"/>
          </a:p>
          <a:p>
            <a:r>
              <a:rPr lang="en-US" dirty="0"/>
              <a:t>distance-from</a:t>
            </a:r>
          </a:p>
          <a:p>
            <a:pPr lvl="1"/>
            <a:r>
              <a:rPr lang="en-US" dirty="0"/>
              <a:t>given maze m and positions and and b, if it is possible, starting at 0,0</a:t>
            </a:r>
            <a:br>
              <a:rPr lang="en-US" dirty="0"/>
            </a:br>
            <a:r>
              <a:rPr lang="en-US" dirty="0"/>
              <a:t>to first reach a, and then reach b, produce distance from a to 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A) ordinary recursion   B) tail recursion</a:t>
            </a:r>
          </a:p>
        </p:txBody>
      </p:sp>
    </p:spTree>
    <p:extLst>
      <p:ext uri="{BB962C8B-B14F-4D97-AF65-F5344CB8AC3E}">
        <p14:creationId xmlns:p14="http://schemas.microsoft.com/office/powerpoint/2010/main" val="367423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solvable-no-revisits?</a:t>
            </a:r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EEF1B-DC02-306A-F482-CEEA7A6D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6896"/>
            <a:ext cx="7772400" cy="37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0A9426-E6DB-1A6F-6C66-5B0A7CB5136A}"/>
              </a:ext>
            </a:extLst>
          </p:cNvPr>
          <p:cNvSpPr/>
          <p:nvPr/>
        </p:nvSpPr>
        <p:spPr>
          <a:xfrm>
            <a:off x="3125775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6B8032-B6ED-CB5C-3B50-7E25424ADDE3}"/>
              </a:ext>
            </a:extLst>
          </p:cNvPr>
          <p:cNvSpPr/>
          <p:nvPr/>
        </p:nvSpPr>
        <p:spPr>
          <a:xfrm>
            <a:off x="3975781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8E6452-F894-3A97-701C-13AD4F5BED8C}"/>
              </a:ext>
            </a:extLst>
          </p:cNvPr>
          <p:cNvSpPr/>
          <p:nvPr/>
        </p:nvSpPr>
        <p:spPr>
          <a:xfrm>
            <a:off x="5250789" y="133181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663669-5AA9-FAEB-517F-47D44B1643A7}"/>
              </a:ext>
            </a:extLst>
          </p:cNvPr>
          <p:cNvSpPr/>
          <p:nvPr/>
        </p:nvSpPr>
        <p:spPr>
          <a:xfrm>
            <a:off x="3975781" y="2194701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62581B-3AE0-A502-F508-C9C413645872}"/>
              </a:ext>
            </a:extLst>
          </p:cNvPr>
          <p:cNvSpPr/>
          <p:nvPr/>
        </p:nvSpPr>
        <p:spPr>
          <a:xfrm>
            <a:off x="4400783" y="3469709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AB208C-9096-DAF0-31A0-C3A52C6018AD}"/>
              </a:ext>
            </a:extLst>
          </p:cNvPr>
          <p:cNvSpPr/>
          <p:nvPr/>
        </p:nvSpPr>
        <p:spPr>
          <a:xfrm>
            <a:off x="4400783" y="4313275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2E9B4B-D8E2-C74E-A32A-2FECEFB7643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1424" y="1409639"/>
            <a:ext cx="111936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B710B3-EEC5-1674-22DB-F762A0C2E0D0}"/>
              </a:ext>
            </a:extLst>
          </p:cNvPr>
          <p:cNvSpPr/>
          <p:nvPr/>
        </p:nvSpPr>
        <p:spPr>
          <a:xfrm>
            <a:off x="5245399" y="2604357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CAD48-FCA0-AD90-3019-C4E920EBB5F4}"/>
              </a:ext>
            </a:extLst>
          </p:cNvPr>
          <p:cNvCxnSpPr>
            <a:cxnSpLocks/>
            <a:stCxn id="8" idx="4"/>
            <a:endCxn id="27" idx="0"/>
          </p:cNvCxnSpPr>
          <p:nvPr/>
        </p:nvCxnSpPr>
        <p:spPr>
          <a:xfrm flipH="1">
            <a:off x="5323221" y="1487460"/>
            <a:ext cx="5390" cy="1116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ECDC39-E38D-9FF6-6E12-3CF2B4C9ED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053602" y="1487460"/>
            <a:ext cx="1" cy="7072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837706-A6D1-B25B-0EC7-3A51F08186D1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4053603" y="2350344"/>
            <a:ext cx="425002" cy="1119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00597A-3FA5-0650-2997-97297B0331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475911" y="3625352"/>
            <a:ext cx="2694" cy="6879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57AB64-B843-1610-2960-FF5627CF166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81418" y="1409639"/>
            <a:ext cx="6943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58244042-3C80-E616-54C6-C49217C8DFCA}"/>
              </a:ext>
            </a:extLst>
          </p:cNvPr>
          <p:cNvSpPr/>
          <p:nvPr/>
        </p:nvSpPr>
        <p:spPr>
          <a:xfrm>
            <a:off x="4579618" y="3592308"/>
            <a:ext cx="633889" cy="790285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89" h="1013271">
                <a:moveTo>
                  <a:pt x="0" y="0"/>
                </a:moveTo>
                <a:cubicBezTo>
                  <a:pt x="337185" y="99761"/>
                  <a:pt x="469900" y="188125"/>
                  <a:pt x="563880" y="317923"/>
                </a:cubicBezTo>
                <a:cubicBezTo>
                  <a:pt x="657860" y="447721"/>
                  <a:pt x="656590" y="662900"/>
                  <a:pt x="563880" y="778791"/>
                </a:cubicBezTo>
                <a:cubicBezTo>
                  <a:pt x="471170" y="894682"/>
                  <a:pt x="281940" y="936381"/>
                  <a:pt x="7620" y="1013271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D183787-D0F8-4B32-8810-1948EC407F8C}"/>
              </a:ext>
            </a:extLst>
          </p:cNvPr>
          <p:cNvSpPr/>
          <p:nvPr/>
        </p:nvSpPr>
        <p:spPr>
          <a:xfrm>
            <a:off x="4568619" y="3543304"/>
            <a:ext cx="1028051" cy="936250"/>
          </a:xfrm>
          <a:custGeom>
            <a:avLst/>
            <a:gdLst>
              <a:gd name="connsiteX0" fmla="*/ 102368 w 1127637"/>
              <a:gd name="connsiteY0" fmla="*/ 133495 h 1152600"/>
              <a:gd name="connsiteX1" fmla="*/ 864368 w 1127637"/>
              <a:gd name="connsiteY1" fmla="*/ 80155 h 1152600"/>
              <a:gd name="connsiteX2" fmla="*/ 1085348 w 1127637"/>
              <a:gd name="connsiteY2" fmla="*/ 1078375 h 1152600"/>
              <a:gd name="connsiteX3" fmla="*/ 102368 w 1127637"/>
              <a:gd name="connsiteY3" fmla="*/ 1078375 h 1152600"/>
              <a:gd name="connsiteX4" fmla="*/ 79508 w 1127637"/>
              <a:gd name="connsiteY4" fmla="*/ 1070755 h 1152600"/>
              <a:gd name="connsiteX0" fmla="*/ 87128 w 1127957"/>
              <a:gd name="connsiteY0" fmla="*/ 41412 h 1314539"/>
              <a:gd name="connsiteX1" fmla="*/ 864368 w 1127957"/>
              <a:gd name="connsiteY1" fmla="*/ 242094 h 1314539"/>
              <a:gd name="connsiteX2" fmla="*/ 1085348 w 1127957"/>
              <a:gd name="connsiteY2" fmla="*/ 1240314 h 1314539"/>
              <a:gd name="connsiteX3" fmla="*/ 102368 w 1127957"/>
              <a:gd name="connsiteY3" fmla="*/ 1240314 h 1314539"/>
              <a:gd name="connsiteX4" fmla="*/ 79508 w 1127957"/>
              <a:gd name="connsiteY4" fmla="*/ 1232694 h 1314539"/>
              <a:gd name="connsiteX0" fmla="*/ 87128 w 1127957"/>
              <a:gd name="connsiteY0" fmla="*/ 0 h 1273127"/>
              <a:gd name="connsiteX1" fmla="*/ 864368 w 1127957"/>
              <a:gd name="connsiteY1" fmla="*/ 200682 h 1273127"/>
              <a:gd name="connsiteX2" fmla="*/ 1085348 w 1127957"/>
              <a:gd name="connsiteY2" fmla="*/ 1198902 h 1273127"/>
              <a:gd name="connsiteX3" fmla="*/ 102368 w 1127957"/>
              <a:gd name="connsiteY3" fmla="*/ 1198902 h 1273127"/>
              <a:gd name="connsiteX4" fmla="*/ 79508 w 1127957"/>
              <a:gd name="connsiteY4" fmla="*/ 1191282 h 1273127"/>
              <a:gd name="connsiteX0" fmla="*/ 87128 w 1113612"/>
              <a:gd name="connsiteY0" fmla="*/ 0 h 1260100"/>
              <a:gd name="connsiteX1" fmla="*/ 780548 w 1113612"/>
              <a:gd name="connsiteY1" fmla="*/ 376543 h 1260100"/>
              <a:gd name="connsiteX2" fmla="*/ 1085348 w 1113612"/>
              <a:gd name="connsiteY2" fmla="*/ 1198902 h 1260100"/>
              <a:gd name="connsiteX3" fmla="*/ 102368 w 1113612"/>
              <a:gd name="connsiteY3" fmla="*/ 1198902 h 1260100"/>
              <a:gd name="connsiteX4" fmla="*/ 79508 w 1113612"/>
              <a:gd name="connsiteY4" fmla="*/ 1191282 h 1260100"/>
              <a:gd name="connsiteX0" fmla="*/ 87128 w 831715"/>
              <a:gd name="connsiteY0" fmla="*/ 0 h 1198912"/>
              <a:gd name="connsiteX1" fmla="*/ 780548 w 831715"/>
              <a:gd name="connsiteY1" fmla="*/ 376543 h 1198912"/>
              <a:gd name="connsiteX2" fmla="*/ 704348 w 831715"/>
              <a:gd name="connsiteY2" fmla="*/ 944881 h 1198912"/>
              <a:gd name="connsiteX3" fmla="*/ 102368 w 831715"/>
              <a:gd name="connsiteY3" fmla="*/ 1198902 h 1198912"/>
              <a:gd name="connsiteX4" fmla="*/ 79508 w 831715"/>
              <a:gd name="connsiteY4" fmla="*/ 1191282 h 1198912"/>
              <a:gd name="connsiteX0" fmla="*/ 0 w 744587"/>
              <a:gd name="connsiteY0" fmla="*/ 0 h 1198912"/>
              <a:gd name="connsiteX1" fmla="*/ 693420 w 744587"/>
              <a:gd name="connsiteY1" fmla="*/ 376543 h 1198912"/>
              <a:gd name="connsiteX2" fmla="*/ 617220 w 744587"/>
              <a:gd name="connsiteY2" fmla="*/ 944881 h 1198912"/>
              <a:gd name="connsiteX3" fmla="*/ 15240 w 744587"/>
              <a:gd name="connsiteY3" fmla="*/ 1198902 h 1198912"/>
              <a:gd name="connsiteX0" fmla="*/ 0 w 744587"/>
              <a:gd name="connsiteY0" fmla="*/ 0 h 1198902"/>
              <a:gd name="connsiteX1" fmla="*/ 693420 w 744587"/>
              <a:gd name="connsiteY1" fmla="*/ 376543 h 1198902"/>
              <a:gd name="connsiteX2" fmla="*/ 617220 w 744587"/>
              <a:gd name="connsiteY2" fmla="*/ 944881 h 1198902"/>
              <a:gd name="connsiteX3" fmla="*/ 15240 w 744587"/>
              <a:gd name="connsiteY3" fmla="*/ 1198902 h 1198902"/>
              <a:gd name="connsiteX0" fmla="*/ 0 w 744587"/>
              <a:gd name="connsiteY0" fmla="*/ 0 h 1091431"/>
              <a:gd name="connsiteX1" fmla="*/ 693420 w 744587"/>
              <a:gd name="connsiteY1" fmla="*/ 376543 h 1091431"/>
              <a:gd name="connsiteX2" fmla="*/ 617220 w 744587"/>
              <a:gd name="connsiteY2" fmla="*/ 944881 h 1091431"/>
              <a:gd name="connsiteX3" fmla="*/ 15240 w 744587"/>
              <a:gd name="connsiteY3" fmla="*/ 1091431 h 1091431"/>
              <a:gd name="connsiteX0" fmla="*/ 0 w 730726"/>
              <a:gd name="connsiteY0" fmla="*/ 0 h 1091431"/>
              <a:gd name="connsiteX1" fmla="*/ 693420 w 730726"/>
              <a:gd name="connsiteY1" fmla="*/ 376543 h 1091431"/>
              <a:gd name="connsiteX2" fmla="*/ 571500 w 730726"/>
              <a:gd name="connsiteY2" fmla="*/ 856951 h 1091431"/>
              <a:gd name="connsiteX3" fmla="*/ 15240 w 730726"/>
              <a:gd name="connsiteY3" fmla="*/ 1091431 h 1091431"/>
              <a:gd name="connsiteX0" fmla="*/ 0 w 641988"/>
              <a:gd name="connsiteY0" fmla="*/ 0 h 1091431"/>
              <a:gd name="connsiteX1" fmla="*/ 571500 w 641988"/>
              <a:gd name="connsiteY1" fmla="*/ 396083 h 1091431"/>
              <a:gd name="connsiteX2" fmla="*/ 571500 w 641988"/>
              <a:gd name="connsiteY2" fmla="*/ 856951 h 1091431"/>
              <a:gd name="connsiteX3" fmla="*/ 15240 w 641988"/>
              <a:gd name="connsiteY3" fmla="*/ 1091431 h 109143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3889"/>
              <a:gd name="connsiteY0" fmla="*/ 0 h 1013271"/>
              <a:gd name="connsiteX1" fmla="*/ 563880 w 633889"/>
              <a:gd name="connsiteY1" fmla="*/ 317923 h 1013271"/>
              <a:gd name="connsiteX2" fmla="*/ 563880 w 633889"/>
              <a:gd name="connsiteY2" fmla="*/ 778791 h 1013271"/>
              <a:gd name="connsiteX3" fmla="*/ 7620 w 633889"/>
              <a:gd name="connsiteY3" fmla="*/ 1013271 h 1013271"/>
              <a:gd name="connsiteX0" fmla="*/ 0 w 636731"/>
              <a:gd name="connsiteY0" fmla="*/ 0 h 1013271"/>
              <a:gd name="connsiteX1" fmla="*/ 568839 w 636731"/>
              <a:gd name="connsiteY1" fmla="*/ 185546 h 1013271"/>
              <a:gd name="connsiteX2" fmla="*/ 563880 w 636731"/>
              <a:gd name="connsiteY2" fmla="*/ 778791 h 1013271"/>
              <a:gd name="connsiteX3" fmla="*/ 7620 w 636731"/>
              <a:gd name="connsiteY3" fmla="*/ 1013271 h 1013271"/>
              <a:gd name="connsiteX0" fmla="*/ 0 w 626621"/>
              <a:gd name="connsiteY0" fmla="*/ 0 h 1013271"/>
              <a:gd name="connsiteX1" fmla="*/ 568839 w 626621"/>
              <a:gd name="connsiteY1" fmla="*/ 185546 h 1013271"/>
              <a:gd name="connsiteX2" fmla="*/ 544044 w 626621"/>
              <a:gd name="connsiteY2" fmla="*/ 853253 h 1013271"/>
              <a:gd name="connsiteX3" fmla="*/ 7620 w 626621"/>
              <a:gd name="connsiteY3" fmla="*/ 1013271 h 1013271"/>
              <a:gd name="connsiteX0" fmla="*/ 0 w 626621"/>
              <a:gd name="connsiteY0" fmla="*/ 0 h 1024825"/>
              <a:gd name="connsiteX1" fmla="*/ 568839 w 626621"/>
              <a:gd name="connsiteY1" fmla="*/ 185546 h 1024825"/>
              <a:gd name="connsiteX2" fmla="*/ 544044 w 626621"/>
              <a:gd name="connsiteY2" fmla="*/ 853253 h 1024825"/>
              <a:gd name="connsiteX3" fmla="*/ 7620 w 626621"/>
              <a:gd name="connsiteY3" fmla="*/ 1013271 h 1024825"/>
              <a:gd name="connsiteX0" fmla="*/ 0 w 669049"/>
              <a:gd name="connsiteY0" fmla="*/ 0 h 1016551"/>
              <a:gd name="connsiteX1" fmla="*/ 608511 w 669049"/>
              <a:gd name="connsiteY1" fmla="*/ 177272 h 1016551"/>
              <a:gd name="connsiteX2" fmla="*/ 583716 w 669049"/>
              <a:gd name="connsiteY2" fmla="*/ 844979 h 1016551"/>
              <a:gd name="connsiteX3" fmla="*/ 47292 w 669049"/>
              <a:gd name="connsiteY3" fmla="*/ 1004997 h 101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049" h="1016551">
                <a:moveTo>
                  <a:pt x="0" y="0"/>
                </a:moveTo>
                <a:cubicBezTo>
                  <a:pt x="357021" y="479"/>
                  <a:pt x="511225" y="36442"/>
                  <a:pt x="608511" y="177272"/>
                </a:cubicBezTo>
                <a:cubicBezTo>
                  <a:pt x="705797" y="318102"/>
                  <a:pt x="677252" y="707025"/>
                  <a:pt x="583716" y="844979"/>
                </a:cubicBezTo>
                <a:cubicBezTo>
                  <a:pt x="490180" y="982933"/>
                  <a:pt x="321612" y="1043937"/>
                  <a:pt x="47292" y="1004997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762CAC1-0818-0AC6-129F-B216BB498D91}"/>
              </a:ext>
            </a:extLst>
          </p:cNvPr>
          <p:cNvSpPr/>
          <p:nvPr/>
        </p:nvSpPr>
        <p:spPr>
          <a:xfrm>
            <a:off x="3090430" y="2100052"/>
            <a:ext cx="1390130" cy="278761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0130" h="2787617">
                <a:moveTo>
                  <a:pt x="1390130" y="2403368"/>
                </a:moveTo>
                <a:cubicBezTo>
                  <a:pt x="1329170" y="2609743"/>
                  <a:pt x="1268210" y="2816118"/>
                  <a:pt x="1047230" y="2784368"/>
                </a:cubicBezTo>
                <a:cubicBezTo>
                  <a:pt x="826250" y="2752618"/>
                  <a:pt x="209030" y="2643398"/>
                  <a:pt x="64250" y="2212868"/>
                </a:cubicBezTo>
                <a:cubicBezTo>
                  <a:pt x="-80530" y="1782338"/>
                  <a:pt x="46470" y="540278"/>
                  <a:pt x="178550" y="201188"/>
                </a:cubicBezTo>
                <a:cubicBezTo>
                  <a:pt x="310630" y="-137902"/>
                  <a:pt x="583680" y="20213"/>
                  <a:pt x="856730" y="178328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09A1FE-0D0C-C0CF-3483-023CF9D5B5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03189" y="1409638"/>
            <a:ext cx="1587039" cy="379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F9AAB08-5271-B08D-2878-A0BB37441076}"/>
              </a:ext>
            </a:extLst>
          </p:cNvPr>
          <p:cNvSpPr/>
          <p:nvPr/>
        </p:nvSpPr>
        <p:spPr>
          <a:xfrm>
            <a:off x="6967435" y="5179978"/>
            <a:ext cx="155643" cy="1556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B8404CD-700D-2EB8-3E5F-5EA501ABE053}"/>
              </a:ext>
            </a:extLst>
          </p:cNvPr>
          <p:cNvSpPr/>
          <p:nvPr/>
        </p:nvSpPr>
        <p:spPr>
          <a:xfrm>
            <a:off x="3414480" y="2360958"/>
            <a:ext cx="914923" cy="2000507"/>
          </a:xfrm>
          <a:custGeom>
            <a:avLst/>
            <a:gdLst>
              <a:gd name="connsiteX0" fmla="*/ 1390130 w 1390130"/>
              <a:gd name="connsiteY0" fmla="*/ 2403368 h 2787617"/>
              <a:gd name="connsiteX1" fmla="*/ 1047230 w 1390130"/>
              <a:gd name="connsiteY1" fmla="*/ 2784368 h 2787617"/>
              <a:gd name="connsiteX2" fmla="*/ 64250 w 1390130"/>
              <a:gd name="connsiteY2" fmla="*/ 2212868 h 2787617"/>
              <a:gd name="connsiteX3" fmla="*/ 178550 w 1390130"/>
              <a:gd name="connsiteY3" fmla="*/ 201188 h 2787617"/>
              <a:gd name="connsiteX4" fmla="*/ 856730 w 1390130"/>
              <a:gd name="connsiteY4" fmla="*/ 178328 h 2787617"/>
              <a:gd name="connsiteX0" fmla="*/ 1390130 w 1390130"/>
              <a:gd name="connsiteY0" fmla="*/ 2426657 h 2810906"/>
              <a:gd name="connsiteX1" fmla="*/ 1047230 w 1390130"/>
              <a:gd name="connsiteY1" fmla="*/ 2807657 h 2810906"/>
              <a:gd name="connsiteX2" fmla="*/ 64250 w 1390130"/>
              <a:gd name="connsiteY2" fmla="*/ 2236157 h 2810906"/>
              <a:gd name="connsiteX3" fmla="*/ 178550 w 1390130"/>
              <a:gd name="connsiteY3" fmla="*/ 224477 h 2810906"/>
              <a:gd name="connsiteX4" fmla="*/ 1057559 w 1390130"/>
              <a:gd name="connsiteY4" fmla="*/ 148752 h 2810906"/>
              <a:gd name="connsiteX0" fmla="*/ 1390130 w 1390130"/>
              <a:gd name="connsiteY0" fmla="*/ 2345138 h 2729387"/>
              <a:gd name="connsiteX1" fmla="*/ 1047230 w 1390130"/>
              <a:gd name="connsiteY1" fmla="*/ 2726138 h 2729387"/>
              <a:gd name="connsiteX2" fmla="*/ 64250 w 1390130"/>
              <a:gd name="connsiteY2" fmla="*/ 2154638 h 2729387"/>
              <a:gd name="connsiteX3" fmla="*/ 178550 w 1390130"/>
              <a:gd name="connsiteY3" fmla="*/ 142958 h 2729387"/>
              <a:gd name="connsiteX4" fmla="*/ 1057559 w 1390130"/>
              <a:gd name="connsiteY4" fmla="*/ 67233 h 2729387"/>
              <a:gd name="connsiteX0" fmla="*/ 1358052 w 1358052"/>
              <a:gd name="connsiteY0" fmla="*/ 2277905 h 2662154"/>
              <a:gd name="connsiteX1" fmla="*/ 1015152 w 1358052"/>
              <a:gd name="connsiteY1" fmla="*/ 2658905 h 2662154"/>
              <a:gd name="connsiteX2" fmla="*/ 32172 w 1358052"/>
              <a:gd name="connsiteY2" fmla="*/ 2087405 h 2662154"/>
              <a:gd name="connsiteX3" fmla="*/ 291516 w 1358052"/>
              <a:gd name="connsiteY3" fmla="*/ 419348 h 2662154"/>
              <a:gd name="connsiteX4" fmla="*/ 1025481 w 1358052"/>
              <a:gd name="connsiteY4" fmla="*/ 0 h 2662154"/>
              <a:gd name="connsiteX0" fmla="*/ 1119395 w 1119395"/>
              <a:gd name="connsiteY0" fmla="*/ 2277905 h 2672762"/>
              <a:gd name="connsiteX1" fmla="*/ 776495 w 1119395"/>
              <a:gd name="connsiteY1" fmla="*/ 2658905 h 2672762"/>
              <a:gd name="connsiteX2" fmla="*/ 184016 w 1119395"/>
              <a:gd name="connsiteY2" fmla="*/ 1823079 h 2672762"/>
              <a:gd name="connsiteX3" fmla="*/ 52859 w 1119395"/>
              <a:gd name="connsiteY3" fmla="*/ 419348 h 2672762"/>
              <a:gd name="connsiteX4" fmla="*/ 786824 w 1119395"/>
              <a:gd name="connsiteY4" fmla="*/ 0 h 2672762"/>
              <a:gd name="connsiteX0" fmla="*/ 1113237 w 1113237"/>
              <a:gd name="connsiteY0" fmla="*/ 2277905 h 2352677"/>
              <a:gd name="connsiteX1" fmla="*/ 536036 w 1113237"/>
              <a:gd name="connsiteY1" fmla="*/ 2130253 h 2352677"/>
              <a:gd name="connsiteX2" fmla="*/ 177858 w 1113237"/>
              <a:gd name="connsiteY2" fmla="*/ 1823079 h 2352677"/>
              <a:gd name="connsiteX3" fmla="*/ 46701 w 1113237"/>
              <a:gd name="connsiteY3" fmla="*/ 419348 h 2352677"/>
              <a:gd name="connsiteX4" fmla="*/ 780666 w 1113237"/>
              <a:gd name="connsiteY4" fmla="*/ 0 h 2352677"/>
              <a:gd name="connsiteX0" fmla="*/ 1113237 w 1113237"/>
              <a:gd name="connsiteY0" fmla="*/ 2277905 h 2277905"/>
              <a:gd name="connsiteX1" fmla="*/ 177858 w 1113237"/>
              <a:gd name="connsiteY1" fmla="*/ 1823079 h 2277905"/>
              <a:gd name="connsiteX2" fmla="*/ 46701 w 1113237"/>
              <a:gd name="connsiteY2" fmla="*/ 419348 h 2277905"/>
              <a:gd name="connsiteX3" fmla="*/ 780666 w 1113237"/>
              <a:gd name="connsiteY3" fmla="*/ 0 h 2277905"/>
              <a:gd name="connsiteX0" fmla="*/ 1339630 w 1339630"/>
              <a:gd name="connsiteY0" fmla="*/ 2313148 h 2313148"/>
              <a:gd name="connsiteX1" fmla="*/ 203421 w 1339630"/>
              <a:gd name="connsiteY1" fmla="*/ 1823079 h 2313148"/>
              <a:gd name="connsiteX2" fmla="*/ 72264 w 1339630"/>
              <a:gd name="connsiteY2" fmla="*/ 419348 h 2313148"/>
              <a:gd name="connsiteX3" fmla="*/ 806229 w 1339630"/>
              <a:gd name="connsiteY3" fmla="*/ 0 h 23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630" h="2313148">
                <a:moveTo>
                  <a:pt x="1339630" y="2313148"/>
                </a:moveTo>
                <a:cubicBezTo>
                  <a:pt x="1144759" y="2218393"/>
                  <a:pt x="414649" y="2138712"/>
                  <a:pt x="203421" y="1823079"/>
                </a:cubicBezTo>
                <a:cubicBezTo>
                  <a:pt x="-7807" y="1507446"/>
                  <a:pt x="-59816" y="758438"/>
                  <a:pt x="72264" y="419348"/>
                </a:cubicBezTo>
                <a:cubicBezTo>
                  <a:pt x="204344" y="80258"/>
                  <a:pt x="477393" y="123832"/>
                  <a:pt x="806229" y="0"/>
                </a:cubicBezTo>
              </a:path>
            </a:pathLst>
          </a:custGeom>
          <a:noFill/>
          <a:ln w="25400">
            <a:solidFill>
              <a:schemeClr val="accent1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0EE3E-52F9-FFA5-AAEA-E8177B0CB143}"/>
              </a:ext>
            </a:extLst>
          </p:cNvPr>
          <p:cNvSpPr txBox="1"/>
          <p:nvPr/>
        </p:nvSpPr>
        <p:spPr>
          <a:xfrm>
            <a:off x="7597140" y="298584"/>
            <a:ext cx="408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distance-from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graph: yes </a:t>
            </a:r>
            <a:r>
              <a:rPr lang="en-US" dirty="0">
                <a:sym typeface="Wingdings" pitchFamily="2" charset="2"/>
              </a:rPr>
              <a:t> path or visited required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24181</TotalTime>
  <Words>443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Monaco</vt:lpstr>
      <vt:lpstr>Wingdings</vt:lpstr>
      <vt:lpstr>Office Theme</vt:lpstr>
      <vt:lpstr>Lecture 21 mazes and graphs</vt:lpstr>
      <vt:lpstr>PowerPoint Presentation</vt:lpstr>
      <vt:lpstr>PowerPoint Presentation</vt:lpstr>
      <vt:lpstr>PowerPoint Presentation</vt:lpstr>
      <vt:lpstr>PowerPoint Presentation</vt:lpstr>
      <vt:lpstr>two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90</cp:revision>
  <cp:lastPrinted>2024-11-26T16:36:23Z</cp:lastPrinted>
  <dcterms:created xsi:type="dcterms:W3CDTF">2018-10-29T16:01:27Z</dcterms:created>
  <dcterms:modified xsi:type="dcterms:W3CDTF">2024-11-28T16:21:23Z</dcterms:modified>
</cp:coreProperties>
</file>