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92" r:id="rId2"/>
    <p:sldId id="296" r:id="rId3"/>
    <p:sldId id="272" r:id="rId4"/>
    <p:sldId id="284" r:id="rId5"/>
    <p:sldId id="285" r:id="rId6"/>
    <p:sldId id="286" r:id="rId7"/>
    <p:sldId id="266" r:id="rId8"/>
    <p:sldId id="278" r:id="rId9"/>
    <p:sldId id="279" r:id="rId10"/>
    <p:sldId id="280" r:id="rId11"/>
    <p:sldId id="281" r:id="rId12"/>
    <p:sldId id="276" r:id="rId13"/>
    <p:sldId id="277" r:id="rId14"/>
    <p:sldId id="282" r:id="rId15"/>
    <p:sldId id="294" r:id="rId16"/>
    <p:sldId id="290" r:id="rId17"/>
    <p:sldId id="289" r:id="rId18"/>
    <p:sldId id="283" r:id="rId19"/>
    <p:sldId id="295" r:id="rId20"/>
    <p:sldId id="291" r:id="rId21"/>
    <p:sldId id="293" r:id="rId22"/>
    <p:sldId id="264" r:id="rId23"/>
    <p:sldId id="275" r:id="rId24"/>
    <p:sldId id="297"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36"/>
    <p:restoredTop sz="94898"/>
  </p:normalViewPr>
  <p:slideViewPr>
    <p:cSldViewPr snapToGrid="0" snapToObjects="1">
      <p:cViewPr varScale="1">
        <p:scale>
          <a:sx n="121" d="100"/>
          <a:sy n="121" d="100"/>
        </p:scale>
        <p:origin x="10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F5B058-51A1-D440-AFAB-95D6B10C14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43AE87E-A89A-A845-A3CB-5062BFA022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0221F2-9221-C947-8AA1-B2ECA6CA3F5F}" type="datetimeFigureOut">
              <a:rPr lang="en-US" smtClean="0"/>
              <a:t>12/2/24</a:t>
            </a:fld>
            <a:endParaRPr lang="en-US"/>
          </a:p>
        </p:txBody>
      </p:sp>
      <p:sp>
        <p:nvSpPr>
          <p:cNvPr id="4" name="Footer Placeholder 3">
            <a:extLst>
              <a:ext uri="{FF2B5EF4-FFF2-40B4-BE49-F238E27FC236}">
                <a16:creationId xmlns:a16="http://schemas.microsoft.com/office/drawing/2014/main" id="{A1406758-D01F-A840-8053-DB45A24ABE6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17E9B68-E242-C342-907E-02446BC49A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4F22D2-3A1F-334A-98EA-02D669E817F8}" type="slidenum">
              <a:rPr lang="en-US" smtClean="0"/>
              <a:t>‹#›</a:t>
            </a:fld>
            <a:endParaRPr lang="en-US"/>
          </a:p>
        </p:txBody>
      </p:sp>
    </p:spTree>
    <p:extLst>
      <p:ext uri="{BB962C8B-B14F-4D97-AF65-F5344CB8AC3E}">
        <p14:creationId xmlns:p14="http://schemas.microsoft.com/office/powerpoint/2010/main" val="990317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AA5DE-27F5-9745-9CE3-8D5124841CBB}" type="datetimeFigureOut">
              <a:rPr lang="en-US" smtClean="0"/>
              <a:t>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229E6-C67A-E449-A6EE-0F1EA2469FC1}" type="slidenum">
              <a:rPr lang="en-US" smtClean="0"/>
              <a:t>‹#›</a:t>
            </a:fld>
            <a:endParaRPr lang="en-US"/>
          </a:p>
        </p:txBody>
      </p:sp>
    </p:spTree>
    <p:extLst>
      <p:ext uri="{BB962C8B-B14F-4D97-AF65-F5344CB8AC3E}">
        <p14:creationId xmlns:p14="http://schemas.microsoft.com/office/powerpoint/2010/main" val="1609784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7229E6-C67A-E449-A6EE-0F1EA2469FC1}" type="slidenum">
              <a:rPr lang="en-US" smtClean="0"/>
              <a:t>17</a:t>
            </a:fld>
            <a:endParaRPr lang="en-US"/>
          </a:p>
        </p:txBody>
      </p:sp>
    </p:spTree>
    <p:extLst>
      <p:ext uri="{BB962C8B-B14F-4D97-AF65-F5344CB8AC3E}">
        <p14:creationId xmlns:p14="http://schemas.microsoft.com/office/powerpoint/2010/main" val="3990825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7229E6-C67A-E449-A6EE-0F1EA2469FC1}" type="slidenum">
              <a:rPr lang="en-US" smtClean="0"/>
              <a:t>19</a:t>
            </a:fld>
            <a:endParaRPr lang="en-US"/>
          </a:p>
        </p:txBody>
      </p:sp>
    </p:spTree>
    <p:extLst>
      <p:ext uri="{BB962C8B-B14F-4D97-AF65-F5344CB8AC3E}">
        <p14:creationId xmlns:p14="http://schemas.microsoft.com/office/powerpoint/2010/main" val="1426377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7229E6-C67A-E449-A6EE-0F1EA2469FC1}" type="slidenum">
              <a:rPr lang="en-US" smtClean="0"/>
              <a:t>22</a:t>
            </a:fld>
            <a:endParaRPr lang="en-US"/>
          </a:p>
        </p:txBody>
      </p:sp>
    </p:spTree>
    <p:extLst>
      <p:ext uri="{BB962C8B-B14F-4D97-AF65-F5344CB8AC3E}">
        <p14:creationId xmlns:p14="http://schemas.microsoft.com/office/powerpoint/2010/main" val="1530319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C25A20-5354-3B46-B5A4-C1220A4644A2}"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38966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C25A20-5354-3B46-B5A4-C1220A4644A2}"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582068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C25A20-5354-3B46-B5A4-C1220A4644A2}"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03923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C25A20-5354-3B46-B5A4-C1220A4644A2}"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36251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25A20-5354-3B46-B5A4-C1220A4644A2}"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23058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C25A20-5354-3B46-B5A4-C1220A4644A2}"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6504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C25A20-5354-3B46-B5A4-C1220A4644A2}" type="datetimeFigureOut">
              <a:rPr lang="en-US" smtClean="0"/>
              <a:t>12/2/24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74053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C25A20-5354-3B46-B5A4-C1220A4644A2}" type="datetimeFigureOut">
              <a:rPr lang="en-US" smtClean="0"/>
              <a:t>12/2/24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22447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25A20-5354-3B46-B5A4-C1220A4644A2}" type="datetimeFigureOut">
              <a:rPr lang="en-US" smtClean="0"/>
              <a:t>12/2/24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48321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25A20-5354-3B46-B5A4-C1220A4644A2}"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80233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25A20-5354-3B46-B5A4-C1220A4644A2}"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54059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25A20-5354-3B46-B5A4-C1220A4644A2}" type="datetimeFigureOut">
              <a:rPr lang="en-US" smtClean="0"/>
              <a:t>12/2/24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D5108-EA12-D54C-BEED-E15733DB84AF}" type="slidenum">
              <a:rPr lang="en-US" smtClean="0"/>
              <a:t>‹#›</a:t>
            </a:fld>
            <a:endParaRPr lang="en-US"/>
          </a:p>
        </p:txBody>
      </p:sp>
    </p:spTree>
    <p:extLst>
      <p:ext uri="{BB962C8B-B14F-4D97-AF65-F5344CB8AC3E}">
        <p14:creationId xmlns:p14="http://schemas.microsoft.com/office/powerpoint/2010/main" val="1399011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F5A2-0E5D-D7F9-6CE9-ECBFB496FC2B}"/>
              </a:ext>
            </a:extLst>
          </p:cNvPr>
          <p:cNvSpPr>
            <a:spLocks noGrp="1"/>
          </p:cNvSpPr>
          <p:nvPr>
            <p:ph type="title"/>
          </p:nvPr>
        </p:nvSpPr>
        <p:spPr>
          <a:xfrm>
            <a:off x="838200" y="2385058"/>
            <a:ext cx="10515600" cy="1980879"/>
          </a:xfrm>
        </p:spPr>
        <p:txBody>
          <a:bodyPr>
            <a:normAutofit fontScale="90000"/>
          </a:bodyPr>
          <a:lstStyle/>
          <a:p>
            <a:r>
              <a:rPr lang="en-US" sz="9600" dirty="0"/>
              <a:t>Lecture 23</a:t>
            </a:r>
            <a:br>
              <a:rPr lang="en-US" sz="9600" dirty="0"/>
            </a:br>
            <a:br>
              <a:rPr lang="en-US" sz="6000" dirty="0"/>
            </a:br>
            <a:r>
              <a:rPr lang="en-US" sz="6000" dirty="0"/>
              <a:t>and then we were done</a:t>
            </a:r>
            <a:endParaRPr lang="en-US" sz="9600" dirty="0"/>
          </a:p>
        </p:txBody>
      </p:sp>
    </p:spTree>
    <p:extLst>
      <p:ext uri="{BB962C8B-B14F-4D97-AF65-F5344CB8AC3E}">
        <p14:creationId xmlns:p14="http://schemas.microsoft.com/office/powerpoint/2010/main" val="3557917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p:txBody>
          <a:bodyPr/>
          <a:lstStyle/>
          <a:p>
            <a:r>
              <a:rPr lang="en-US" dirty="0"/>
              <a:t>What have you learned ... about design?</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a:xfrm>
            <a:off x="838200" y="1825625"/>
            <a:ext cx="10515600" cy="4830356"/>
          </a:xfrm>
        </p:spPr>
        <p:txBody>
          <a:bodyPr>
            <a:normAutofit/>
          </a:bodyPr>
          <a:lstStyle/>
          <a:p>
            <a:r>
              <a:rPr lang="en-US" sz="3600" dirty="0"/>
              <a:t>but sometimes</a:t>
            </a:r>
          </a:p>
          <a:p>
            <a:endParaRPr lang="en-US" dirty="0"/>
          </a:p>
          <a:p>
            <a:endParaRPr lang="en-US" dirty="0"/>
          </a:p>
          <a:p>
            <a:endParaRPr lang="en-US" dirty="0"/>
          </a:p>
          <a:p>
            <a:endParaRPr lang="en-US" dirty="0"/>
          </a:p>
          <a:p>
            <a:endParaRPr lang="en-US" dirty="0"/>
          </a:p>
          <a:p>
            <a:pPr lvl="1"/>
            <a:r>
              <a:rPr lang="en-US" dirty="0"/>
              <a:t>despite your best efforts</a:t>
            </a:r>
          </a:p>
          <a:p>
            <a:pPr lvl="1"/>
            <a:r>
              <a:rPr lang="en-US" dirty="0"/>
              <a:t>what you end up with is not what you really wanted</a:t>
            </a:r>
          </a:p>
          <a:p>
            <a:pPr lvl="1"/>
            <a:r>
              <a:rPr lang="en-US" dirty="0"/>
              <a:t>go back and systematically revise the design, and learn from that error</a:t>
            </a:r>
          </a:p>
          <a:p>
            <a:pPr lvl="1"/>
            <a:endParaRPr lang="en-US" dirty="0"/>
          </a:p>
          <a:p>
            <a:pPr marL="457200" lvl="1" indent="0">
              <a:buNone/>
            </a:pPr>
            <a:endParaRPr lang="en-US" dirty="0"/>
          </a:p>
          <a:p>
            <a:endParaRPr lang="en-US" dirty="0"/>
          </a:p>
        </p:txBody>
      </p:sp>
      <p:sp>
        <p:nvSpPr>
          <p:cNvPr id="4" name="TextBox 3">
            <a:extLst>
              <a:ext uri="{FF2B5EF4-FFF2-40B4-BE49-F238E27FC236}">
                <a16:creationId xmlns:a16="http://schemas.microsoft.com/office/drawing/2014/main" id="{9DAEF986-FC6E-2540-8868-F58DD833305B}"/>
              </a:ext>
            </a:extLst>
          </p:cNvPr>
          <p:cNvSpPr txBox="1"/>
          <p:nvPr/>
        </p:nvSpPr>
        <p:spPr>
          <a:xfrm>
            <a:off x="170121" y="2858034"/>
            <a:ext cx="11851758" cy="1323439"/>
          </a:xfrm>
          <a:prstGeom prst="rect">
            <a:avLst/>
          </a:prstGeom>
          <a:noFill/>
        </p:spPr>
        <p:txBody>
          <a:bodyPr wrap="square" rtlCol="0">
            <a:spAutoFit/>
          </a:bodyPr>
          <a:lstStyle/>
          <a:p>
            <a:br>
              <a:rPr lang="en-CA" sz="1600" dirty="0">
                <a:latin typeface="Monaco" pitchFamily="2" charset="77"/>
              </a:rPr>
            </a:br>
            <a:endParaRPr lang="en-CA" sz="1600" dirty="0">
              <a:latin typeface="Monaco" pitchFamily="2" charset="77"/>
            </a:endParaRPr>
          </a:p>
          <a:p>
            <a:r>
              <a:rPr lang="en-CA" sz="1600" dirty="0">
                <a:latin typeface="Monaco" pitchFamily="2" charset="77"/>
              </a:rPr>
              <a:t>  50% of  50%   Submitted tests: correct - all submitted test pass. </a:t>
            </a:r>
          </a:p>
          <a:p>
            <a:r>
              <a:rPr lang="en-CA" sz="1600" dirty="0">
                <a:latin typeface="Monaco" pitchFamily="2" charset="77"/>
              </a:rPr>
              <a:t>   0% of  50%   Additional tests: incorrect - 3 autograder internal additional tests failed. </a:t>
            </a:r>
          </a:p>
          <a:p>
            <a:endParaRPr lang="en-US" sz="1600" dirty="0">
              <a:latin typeface="Monaco" pitchFamily="2" charset="77"/>
            </a:endParaRPr>
          </a:p>
        </p:txBody>
      </p:sp>
    </p:spTree>
    <p:extLst>
      <p:ext uri="{BB962C8B-B14F-4D97-AF65-F5344CB8AC3E}">
        <p14:creationId xmlns:p14="http://schemas.microsoft.com/office/powerpoint/2010/main" val="49117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a:xfrm>
            <a:off x="838200" y="365125"/>
            <a:ext cx="10515600" cy="1325563"/>
          </a:xfrm>
        </p:spPr>
        <p:txBody>
          <a:bodyPr/>
          <a:lstStyle/>
          <a:p>
            <a:r>
              <a:rPr lang="en-US" dirty="0"/>
              <a:t>Hopefully you also learned</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a:xfrm>
            <a:off x="838200" y="1825625"/>
            <a:ext cx="10515600" cy="4351338"/>
          </a:xfrm>
        </p:spPr>
        <p:txBody>
          <a:bodyPr/>
          <a:lstStyle/>
          <a:p>
            <a:endParaRPr lang="en-US" dirty="0"/>
          </a:p>
          <a:p>
            <a:r>
              <a:rPr lang="en-US" dirty="0"/>
              <a:t>that you can solve larger and harder problems than you thought</a:t>
            </a:r>
          </a:p>
          <a:p>
            <a:r>
              <a:rPr lang="en-US" dirty="0"/>
              <a:t>some of what it will take to solve harder and harder problems</a:t>
            </a:r>
          </a:p>
          <a:p>
            <a:endParaRPr lang="en-US" dirty="0"/>
          </a:p>
          <a:p>
            <a:endParaRPr lang="en-US" dirty="0"/>
          </a:p>
          <a:p>
            <a:endParaRPr lang="en-US" dirty="0"/>
          </a:p>
          <a:p>
            <a:r>
              <a:rPr lang="en-US" dirty="0"/>
              <a:t>patience, attention to detail, humility are important parts of it</a:t>
            </a:r>
          </a:p>
          <a:p>
            <a:pPr lvl="1"/>
            <a:endParaRPr lang="en-US" dirty="0"/>
          </a:p>
          <a:p>
            <a:endParaRPr lang="en-US" dirty="0"/>
          </a:p>
        </p:txBody>
      </p:sp>
    </p:spTree>
    <p:extLst>
      <p:ext uri="{BB962C8B-B14F-4D97-AF65-F5344CB8AC3E}">
        <p14:creationId xmlns:p14="http://schemas.microsoft.com/office/powerpoint/2010/main" val="399555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ED6A-0994-6C41-BD42-CD8F0E615378}"/>
              </a:ext>
            </a:extLst>
          </p:cNvPr>
          <p:cNvSpPr>
            <a:spLocks noGrp="1"/>
          </p:cNvSpPr>
          <p:nvPr>
            <p:ph type="title"/>
          </p:nvPr>
        </p:nvSpPr>
        <p:spPr/>
        <p:txBody>
          <a:bodyPr/>
          <a:lstStyle/>
          <a:p>
            <a:r>
              <a:rPr lang="en-US" dirty="0"/>
              <a:t>Other languages</a:t>
            </a:r>
          </a:p>
        </p:txBody>
      </p:sp>
      <p:sp>
        <p:nvSpPr>
          <p:cNvPr id="3" name="Content Placeholder 2">
            <a:extLst>
              <a:ext uri="{FF2B5EF4-FFF2-40B4-BE49-F238E27FC236}">
                <a16:creationId xmlns:a16="http://schemas.microsoft.com/office/drawing/2014/main" id="{4E5B8446-E292-8F48-BACA-ECAF7A46BEB1}"/>
              </a:ext>
            </a:extLst>
          </p:cNvPr>
          <p:cNvSpPr>
            <a:spLocks noGrp="1"/>
          </p:cNvSpPr>
          <p:nvPr>
            <p:ph idx="1"/>
          </p:nvPr>
        </p:nvSpPr>
        <p:spPr>
          <a:xfrm>
            <a:off x="838199" y="1825625"/>
            <a:ext cx="11029749" cy="4351338"/>
          </a:xfrm>
        </p:spPr>
        <p:txBody>
          <a:bodyPr/>
          <a:lstStyle/>
          <a:p>
            <a:r>
              <a:rPr lang="en-US" dirty="0"/>
              <a:t>Everything you’ve learned in 110 works in other languages</a:t>
            </a:r>
          </a:p>
          <a:p>
            <a:pPr lvl="1"/>
            <a:r>
              <a:rPr lang="en-US" dirty="0"/>
              <a:t>data design, function design, tests, templates…</a:t>
            </a:r>
          </a:p>
          <a:p>
            <a:pPr lvl="1"/>
            <a:r>
              <a:rPr lang="en-US" dirty="0"/>
              <a:t>above all, working systematically to narrow the gap between problem and solution</a:t>
            </a:r>
          </a:p>
          <a:p>
            <a:endParaRPr lang="en-US" dirty="0"/>
          </a:p>
          <a:p>
            <a:r>
              <a:rPr lang="en-US" dirty="0"/>
              <a:t>Learn new languages by reading code</a:t>
            </a:r>
          </a:p>
          <a:p>
            <a:pPr lvl="1"/>
            <a:r>
              <a:rPr lang="en-US" dirty="0"/>
              <a:t>find code that “must do X”</a:t>
            </a:r>
          </a:p>
          <a:p>
            <a:pPr lvl="1"/>
            <a:r>
              <a:rPr lang="en-US" dirty="0"/>
              <a:t>use what you know to understand the chunks (the templates)</a:t>
            </a:r>
          </a:p>
          <a:p>
            <a:pPr lvl="1"/>
            <a:r>
              <a:rPr lang="en-US" dirty="0"/>
              <a:t>figure it out from there</a:t>
            </a:r>
          </a:p>
        </p:txBody>
      </p:sp>
    </p:spTree>
    <p:extLst>
      <p:ext uri="{BB962C8B-B14F-4D97-AF65-F5344CB8AC3E}">
        <p14:creationId xmlns:p14="http://schemas.microsoft.com/office/powerpoint/2010/main" val="3377514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ED6A-0994-6C41-BD42-CD8F0E615378}"/>
              </a:ext>
            </a:extLst>
          </p:cNvPr>
          <p:cNvSpPr>
            <a:spLocks noGrp="1"/>
          </p:cNvSpPr>
          <p:nvPr>
            <p:ph type="title"/>
          </p:nvPr>
        </p:nvSpPr>
        <p:spPr>
          <a:xfrm>
            <a:off x="838200" y="365125"/>
            <a:ext cx="10515600" cy="1325563"/>
          </a:xfrm>
        </p:spPr>
        <p:txBody>
          <a:bodyPr/>
          <a:lstStyle/>
          <a:p>
            <a:r>
              <a:rPr lang="en-US" dirty="0"/>
              <a:t>Our last starter…</a:t>
            </a:r>
          </a:p>
        </p:txBody>
      </p:sp>
      <p:sp>
        <p:nvSpPr>
          <p:cNvPr id="5" name="Content Placeholder 4">
            <a:extLst>
              <a:ext uri="{FF2B5EF4-FFF2-40B4-BE49-F238E27FC236}">
                <a16:creationId xmlns:a16="http://schemas.microsoft.com/office/drawing/2014/main" id="{014611F3-48D9-5558-FBE0-329A6EBF2055}"/>
              </a:ext>
            </a:extLst>
          </p:cNvPr>
          <p:cNvSpPr>
            <a:spLocks noGrp="1"/>
          </p:cNvSpPr>
          <p:nvPr>
            <p:ph idx="1"/>
          </p:nvPr>
        </p:nvSpPr>
        <p:spPr/>
        <p:txBody>
          <a:bodyPr/>
          <a:lstStyle/>
          <a:p>
            <a:r>
              <a:rPr lang="en-US" dirty="0"/>
              <a:t>I feel like when the code is explained to me</a:t>
            </a:r>
          </a:p>
          <a:p>
            <a:pPr marL="914400" lvl="1" indent="-457200">
              <a:buAutoNum type="alphaUcParenBoth"/>
            </a:pPr>
            <a:r>
              <a:rPr lang="en-US" dirty="0"/>
              <a:t>I can see the parts of it and sort of understand it</a:t>
            </a:r>
          </a:p>
          <a:p>
            <a:pPr marL="914400" lvl="1" indent="-457200">
              <a:buAutoNum type="alphaUcParenBoth"/>
            </a:pPr>
            <a:r>
              <a:rPr lang="en-US" dirty="0"/>
              <a:t>I can see and understand only a small part of it</a:t>
            </a:r>
          </a:p>
          <a:p>
            <a:pPr marL="914400" lvl="1" indent="-457200">
              <a:buAutoNum type="alphaUcParenBoth"/>
            </a:pPr>
            <a:r>
              <a:rPr lang="en-US" dirty="0"/>
              <a:t>I have no idea what I’m reading when I look at the code</a:t>
            </a:r>
          </a:p>
        </p:txBody>
      </p:sp>
    </p:spTree>
    <p:extLst>
      <p:ext uri="{BB962C8B-B14F-4D97-AF65-F5344CB8AC3E}">
        <p14:creationId xmlns:p14="http://schemas.microsoft.com/office/powerpoint/2010/main" val="217847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a:xfrm>
            <a:off x="838200" y="365125"/>
            <a:ext cx="10515600" cy="1325563"/>
          </a:xfrm>
        </p:spPr>
        <p:txBody>
          <a:bodyPr>
            <a:normAutofit/>
          </a:bodyPr>
          <a:lstStyle/>
          <a:p>
            <a:r>
              <a:rPr lang="en-US" dirty="0"/>
              <a:t>What have you learned ... about Computer Science?</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a:xfrm>
            <a:off x="838200" y="1825625"/>
            <a:ext cx="10515600" cy="4351338"/>
          </a:xfrm>
        </p:spPr>
        <p:txBody>
          <a:bodyPr>
            <a:normAutofit fontScale="92500" lnSpcReduction="10000"/>
          </a:bodyPr>
          <a:lstStyle/>
          <a:p>
            <a:r>
              <a:rPr lang="en-US" dirty="0"/>
              <a:t>foundations of software engineering</a:t>
            </a:r>
          </a:p>
          <a:p>
            <a:pPr lvl="1"/>
            <a:r>
              <a:rPr lang="en-US" dirty="0"/>
              <a:t>much more in 210, 310, 410</a:t>
            </a:r>
          </a:p>
          <a:p>
            <a:r>
              <a:rPr lang="en-US" dirty="0"/>
              <a:t>simple functional programming language</a:t>
            </a:r>
          </a:p>
          <a:p>
            <a:pPr lvl="1"/>
            <a:r>
              <a:rPr lang="en-US" dirty="0"/>
              <a:t>much more in 311, 312, 411</a:t>
            </a:r>
          </a:p>
          <a:p>
            <a:r>
              <a:rPr lang="en-US" dirty="0"/>
              <a:t>a bit about algorithms and data structures</a:t>
            </a:r>
          </a:p>
          <a:p>
            <a:pPr lvl="1"/>
            <a:r>
              <a:rPr lang="en-US" dirty="0"/>
              <a:t>trees, graphs, sorting, searching</a:t>
            </a:r>
          </a:p>
          <a:p>
            <a:pPr lvl="1"/>
            <a:r>
              <a:rPr lang="en-US" dirty="0"/>
              <a:t>much more in 221, 320, 420</a:t>
            </a:r>
          </a:p>
          <a:p>
            <a:r>
              <a:rPr lang="en-US" dirty="0"/>
              <a:t>a very little bit about systems and architecture (MVC)</a:t>
            </a:r>
          </a:p>
          <a:p>
            <a:pPr lvl="1"/>
            <a:r>
              <a:rPr lang="en-US" dirty="0"/>
              <a:t>much much more in 213, 313, 317</a:t>
            </a:r>
          </a:p>
          <a:p>
            <a:pPr lvl="1"/>
            <a:endParaRPr lang="en-US" dirty="0"/>
          </a:p>
          <a:p>
            <a:r>
              <a:rPr lang="en-US" dirty="0"/>
              <a:t>but there’s much much much much more beyond that</a:t>
            </a:r>
          </a:p>
          <a:p>
            <a:pPr lvl="1"/>
            <a:endParaRPr lang="en-US" dirty="0"/>
          </a:p>
          <a:p>
            <a:endParaRPr lang="en-US" dirty="0"/>
          </a:p>
          <a:p>
            <a:endParaRPr lang="en-US" dirty="0"/>
          </a:p>
        </p:txBody>
      </p:sp>
    </p:spTree>
    <p:extLst>
      <p:ext uri="{BB962C8B-B14F-4D97-AF65-F5344CB8AC3E}">
        <p14:creationId xmlns:p14="http://schemas.microsoft.com/office/powerpoint/2010/main" val="4276937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8597-DB1E-45FB-3D67-247B6DDF234E}"/>
              </a:ext>
            </a:extLst>
          </p:cNvPr>
          <p:cNvSpPr>
            <a:spLocks noGrp="1"/>
          </p:cNvSpPr>
          <p:nvPr>
            <p:ph type="title"/>
          </p:nvPr>
        </p:nvSpPr>
        <p:spPr/>
        <p:txBody>
          <a:bodyPr/>
          <a:lstStyle/>
          <a:p>
            <a:r>
              <a:rPr lang="en-US" dirty="0"/>
              <a:t>In the rest of my time at UBC</a:t>
            </a:r>
          </a:p>
        </p:txBody>
      </p:sp>
      <p:sp>
        <p:nvSpPr>
          <p:cNvPr id="3" name="Content Placeholder 2">
            <a:extLst>
              <a:ext uri="{FF2B5EF4-FFF2-40B4-BE49-F238E27FC236}">
                <a16:creationId xmlns:a16="http://schemas.microsoft.com/office/drawing/2014/main" id="{7FB85522-0404-9ABE-2149-8803C071D4F1}"/>
              </a:ext>
            </a:extLst>
          </p:cNvPr>
          <p:cNvSpPr>
            <a:spLocks noGrp="1"/>
          </p:cNvSpPr>
          <p:nvPr>
            <p:ph idx="1"/>
          </p:nvPr>
        </p:nvSpPr>
        <p:spPr/>
        <p:txBody>
          <a:bodyPr/>
          <a:lstStyle/>
          <a:p>
            <a:pPr marL="514350" indent="-514350">
              <a:buAutoNum type="alphaUcParenBoth"/>
            </a:pPr>
            <a:r>
              <a:rPr lang="en-US" dirty="0"/>
              <a:t>I plan to take more CS courses</a:t>
            </a:r>
          </a:p>
          <a:p>
            <a:pPr marL="514350" indent="-514350">
              <a:buAutoNum type="alphaUcParenBoth"/>
            </a:pPr>
            <a:r>
              <a:rPr lang="en-US" dirty="0"/>
              <a:t>I do not want to take another CS course</a:t>
            </a:r>
          </a:p>
        </p:txBody>
      </p:sp>
    </p:spTree>
    <p:extLst>
      <p:ext uri="{BB962C8B-B14F-4D97-AF65-F5344CB8AC3E}">
        <p14:creationId xmlns:p14="http://schemas.microsoft.com/office/powerpoint/2010/main" val="3926665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DEC46FB-98D1-0892-8DC8-45686D55813D}"/>
              </a:ext>
            </a:extLst>
          </p:cNvPr>
          <p:cNvPicPr>
            <a:picLocks noGrp="1" noChangeAspect="1"/>
          </p:cNvPicPr>
          <p:nvPr>
            <p:ph sz="half" idx="1"/>
          </p:nvPr>
        </p:nvPicPr>
        <p:blipFill>
          <a:blip r:embed="rId2"/>
          <a:stretch>
            <a:fillRect/>
          </a:stretch>
        </p:blipFill>
        <p:spPr>
          <a:xfrm>
            <a:off x="284013" y="711445"/>
            <a:ext cx="11826253" cy="4363987"/>
          </a:xfrm>
        </p:spPr>
      </p:pic>
      <p:sp>
        <p:nvSpPr>
          <p:cNvPr id="2" name="TextBox 1">
            <a:extLst>
              <a:ext uri="{FF2B5EF4-FFF2-40B4-BE49-F238E27FC236}">
                <a16:creationId xmlns:a16="http://schemas.microsoft.com/office/drawing/2014/main" id="{F8AFA4D5-0C01-48E0-3CA0-F204B73125CC}"/>
              </a:ext>
            </a:extLst>
          </p:cNvPr>
          <p:cNvSpPr txBox="1"/>
          <p:nvPr/>
        </p:nvSpPr>
        <p:spPr>
          <a:xfrm>
            <a:off x="390418" y="6246688"/>
            <a:ext cx="4715838" cy="369332"/>
          </a:xfrm>
          <a:prstGeom prst="rect">
            <a:avLst/>
          </a:prstGeom>
          <a:noFill/>
        </p:spPr>
        <p:txBody>
          <a:bodyPr wrap="square" rtlCol="0">
            <a:spAutoFit/>
          </a:bodyPr>
          <a:lstStyle/>
          <a:p>
            <a:r>
              <a:rPr lang="en-US" dirty="0"/>
              <a:t>Which kind of course most interests you now?</a:t>
            </a:r>
          </a:p>
        </p:txBody>
      </p:sp>
      <p:sp>
        <p:nvSpPr>
          <p:cNvPr id="3" name="TextBox 2">
            <a:extLst>
              <a:ext uri="{FF2B5EF4-FFF2-40B4-BE49-F238E27FC236}">
                <a16:creationId xmlns:a16="http://schemas.microsoft.com/office/drawing/2014/main" id="{DFABF5A3-2D4D-354B-6CF9-323F6A278F67}"/>
              </a:ext>
            </a:extLst>
          </p:cNvPr>
          <p:cNvSpPr txBox="1"/>
          <p:nvPr/>
        </p:nvSpPr>
        <p:spPr>
          <a:xfrm>
            <a:off x="1772292" y="5250094"/>
            <a:ext cx="9878602" cy="584775"/>
          </a:xfrm>
          <a:prstGeom prst="rect">
            <a:avLst/>
          </a:prstGeom>
          <a:noFill/>
        </p:spPr>
        <p:txBody>
          <a:bodyPr wrap="square" rtlCol="0">
            <a:spAutoFit/>
          </a:bodyPr>
          <a:lstStyle/>
          <a:p>
            <a:r>
              <a:rPr lang="en-US" sz="3200" dirty="0"/>
              <a:t>A		    B			C		   D		       E</a:t>
            </a:r>
          </a:p>
        </p:txBody>
      </p:sp>
    </p:spTree>
    <p:extLst>
      <p:ext uri="{BB962C8B-B14F-4D97-AF65-F5344CB8AC3E}">
        <p14:creationId xmlns:p14="http://schemas.microsoft.com/office/powerpoint/2010/main" val="2723216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AE51-2865-259F-1D86-B02F80AAC6B2}"/>
              </a:ext>
            </a:extLst>
          </p:cNvPr>
          <p:cNvSpPr>
            <a:spLocks noGrp="1"/>
          </p:cNvSpPr>
          <p:nvPr>
            <p:ph type="title"/>
          </p:nvPr>
        </p:nvSpPr>
        <p:spPr/>
        <p:txBody>
          <a:bodyPr/>
          <a:lstStyle/>
          <a:p>
            <a:r>
              <a:rPr lang="en-US" dirty="0"/>
              <a:t>Faculty In A Large Research University</a:t>
            </a:r>
          </a:p>
        </p:txBody>
      </p:sp>
      <p:sp>
        <p:nvSpPr>
          <p:cNvPr id="6" name="Content Placeholder 5">
            <a:extLst>
              <a:ext uri="{FF2B5EF4-FFF2-40B4-BE49-F238E27FC236}">
                <a16:creationId xmlns:a16="http://schemas.microsoft.com/office/drawing/2014/main" id="{818E9D68-7649-6F66-6984-0B907CB2A24E}"/>
              </a:ext>
            </a:extLst>
          </p:cNvPr>
          <p:cNvSpPr>
            <a:spLocks noGrp="1"/>
          </p:cNvSpPr>
          <p:nvPr>
            <p:ph sz="half" idx="1"/>
          </p:nvPr>
        </p:nvSpPr>
        <p:spPr>
          <a:xfrm>
            <a:off x="2250040" y="2835735"/>
            <a:ext cx="3769759" cy="4876115"/>
          </a:xfrm>
        </p:spPr>
        <p:txBody>
          <a:bodyPr>
            <a:normAutofit/>
          </a:bodyPr>
          <a:lstStyle/>
          <a:p>
            <a:pPr>
              <a:lnSpc>
                <a:spcPct val="150000"/>
              </a:lnSpc>
            </a:pPr>
            <a:r>
              <a:rPr lang="en-US" dirty="0"/>
              <a:t>Professor</a:t>
            </a:r>
          </a:p>
          <a:p>
            <a:pPr>
              <a:lnSpc>
                <a:spcPct val="150000"/>
              </a:lnSpc>
            </a:pPr>
            <a:r>
              <a:rPr lang="en-US" dirty="0"/>
              <a:t>Associate Professor</a:t>
            </a:r>
          </a:p>
          <a:p>
            <a:pPr>
              <a:lnSpc>
                <a:spcPct val="150000"/>
              </a:lnSpc>
            </a:pPr>
            <a:r>
              <a:rPr lang="en-US" dirty="0"/>
              <a:t>Assistant Professor</a:t>
            </a:r>
          </a:p>
        </p:txBody>
      </p:sp>
      <p:sp>
        <p:nvSpPr>
          <p:cNvPr id="7" name="Content Placeholder 6">
            <a:extLst>
              <a:ext uri="{FF2B5EF4-FFF2-40B4-BE49-F238E27FC236}">
                <a16:creationId xmlns:a16="http://schemas.microsoft.com/office/drawing/2014/main" id="{7D909184-1E12-9F41-A070-2B401A16DAD8}"/>
              </a:ext>
            </a:extLst>
          </p:cNvPr>
          <p:cNvSpPr>
            <a:spLocks noGrp="1"/>
          </p:cNvSpPr>
          <p:nvPr>
            <p:ph sz="half" idx="2"/>
          </p:nvPr>
        </p:nvSpPr>
        <p:spPr>
          <a:xfrm>
            <a:off x="6172200" y="2835735"/>
            <a:ext cx="5181600" cy="4876115"/>
          </a:xfrm>
        </p:spPr>
        <p:txBody>
          <a:bodyPr>
            <a:normAutofit/>
          </a:bodyPr>
          <a:lstStyle/>
          <a:p>
            <a:pPr>
              <a:lnSpc>
                <a:spcPct val="150000"/>
              </a:lnSpc>
            </a:pPr>
            <a:r>
              <a:rPr lang="en-US" dirty="0"/>
              <a:t>Professor of Teaching</a:t>
            </a:r>
          </a:p>
          <a:p>
            <a:pPr>
              <a:lnSpc>
                <a:spcPct val="150000"/>
              </a:lnSpc>
            </a:pPr>
            <a:r>
              <a:rPr lang="en-US" dirty="0"/>
              <a:t>Associate Professor of Teaching</a:t>
            </a:r>
          </a:p>
          <a:p>
            <a:pPr>
              <a:lnSpc>
                <a:spcPct val="150000"/>
              </a:lnSpc>
            </a:pPr>
            <a:r>
              <a:rPr lang="en-US" dirty="0"/>
              <a:t>Assistant Professor of Teaching</a:t>
            </a:r>
          </a:p>
          <a:p>
            <a:pPr>
              <a:lnSpc>
                <a:spcPct val="150000"/>
              </a:lnSpc>
            </a:pPr>
            <a:r>
              <a:rPr lang="en-US" dirty="0"/>
              <a:t>Lecturer</a:t>
            </a:r>
          </a:p>
          <a:p>
            <a:pPr>
              <a:lnSpc>
                <a:spcPct val="150000"/>
              </a:lnSpc>
            </a:pPr>
            <a:r>
              <a:rPr lang="en-US" dirty="0"/>
              <a:t>Sessional</a:t>
            </a:r>
          </a:p>
        </p:txBody>
      </p:sp>
      <p:cxnSp>
        <p:nvCxnSpPr>
          <p:cNvPr id="9" name="Straight Connector 8">
            <a:extLst>
              <a:ext uri="{FF2B5EF4-FFF2-40B4-BE49-F238E27FC236}">
                <a16:creationId xmlns:a16="http://schemas.microsoft.com/office/drawing/2014/main" id="{7CFC6EFD-3B2E-1EBC-BD44-8865415C6CA5}"/>
              </a:ext>
            </a:extLst>
          </p:cNvPr>
          <p:cNvCxnSpPr>
            <a:cxnSpLocks/>
          </p:cNvCxnSpPr>
          <p:nvPr/>
        </p:nvCxnSpPr>
        <p:spPr>
          <a:xfrm>
            <a:off x="309080" y="4415085"/>
            <a:ext cx="1131184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E25CB95-7CD8-C04D-EBB4-2F5E2FB6ACE9}"/>
              </a:ext>
            </a:extLst>
          </p:cNvPr>
          <p:cNvSpPr txBox="1"/>
          <p:nvPr/>
        </p:nvSpPr>
        <p:spPr>
          <a:xfrm>
            <a:off x="384583" y="3490863"/>
            <a:ext cx="1608881" cy="369332"/>
          </a:xfrm>
          <a:prstGeom prst="rect">
            <a:avLst/>
          </a:prstGeom>
          <a:noFill/>
        </p:spPr>
        <p:txBody>
          <a:bodyPr wrap="square" rtlCol="0">
            <a:spAutoFit/>
          </a:bodyPr>
          <a:lstStyle/>
          <a:p>
            <a:r>
              <a:rPr lang="en-US" dirty="0">
                <a:solidFill>
                  <a:srgbClr val="FF0000"/>
                </a:solidFill>
              </a:rPr>
              <a:t>tenured</a:t>
            </a:r>
          </a:p>
        </p:txBody>
      </p:sp>
      <p:sp>
        <p:nvSpPr>
          <p:cNvPr id="11" name="TextBox 10">
            <a:extLst>
              <a:ext uri="{FF2B5EF4-FFF2-40B4-BE49-F238E27FC236}">
                <a16:creationId xmlns:a16="http://schemas.microsoft.com/office/drawing/2014/main" id="{5D3A548F-612B-14C1-B870-B060CECAA02D}"/>
              </a:ext>
            </a:extLst>
          </p:cNvPr>
          <p:cNvSpPr txBox="1"/>
          <p:nvPr/>
        </p:nvSpPr>
        <p:spPr>
          <a:xfrm>
            <a:off x="384583" y="4628828"/>
            <a:ext cx="1608881" cy="369332"/>
          </a:xfrm>
          <a:prstGeom prst="rect">
            <a:avLst/>
          </a:prstGeom>
          <a:noFill/>
        </p:spPr>
        <p:txBody>
          <a:bodyPr wrap="square" rtlCol="0">
            <a:spAutoFit/>
          </a:bodyPr>
          <a:lstStyle/>
          <a:p>
            <a:r>
              <a:rPr lang="en-US" dirty="0">
                <a:solidFill>
                  <a:srgbClr val="FF0000"/>
                </a:solidFill>
              </a:rPr>
              <a:t>tenure-track</a:t>
            </a:r>
          </a:p>
        </p:txBody>
      </p:sp>
      <p:cxnSp>
        <p:nvCxnSpPr>
          <p:cNvPr id="12" name="Straight Connector 11">
            <a:extLst>
              <a:ext uri="{FF2B5EF4-FFF2-40B4-BE49-F238E27FC236}">
                <a16:creationId xmlns:a16="http://schemas.microsoft.com/office/drawing/2014/main" id="{FD56F9B6-4C81-DD7A-C529-367A8BD48B92}"/>
              </a:ext>
            </a:extLst>
          </p:cNvPr>
          <p:cNvCxnSpPr>
            <a:cxnSpLocks/>
          </p:cNvCxnSpPr>
          <p:nvPr/>
        </p:nvCxnSpPr>
        <p:spPr>
          <a:xfrm>
            <a:off x="309080" y="5211902"/>
            <a:ext cx="1131184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9DAE71E-E2CE-9DA2-16F4-52790EF15ADF}"/>
              </a:ext>
            </a:extLst>
          </p:cNvPr>
          <p:cNvSpPr txBox="1"/>
          <p:nvPr/>
        </p:nvSpPr>
        <p:spPr>
          <a:xfrm>
            <a:off x="384583" y="5272669"/>
            <a:ext cx="2069247" cy="369332"/>
          </a:xfrm>
          <a:prstGeom prst="rect">
            <a:avLst/>
          </a:prstGeom>
          <a:noFill/>
        </p:spPr>
        <p:txBody>
          <a:bodyPr wrap="square" rtlCol="0">
            <a:spAutoFit/>
          </a:bodyPr>
          <a:lstStyle/>
          <a:p>
            <a:r>
              <a:rPr lang="en-US" dirty="0">
                <a:solidFill>
                  <a:srgbClr val="FF0000"/>
                </a:solidFill>
              </a:rPr>
              <a:t>not tenure-track</a:t>
            </a:r>
          </a:p>
        </p:txBody>
      </p:sp>
      <p:cxnSp>
        <p:nvCxnSpPr>
          <p:cNvPr id="14" name="Straight Connector 13">
            <a:extLst>
              <a:ext uri="{FF2B5EF4-FFF2-40B4-BE49-F238E27FC236}">
                <a16:creationId xmlns:a16="http://schemas.microsoft.com/office/drawing/2014/main" id="{20A276CB-DC80-31BA-90E6-0544B1B8DEB5}"/>
              </a:ext>
            </a:extLst>
          </p:cNvPr>
          <p:cNvCxnSpPr>
            <a:cxnSpLocks/>
          </p:cNvCxnSpPr>
          <p:nvPr/>
        </p:nvCxnSpPr>
        <p:spPr>
          <a:xfrm>
            <a:off x="5787343" y="1936085"/>
            <a:ext cx="0" cy="464965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18A04AE-1153-E68E-01A7-9F7BBF3D4B95}"/>
              </a:ext>
            </a:extLst>
          </p:cNvPr>
          <p:cNvSpPr txBox="1"/>
          <p:nvPr/>
        </p:nvSpPr>
        <p:spPr>
          <a:xfrm>
            <a:off x="1335646" y="2131129"/>
            <a:ext cx="4328277" cy="369332"/>
          </a:xfrm>
          <a:prstGeom prst="rect">
            <a:avLst/>
          </a:prstGeom>
          <a:noFill/>
        </p:spPr>
        <p:txBody>
          <a:bodyPr wrap="square" rtlCol="0">
            <a:spAutoFit/>
          </a:bodyPr>
          <a:lstStyle/>
          <a:p>
            <a:pPr algn="r"/>
            <a:r>
              <a:rPr lang="en-US" dirty="0">
                <a:solidFill>
                  <a:srgbClr val="FF0000"/>
                </a:solidFill>
              </a:rPr>
              <a:t>exceptional subject matter expertise</a:t>
            </a:r>
          </a:p>
        </p:txBody>
      </p:sp>
      <p:sp>
        <p:nvSpPr>
          <p:cNvPr id="23" name="TextBox 22">
            <a:extLst>
              <a:ext uri="{FF2B5EF4-FFF2-40B4-BE49-F238E27FC236}">
                <a16:creationId xmlns:a16="http://schemas.microsoft.com/office/drawing/2014/main" id="{B3D6A0EF-6DFD-29F7-61C9-BC575E8744D6}"/>
              </a:ext>
            </a:extLst>
          </p:cNvPr>
          <p:cNvSpPr txBox="1"/>
          <p:nvPr/>
        </p:nvSpPr>
        <p:spPr>
          <a:xfrm>
            <a:off x="5903228" y="2131129"/>
            <a:ext cx="5254505" cy="369332"/>
          </a:xfrm>
          <a:prstGeom prst="rect">
            <a:avLst/>
          </a:prstGeom>
          <a:noFill/>
        </p:spPr>
        <p:txBody>
          <a:bodyPr wrap="square" rtlCol="0">
            <a:spAutoFit/>
          </a:bodyPr>
          <a:lstStyle/>
          <a:p>
            <a:r>
              <a:rPr lang="en-US" dirty="0">
                <a:solidFill>
                  <a:srgbClr val="FF0000"/>
                </a:solidFill>
              </a:rPr>
              <a:t>exceptional teaching science and practice expertise</a:t>
            </a:r>
          </a:p>
        </p:txBody>
      </p:sp>
    </p:spTree>
    <p:extLst>
      <p:ext uri="{BB962C8B-B14F-4D97-AF65-F5344CB8AC3E}">
        <p14:creationId xmlns:p14="http://schemas.microsoft.com/office/powerpoint/2010/main" val="523766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A388-A163-D443-8402-C789EC09967D}"/>
              </a:ext>
            </a:extLst>
          </p:cNvPr>
          <p:cNvSpPr>
            <a:spLocks noGrp="1"/>
          </p:cNvSpPr>
          <p:nvPr>
            <p:ph type="title"/>
          </p:nvPr>
        </p:nvSpPr>
        <p:spPr/>
        <p:txBody>
          <a:bodyPr/>
          <a:lstStyle/>
          <a:p>
            <a:r>
              <a:rPr lang="en-US" dirty="0"/>
              <a:t>Job Search Process Points</a:t>
            </a:r>
          </a:p>
        </p:txBody>
      </p:sp>
      <p:sp>
        <p:nvSpPr>
          <p:cNvPr id="4" name="Content Placeholder 3">
            <a:extLst>
              <a:ext uri="{FF2B5EF4-FFF2-40B4-BE49-F238E27FC236}">
                <a16:creationId xmlns:a16="http://schemas.microsoft.com/office/drawing/2014/main" id="{70EFB29E-530E-7E40-959E-039ADEDC4A5E}"/>
              </a:ext>
            </a:extLst>
          </p:cNvPr>
          <p:cNvSpPr txBox="1">
            <a:spLocks noGrp="1"/>
          </p:cNvSpPr>
          <p:nvPr>
            <p:ph idx="1"/>
          </p:nvPr>
        </p:nvSpPr>
        <p:spPr>
          <a:xfrm>
            <a:off x="838200" y="1825625"/>
            <a:ext cx="10515600" cy="4914679"/>
          </a:xfrm>
          <a:prstGeom prst="rect">
            <a:avLst/>
          </a:prstGeom>
          <a:noFill/>
          <a:ln>
            <a:solidFill>
              <a:schemeClr val="tx1"/>
            </a:solidFill>
          </a:ln>
        </p:spPr>
        <p:txBody>
          <a:bodyPr wrap="square" rtlCol="0">
            <a:spAutoFit/>
          </a:bodyPr>
          <a:lstStyle/>
          <a:p>
            <a:pPr marL="0" indent="0">
              <a:buNone/>
            </a:pPr>
            <a:r>
              <a:rPr lang="en-US" dirty="0"/>
              <a:t>Jobs outside universities…</a:t>
            </a:r>
          </a:p>
          <a:p>
            <a:r>
              <a:rPr lang="en-US" dirty="0"/>
              <a:t>Build your own portfolio</a:t>
            </a:r>
            <a:r>
              <a:rPr lang="en-US" baseline="30000" dirty="0"/>
              <a:t>1</a:t>
            </a:r>
            <a:r>
              <a:rPr lang="en-US" dirty="0"/>
              <a:t>, get internships, COOP  and/or work with faculty</a:t>
            </a:r>
          </a:p>
          <a:p>
            <a:r>
              <a:rPr lang="en-US" dirty="0"/>
              <a:t>Interviews are about what you can DO, not what you remember</a:t>
            </a:r>
          </a:p>
          <a:p>
            <a:pPr marL="0" indent="0">
              <a:buNone/>
            </a:pPr>
            <a:endParaRPr lang="en-US" dirty="0"/>
          </a:p>
          <a:p>
            <a:r>
              <a:rPr lang="en-US" dirty="0"/>
              <a:t>A reference letter that helps </a:t>
            </a:r>
            <a:r>
              <a:rPr lang="en-US" u="sng" dirty="0"/>
              <a:t>must have all three</a:t>
            </a:r>
            <a:r>
              <a:rPr lang="en-US" dirty="0"/>
              <a:t> of these properties:</a:t>
            </a:r>
          </a:p>
          <a:p>
            <a:pPr lvl="1"/>
            <a:r>
              <a:rPr lang="en-US" dirty="0"/>
              <a:t>comes from someone the committee will trust</a:t>
            </a:r>
          </a:p>
          <a:p>
            <a:pPr lvl="1"/>
            <a:r>
              <a:rPr lang="en-US" dirty="0"/>
              <a:t>comes from someone who has something specific to say about you</a:t>
            </a:r>
          </a:p>
          <a:p>
            <a:pPr lvl="1"/>
            <a:r>
              <a:rPr lang="en-US" dirty="0"/>
              <a:t>says specific things about you that compare favorably with rest of group</a:t>
            </a:r>
            <a:br>
              <a:rPr lang="en-US" dirty="0"/>
            </a:br>
            <a:endParaRPr lang="en-US" dirty="0"/>
          </a:p>
          <a:p>
            <a:pPr marL="0" indent="0">
              <a:buNone/>
            </a:pPr>
            <a:r>
              <a:rPr lang="en-US" sz="2400" dirty="0"/>
              <a:t>1. I wish this wasn’t good advice, it’s blatantly discriminatory.</a:t>
            </a:r>
          </a:p>
        </p:txBody>
      </p:sp>
    </p:spTree>
    <p:extLst>
      <p:ext uri="{BB962C8B-B14F-4D97-AF65-F5344CB8AC3E}">
        <p14:creationId xmlns:p14="http://schemas.microsoft.com/office/powerpoint/2010/main" val="392481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2B69-5FD4-C7DD-76D2-5188A6B8FF05}"/>
              </a:ext>
            </a:extLst>
          </p:cNvPr>
          <p:cNvSpPr>
            <a:spLocks noGrp="1"/>
          </p:cNvSpPr>
          <p:nvPr>
            <p:ph type="title"/>
          </p:nvPr>
        </p:nvSpPr>
        <p:spPr/>
        <p:txBody>
          <a:bodyPr/>
          <a:lstStyle/>
          <a:p>
            <a:r>
              <a:rPr lang="en-US" dirty="0"/>
              <a:t>Two summer interns	</a:t>
            </a:r>
          </a:p>
        </p:txBody>
      </p:sp>
      <p:sp>
        <p:nvSpPr>
          <p:cNvPr id="3" name="Content Placeholder 2">
            <a:extLst>
              <a:ext uri="{FF2B5EF4-FFF2-40B4-BE49-F238E27FC236}">
                <a16:creationId xmlns:a16="http://schemas.microsoft.com/office/drawing/2014/main" id="{A0ABE84E-1441-3092-392A-F63A46D76F18}"/>
              </a:ext>
            </a:extLst>
          </p:cNvPr>
          <p:cNvSpPr>
            <a:spLocks noGrp="1"/>
          </p:cNvSpPr>
          <p:nvPr>
            <p:ph idx="1"/>
          </p:nvPr>
        </p:nvSpPr>
        <p:spPr>
          <a:xfrm>
            <a:off x="838199" y="1825625"/>
            <a:ext cx="10901855" cy="4351338"/>
          </a:xfrm>
        </p:spPr>
        <p:txBody>
          <a:bodyPr/>
          <a:lstStyle/>
          <a:p>
            <a:r>
              <a:rPr lang="en-US" dirty="0"/>
              <a:t>When faced with an underspecified task at work:</a:t>
            </a:r>
          </a:p>
          <a:p>
            <a:pPr lvl="1"/>
            <a:r>
              <a:rPr lang="en-US" dirty="0"/>
              <a:t>Intern A always goes to their manager to seek clarification before proceeding.</a:t>
            </a:r>
          </a:p>
          <a:p>
            <a:pPr lvl="1"/>
            <a:r>
              <a:rPr lang="en-US" dirty="0"/>
              <a:t>Intern B tries to make a reasonable decision about what is needed and proceeds.</a:t>
            </a:r>
            <a:br>
              <a:rPr lang="en-US" dirty="0"/>
            </a:br>
            <a:endParaRPr lang="en-US" dirty="0"/>
          </a:p>
          <a:p>
            <a:r>
              <a:rPr lang="en-US" dirty="0"/>
              <a:t>At the end of the summer, which one gets a permanent job offer?</a:t>
            </a:r>
          </a:p>
        </p:txBody>
      </p:sp>
    </p:spTree>
    <p:extLst>
      <p:ext uri="{BB962C8B-B14F-4D97-AF65-F5344CB8AC3E}">
        <p14:creationId xmlns:p14="http://schemas.microsoft.com/office/powerpoint/2010/main" val="328005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9021-6D45-4C10-C179-548A5D0A1E12}"/>
              </a:ext>
            </a:extLst>
          </p:cNvPr>
          <p:cNvSpPr>
            <a:spLocks noGrp="1"/>
          </p:cNvSpPr>
          <p:nvPr>
            <p:ph type="title"/>
          </p:nvPr>
        </p:nvSpPr>
        <p:spPr/>
        <p:txBody>
          <a:bodyPr/>
          <a:lstStyle/>
          <a:p>
            <a:r>
              <a:rPr lang="en-US" dirty="0"/>
              <a:t>Last song</a:t>
            </a:r>
          </a:p>
        </p:txBody>
      </p:sp>
      <p:sp>
        <p:nvSpPr>
          <p:cNvPr id="3" name="Content Placeholder 2">
            <a:extLst>
              <a:ext uri="{FF2B5EF4-FFF2-40B4-BE49-F238E27FC236}">
                <a16:creationId xmlns:a16="http://schemas.microsoft.com/office/drawing/2014/main" id="{3B9FACF7-5F8D-07CE-E68C-6E5114946097}"/>
              </a:ext>
            </a:extLst>
          </p:cNvPr>
          <p:cNvSpPr>
            <a:spLocks noGrp="1"/>
          </p:cNvSpPr>
          <p:nvPr>
            <p:ph idx="1"/>
          </p:nvPr>
        </p:nvSpPr>
        <p:spPr/>
        <p:txBody>
          <a:bodyPr>
            <a:normAutofit lnSpcReduction="10000"/>
          </a:bodyPr>
          <a:lstStyle/>
          <a:p>
            <a:pPr marL="0" indent="0">
              <a:buNone/>
            </a:pPr>
            <a:endParaRPr lang="en-US" sz="3200" dirty="0"/>
          </a:p>
          <a:p>
            <a:pPr marL="0" indent="0">
              <a:buNone/>
            </a:pPr>
            <a:r>
              <a:rPr lang="en-US" sz="3200" dirty="0"/>
              <a:t>Cassidy by Bob Weir and John Barlow</a:t>
            </a:r>
          </a:p>
          <a:p>
            <a:pPr marL="0" indent="0">
              <a:buNone/>
            </a:pPr>
            <a:endParaRPr lang="en-US" sz="3200" dirty="0"/>
          </a:p>
          <a:p>
            <a:pPr marL="0" indent="0">
              <a:buNone/>
            </a:pPr>
            <a:r>
              <a:rPr lang="en-US" sz="3200" dirty="0"/>
              <a:t>A song about comings and goings; especially about comings.</a:t>
            </a:r>
          </a:p>
          <a:p>
            <a:pPr marL="0" indent="0">
              <a:buNone/>
            </a:pPr>
            <a:endParaRPr lang="en-US" sz="3200" dirty="0"/>
          </a:p>
          <a:p>
            <a:pPr marL="0" indent="0">
              <a:buNone/>
            </a:pPr>
            <a:r>
              <a:rPr lang="en-US" sz="3200" dirty="0"/>
              <a:t>I’ll let you read the lyrics and see what they say to you, but…</a:t>
            </a:r>
          </a:p>
          <a:p>
            <a:pPr marL="0" indent="0">
              <a:buNone/>
            </a:pPr>
            <a:endParaRPr lang="en-US" sz="3200" dirty="0"/>
          </a:p>
          <a:p>
            <a:pPr marL="0" indent="0">
              <a:buNone/>
            </a:pPr>
            <a:r>
              <a:rPr lang="en-US" sz="3200" dirty="0"/>
              <a:t>“Wheel to the storm and fly”</a:t>
            </a:r>
          </a:p>
        </p:txBody>
      </p:sp>
    </p:spTree>
    <p:extLst>
      <p:ext uri="{BB962C8B-B14F-4D97-AF65-F5344CB8AC3E}">
        <p14:creationId xmlns:p14="http://schemas.microsoft.com/office/powerpoint/2010/main" val="299265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E1B0-4780-53FD-26CE-FDA8D545D7C3}"/>
              </a:ext>
            </a:extLst>
          </p:cNvPr>
          <p:cNvSpPr>
            <a:spLocks noGrp="1"/>
          </p:cNvSpPr>
          <p:nvPr>
            <p:ph type="title"/>
          </p:nvPr>
        </p:nvSpPr>
        <p:spPr/>
        <p:txBody>
          <a:bodyPr/>
          <a:lstStyle/>
          <a:p>
            <a:r>
              <a:rPr lang="en-US" dirty="0"/>
              <a:t>At work - </a:t>
            </a:r>
            <a:r>
              <a:rPr lang="en-US" dirty="0" err="1"/>
              <a:t>FtR</a:t>
            </a:r>
            <a:endParaRPr lang="en-US" dirty="0"/>
          </a:p>
        </p:txBody>
      </p:sp>
      <p:sp>
        <p:nvSpPr>
          <p:cNvPr id="3" name="Content Placeholder 2">
            <a:extLst>
              <a:ext uri="{FF2B5EF4-FFF2-40B4-BE49-F238E27FC236}">
                <a16:creationId xmlns:a16="http://schemas.microsoft.com/office/drawing/2014/main" id="{C8B8F99D-3492-A1A3-25A4-18B2BBF50294}"/>
              </a:ext>
            </a:extLst>
          </p:cNvPr>
          <p:cNvSpPr>
            <a:spLocks noGrp="1"/>
          </p:cNvSpPr>
          <p:nvPr>
            <p:ph idx="1"/>
          </p:nvPr>
        </p:nvSpPr>
        <p:spPr>
          <a:xfrm>
            <a:off x="838200" y="1825625"/>
            <a:ext cx="10515600" cy="4739562"/>
          </a:xfrm>
        </p:spPr>
        <p:txBody>
          <a:bodyPr>
            <a:normAutofit fontScale="92500" lnSpcReduction="10000"/>
          </a:bodyPr>
          <a:lstStyle/>
          <a:p>
            <a:r>
              <a:rPr lang="en-US" dirty="0"/>
              <a:t>Managers don’t have time for employees who need to be given a detailed description of what to do</a:t>
            </a:r>
          </a:p>
          <a:p>
            <a:pPr lvl="1"/>
            <a:r>
              <a:rPr lang="en-US" dirty="0"/>
              <a:t>figure it out</a:t>
            </a:r>
          </a:p>
          <a:p>
            <a:pPr lvl="1"/>
            <a:r>
              <a:rPr lang="en-US" dirty="0"/>
              <a:t>do something reasonable</a:t>
            </a:r>
          </a:p>
          <a:p>
            <a:pPr lvl="1"/>
            <a:r>
              <a:rPr lang="en-US" dirty="0"/>
              <a:t>ask only very well developed questions</a:t>
            </a:r>
          </a:p>
          <a:p>
            <a:pPr lvl="2"/>
            <a:r>
              <a:rPr lang="en-US" dirty="0"/>
              <a:t>“It seems like there’s two different things we could do, one would look like this,</a:t>
            </a:r>
            <a:br>
              <a:rPr lang="en-US" dirty="0"/>
            </a:br>
            <a:r>
              <a:rPr lang="en-US" dirty="0"/>
              <a:t>the other would look like this…” (The examples step of the recipe!)</a:t>
            </a:r>
          </a:p>
          <a:p>
            <a:endParaRPr lang="en-US" dirty="0"/>
          </a:p>
          <a:p>
            <a:r>
              <a:rPr lang="en-US" dirty="0"/>
              <a:t>It’s easy to be fun to be around when you know what you are doing</a:t>
            </a:r>
          </a:p>
          <a:p>
            <a:pPr lvl="1"/>
            <a:r>
              <a:rPr lang="en-US" dirty="0"/>
              <a:t>teams want people who are fun to be around when they don’t know what they are doing</a:t>
            </a:r>
          </a:p>
          <a:p>
            <a:pPr lvl="1"/>
            <a:r>
              <a:rPr lang="en-US" dirty="0"/>
              <a:t>interview processes are in part trying to uncover that, they want to push you into uncomfortable territory to see how you handle that – they aren’t trying to intimidate or be macho (many of them aren’t anyways)</a:t>
            </a:r>
          </a:p>
        </p:txBody>
      </p:sp>
      <p:sp>
        <p:nvSpPr>
          <p:cNvPr id="5" name="TextBox 4">
            <a:extLst>
              <a:ext uri="{FF2B5EF4-FFF2-40B4-BE49-F238E27FC236}">
                <a16:creationId xmlns:a16="http://schemas.microsoft.com/office/drawing/2014/main" id="{C936CEB3-555D-613B-3792-AEA2636E7C07}"/>
              </a:ext>
            </a:extLst>
          </p:cNvPr>
          <p:cNvSpPr txBox="1"/>
          <p:nvPr/>
        </p:nvSpPr>
        <p:spPr>
          <a:xfrm>
            <a:off x="4826285" y="230188"/>
            <a:ext cx="6979578" cy="954107"/>
          </a:xfrm>
          <a:prstGeom prst="rect">
            <a:avLst/>
          </a:prstGeom>
          <a:noFill/>
        </p:spPr>
        <p:txBody>
          <a:bodyPr wrap="square">
            <a:spAutoFit/>
          </a:bodyPr>
          <a:lstStyle/>
          <a:p>
            <a:r>
              <a:rPr lang="en-US" sz="2800" i="1" dirty="0"/>
              <a:t>“We are what we repeatedly do.</a:t>
            </a:r>
            <a:br>
              <a:rPr lang="en-US" sz="2800" i="1" dirty="0"/>
            </a:br>
            <a:r>
              <a:rPr lang="en-US" sz="2800" i="1" dirty="0"/>
              <a:t>Excellence, then, is not an act, but a habit.”</a:t>
            </a:r>
          </a:p>
        </p:txBody>
      </p:sp>
    </p:spTree>
    <p:extLst>
      <p:ext uri="{BB962C8B-B14F-4D97-AF65-F5344CB8AC3E}">
        <p14:creationId xmlns:p14="http://schemas.microsoft.com/office/powerpoint/2010/main" val="2549518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97C4-0C09-B6D4-7A37-41DFBC6D4691}"/>
              </a:ext>
            </a:extLst>
          </p:cNvPr>
          <p:cNvSpPr>
            <a:spLocks noGrp="1"/>
          </p:cNvSpPr>
          <p:nvPr>
            <p:ph type="title"/>
          </p:nvPr>
        </p:nvSpPr>
        <p:spPr/>
        <p:txBody>
          <a:bodyPr/>
          <a:lstStyle/>
          <a:p>
            <a:r>
              <a:rPr lang="en-US" dirty="0"/>
              <a:t>What About Generative AI?</a:t>
            </a:r>
          </a:p>
        </p:txBody>
      </p:sp>
      <p:sp>
        <p:nvSpPr>
          <p:cNvPr id="3" name="Content Placeholder 2">
            <a:extLst>
              <a:ext uri="{FF2B5EF4-FFF2-40B4-BE49-F238E27FC236}">
                <a16:creationId xmlns:a16="http://schemas.microsoft.com/office/drawing/2014/main" id="{FA19CDD8-6D31-8ACA-AB4E-08B4DDDE49BA}"/>
              </a:ext>
            </a:extLst>
          </p:cNvPr>
          <p:cNvSpPr>
            <a:spLocks noGrp="1"/>
          </p:cNvSpPr>
          <p:nvPr>
            <p:ph idx="1"/>
          </p:nvPr>
        </p:nvSpPr>
        <p:spPr>
          <a:xfrm>
            <a:off x="838199" y="1825625"/>
            <a:ext cx="11254483" cy="4351338"/>
          </a:xfrm>
        </p:spPr>
        <p:txBody>
          <a:bodyPr>
            <a:normAutofit fontScale="92500" lnSpcReduction="10000"/>
          </a:bodyPr>
          <a:lstStyle/>
          <a:p>
            <a:r>
              <a:rPr lang="en-US" dirty="0"/>
              <a:t>All kinds of work is about to change – maybe a lot</a:t>
            </a:r>
          </a:p>
          <a:p>
            <a:r>
              <a:rPr lang="en-US" dirty="0"/>
              <a:t>Long term isn’t clear (issues go way beyond technology)</a:t>
            </a:r>
          </a:p>
          <a:p>
            <a:r>
              <a:rPr lang="en-US" dirty="0"/>
              <a:t>It does seem clear that in 2-3 years or less</a:t>
            </a:r>
          </a:p>
          <a:p>
            <a:pPr lvl="1"/>
            <a:r>
              <a:rPr lang="en-US" dirty="0"/>
              <a:t>software engineers (including interns) will need to be able to use tools like Copilot (or similar) to be more </a:t>
            </a:r>
            <a:r>
              <a:rPr lang="en-US" u="sng" dirty="0"/>
              <a:t>productive</a:t>
            </a:r>
            <a:r>
              <a:rPr lang="en-US" dirty="0"/>
              <a:t> (produce more value per salary dollar)</a:t>
            </a:r>
          </a:p>
          <a:p>
            <a:pPr lvl="2"/>
            <a:r>
              <a:rPr lang="en-US" dirty="0"/>
              <a:t>produce/revise code faster</a:t>
            </a:r>
          </a:p>
          <a:p>
            <a:pPr lvl="2"/>
            <a:r>
              <a:rPr lang="en-US" dirty="0"/>
              <a:t>produce better code</a:t>
            </a:r>
          </a:p>
          <a:p>
            <a:pPr lvl="2"/>
            <a:r>
              <a:rPr lang="en-US" dirty="0"/>
              <a:t>…</a:t>
            </a:r>
          </a:p>
          <a:p>
            <a:pPr lvl="1"/>
            <a:r>
              <a:rPr lang="en-US" dirty="0"/>
              <a:t>One part of that will be quickly evaluating code an AI tool proposes</a:t>
            </a:r>
          </a:p>
          <a:p>
            <a:pPr lvl="1"/>
            <a:r>
              <a:rPr lang="en-US" dirty="0"/>
              <a:t>One part of that will be having a dialog with an AI tool about code you have written</a:t>
            </a:r>
          </a:p>
          <a:p>
            <a:r>
              <a:rPr lang="en-US" dirty="0"/>
              <a:t>We have tried to given you a foundation for that</a:t>
            </a:r>
          </a:p>
          <a:p>
            <a:pPr lvl="1"/>
            <a:r>
              <a:rPr lang="en-US" dirty="0"/>
              <a:t>by focusing on design level constructs that exist across all languages and tools</a:t>
            </a:r>
          </a:p>
        </p:txBody>
      </p:sp>
    </p:spTree>
    <p:extLst>
      <p:ext uri="{BB962C8B-B14F-4D97-AF65-F5344CB8AC3E}">
        <p14:creationId xmlns:p14="http://schemas.microsoft.com/office/powerpoint/2010/main" val="1899560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review</a:t>
            </a:r>
          </a:p>
        </p:txBody>
      </p:sp>
      <p:sp>
        <p:nvSpPr>
          <p:cNvPr id="3" name="Content Placeholder 2"/>
          <p:cNvSpPr>
            <a:spLocks noGrp="1"/>
          </p:cNvSpPr>
          <p:nvPr>
            <p:ph idx="1"/>
          </p:nvPr>
        </p:nvSpPr>
        <p:spPr/>
        <p:txBody>
          <a:bodyPr>
            <a:normAutofit fontScale="85000" lnSpcReduction="20000"/>
          </a:bodyPr>
          <a:lstStyle/>
          <a:p>
            <a:r>
              <a:rPr lang="en-US" dirty="0"/>
              <a:t>Monitor Piazza forum closely – ask well setup questions</a:t>
            </a:r>
          </a:p>
          <a:p>
            <a:r>
              <a:rPr lang="en-US" dirty="0"/>
              <a:t>Work through problems (as opposed to reviewing solutions)</a:t>
            </a:r>
          </a:p>
          <a:p>
            <a:r>
              <a:rPr lang="en-US" dirty="0"/>
              <a:t>Focus on WHY you type the code you do</a:t>
            </a:r>
          </a:p>
          <a:p>
            <a:pPr lvl="1"/>
            <a:r>
              <a:rPr lang="en-US" dirty="0"/>
              <a:t>What rule? What observation? What idea?</a:t>
            </a:r>
          </a:p>
          <a:p>
            <a:pPr lvl="1"/>
            <a:endParaRPr lang="en-US" dirty="0"/>
          </a:p>
          <a:p>
            <a:r>
              <a:rPr lang="en-US" dirty="0"/>
              <a:t>Work through them online</a:t>
            </a:r>
          </a:p>
          <a:p>
            <a:r>
              <a:rPr lang="en-US" dirty="0"/>
              <a:t>Practice getting RUNNING solutions</a:t>
            </a:r>
          </a:p>
          <a:p>
            <a:r>
              <a:rPr lang="en-US" dirty="0"/>
              <a:t>Work through being stuck, don’t just look at the solution</a:t>
            </a:r>
          </a:p>
          <a:p>
            <a:r>
              <a:rPr lang="en-US" dirty="0"/>
              <a:t>Work in office hours (hints are better than looking at solutions)</a:t>
            </a:r>
          </a:p>
          <a:p>
            <a:r>
              <a:rPr lang="en-US" dirty="0"/>
              <a:t>Work in 2.5 hour chunks w/o interruption</a:t>
            </a:r>
          </a:p>
          <a:p>
            <a:endParaRPr lang="en-US" dirty="0"/>
          </a:p>
          <a:p>
            <a:r>
              <a:rPr lang="en-US" dirty="0"/>
              <a:t>Several hours every day beats 24 hours the day before the exam</a:t>
            </a:r>
          </a:p>
          <a:p>
            <a:endParaRPr lang="en-US" dirty="0"/>
          </a:p>
        </p:txBody>
      </p:sp>
    </p:spTree>
    <p:extLst>
      <p:ext uri="{BB962C8B-B14F-4D97-AF65-F5344CB8AC3E}">
        <p14:creationId xmlns:p14="http://schemas.microsoft.com/office/powerpoint/2010/main" val="1012606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72D7-CAB1-3C4D-A989-78EF897D24B0}"/>
              </a:ext>
            </a:extLst>
          </p:cNvPr>
          <p:cNvSpPr>
            <a:spLocks noGrp="1"/>
          </p:cNvSpPr>
          <p:nvPr>
            <p:ph type="title"/>
          </p:nvPr>
        </p:nvSpPr>
        <p:spPr/>
        <p:txBody>
          <a:bodyPr/>
          <a:lstStyle/>
          <a:p>
            <a:r>
              <a:rPr lang="en-US" dirty="0"/>
              <a:t>You are now bearers of IT sorcery…</a:t>
            </a:r>
          </a:p>
        </p:txBody>
      </p:sp>
      <p:sp>
        <p:nvSpPr>
          <p:cNvPr id="3" name="Content Placeholder 2">
            <a:extLst>
              <a:ext uri="{FF2B5EF4-FFF2-40B4-BE49-F238E27FC236}">
                <a16:creationId xmlns:a16="http://schemas.microsoft.com/office/drawing/2014/main" id="{B5309F92-A0A2-FE49-8EB8-A978133C80E3}"/>
              </a:ext>
            </a:extLst>
          </p:cNvPr>
          <p:cNvSpPr>
            <a:spLocks noGrp="1"/>
          </p:cNvSpPr>
          <p:nvPr>
            <p:ph idx="1"/>
          </p:nvPr>
        </p:nvSpPr>
        <p:spPr>
          <a:xfrm>
            <a:off x="838199" y="1825625"/>
            <a:ext cx="11102163" cy="4854308"/>
          </a:xfrm>
        </p:spPr>
        <p:txBody>
          <a:bodyPr>
            <a:normAutofit fontScale="92500"/>
          </a:bodyPr>
          <a:lstStyle/>
          <a:p>
            <a:r>
              <a:rPr lang="en-US" dirty="0"/>
              <a:t>Information technology is extraordinarily powerful</a:t>
            </a:r>
          </a:p>
          <a:p>
            <a:pPr lvl="1"/>
            <a:r>
              <a:rPr lang="en-US" dirty="0"/>
              <a:t>Protein folding</a:t>
            </a:r>
          </a:p>
          <a:p>
            <a:pPr lvl="1"/>
            <a:r>
              <a:rPr lang="en-US" dirty="0"/>
              <a:t>Self driving cars</a:t>
            </a:r>
          </a:p>
          <a:p>
            <a:pPr lvl="1"/>
            <a:r>
              <a:rPr lang="en-US" dirty="0"/>
              <a:t>…</a:t>
            </a:r>
          </a:p>
          <a:p>
            <a:pPr lvl="1"/>
            <a:r>
              <a:rPr lang="en-US" dirty="0"/>
              <a:t>Workday </a:t>
            </a:r>
            <a:r>
              <a:rPr lang="en-US" dirty="0">
                <a:sym typeface="Wingdings" pitchFamily="2" charset="2"/>
              </a:rPr>
              <a:t></a:t>
            </a:r>
            <a:endParaRPr lang="en-US" dirty="0"/>
          </a:p>
          <a:p>
            <a:r>
              <a:rPr lang="en-US" dirty="0"/>
              <a:t>Try to do good things with that power</a:t>
            </a:r>
          </a:p>
          <a:p>
            <a:pPr lvl="1"/>
            <a:r>
              <a:rPr lang="en-US" dirty="0"/>
              <a:t>not everyone can work on cancer</a:t>
            </a:r>
          </a:p>
          <a:p>
            <a:pPr lvl="1"/>
            <a:r>
              <a:rPr lang="en-US" dirty="0"/>
              <a:t>not everyone can go to cool hot company (former students are at all of them)</a:t>
            </a:r>
          </a:p>
          <a:p>
            <a:pPr lvl="1"/>
            <a:r>
              <a:rPr lang="en-US" dirty="0"/>
              <a:t>we also need payroll systems, and traffic automation, and 10k+ other important systems</a:t>
            </a:r>
          </a:p>
          <a:p>
            <a:pPr lvl="1"/>
            <a:r>
              <a:rPr lang="en-US" dirty="0"/>
              <a:t>but some things are less good…, some questions to ask</a:t>
            </a:r>
          </a:p>
          <a:p>
            <a:pPr lvl="2"/>
            <a:r>
              <a:rPr lang="en-US" dirty="0"/>
              <a:t>where does the wealth go? where does it come from?</a:t>
            </a:r>
          </a:p>
          <a:p>
            <a:pPr lvl="2"/>
            <a:r>
              <a:rPr lang="en-US" dirty="0"/>
              <a:t>who has control over the information?</a:t>
            </a:r>
          </a:p>
          <a:p>
            <a:pPr lvl="2"/>
            <a:r>
              <a:rPr lang="en-US" dirty="0"/>
              <a:t>who has agency in how the system works?</a:t>
            </a:r>
          </a:p>
        </p:txBody>
      </p:sp>
    </p:spTree>
    <p:extLst>
      <p:ext uri="{BB962C8B-B14F-4D97-AF65-F5344CB8AC3E}">
        <p14:creationId xmlns:p14="http://schemas.microsoft.com/office/powerpoint/2010/main" val="35273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439B-E131-A005-F00A-709B6E6DF7FA}"/>
              </a:ext>
            </a:extLst>
          </p:cNvPr>
          <p:cNvSpPr>
            <a:spLocks noGrp="1"/>
          </p:cNvSpPr>
          <p:nvPr>
            <p:ph type="title"/>
          </p:nvPr>
        </p:nvSpPr>
        <p:spPr/>
        <p:txBody>
          <a:bodyPr/>
          <a:lstStyle/>
          <a:p>
            <a:r>
              <a:rPr lang="en-US" dirty="0"/>
              <a:t>Remember</a:t>
            </a:r>
          </a:p>
        </p:txBody>
      </p:sp>
      <p:sp>
        <p:nvSpPr>
          <p:cNvPr id="3" name="Content Placeholder 2">
            <a:extLst>
              <a:ext uri="{FF2B5EF4-FFF2-40B4-BE49-F238E27FC236}">
                <a16:creationId xmlns:a16="http://schemas.microsoft.com/office/drawing/2014/main" id="{9C3844D1-BE28-11A7-5FB8-E7F005ACF670}"/>
              </a:ext>
            </a:extLst>
          </p:cNvPr>
          <p:cNvSpPr>
            <a:spLocks noGrp="1"/>
          </p:cNvSpPr>
          <p:nvPr>
            <p:ph idx="1"/>
          </p:nvPr>
        </p:nvSpPr>
        <p:spPr/>
        <p:txBody>
          <a:bodyPr/>
          <a:lstStyle/>
          <a:p>
            <a:pPr marL="0" indent="0">
              <a:buNone/>
            </a:pPr>
            <a:endParaRPr lang="en-US" dirty="0"/>
          </a:p>
          <a:p>
            <a:pPr marL="0" indent="0">
              <a:buNone/>
            </a:pPr>
            <a:r>
              <a:rPr lang="en-US" dirty="0"/>
              <a:t>“Wheel to the storm and fly”</a:t>
            </a:r>
          </a:p>
        </p:txBody>
      </p:sp>
    </p:spTree>
    <p:extLst>
      <p:ext uri="{BB962C8B-B14F-4D97-AF65-F5344CB8AC3E}">
        <p14:creationId xmlns:p14="http://schemas.microsoft.com/office/powerpoint/2010/main" val="1158070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Recipes are about</a:t>
            </a:r>
          </a:p>
        </p:txBody>
      </p:sp>
      <p:sp>
        <p:nvSpPr>
          <p:cNvPr id="3" name="Content Placeholder 2"/>
          <p:cNvSpPr>
            <a:spLocks noGrp="1"/>
          </p:cNvSpPr>
          <p:nvPr>
            <p:ph idx="1"/>
          </p:nvPr>
        </p:nvSpPr>
        <p:spPr>
          <a:xfrm>
            <a:off x="838200" y="1825624"/>
            <a:ext cx="10515600" cy="4826635"/>
          </a:xfrm>
        </p:spPr>
        <p:txBody>
          <a:bodyPr>
            <a:normAutofit fontScale="77500" lnSpcReduction="20000"/>
          </a:bodyPr>
          <a:lstStyle/>
          <a:p>
            <a:r>
              <a:rPr lang="en-US" dirty="0"/>
              <a:t>Making systematic progress, bit by bit, to solve a complex problem.</a:t>
            </a:r>
          </a:p>
          <a:p>
            <a:r>
              <a:rPr lang="en-US" dirty="0"/>
              <a:t>Write down the easiest thing first</a:t>
            </a:r>
          </a:p>
          <a:p>
            <a:pPr lvl="1"/>
            <a:r>
              <a:rPr lang="en-US" dirty="0"/>
              <a:t>what is information in problem domain, form of information, type comment, examples, template</a:t>
            </a:r>
          </a:p>
          <a:p>
            <a:pPr lvl="1"/>
            <a:r>
              <a:rPr lang="en-US" dirty="0" err="1"/>
              <a:t>fn</a:t>
            </a:r>
            <a:r>
              <a:rPr lang="en-US" dirty="0"/>
              <a:t> name, signature, purpose, examples, template, code rest of function body</a:t>
            </a:r>
          </a:p>
          <a:p>
            <a:r>
              <a:rPr lang="en-US" dirty="0"/>
              <a:t>Don’t jump to a solution too soon</a:t>
            </a:r>
          </a:p>
          <a:p>
            <a:pPr lvl="1"/>
            <a:r>
              <a:rPr lang="en-US" dirty="0"/>
              <a:t>information, form, DD, signature, purpose, template, fill in …   vs.  just start coding</a:t>
            </a:r>
          </a:p>
          <a:p>
            <a:r>
              <a:rPr lang="en-US" dirty="0"/>
              <a:t>Describe the goal in different forms.</a:t>
            </a:r>
          </a:p>
          <a:p>
            <a:pPr lvl="1"/>
            <a:r>
              <a:rPr lang="en-US" dirty="0"/>
              <a:t>types (signature), text (purpose), examples, template</a:t>
            </a:r>
          </a:p>
          <a:p>
            <a:r>
              <a:rPr lang="en-US" dirty="0"/>
              <a:t>Work it out, piece by piece, always writing down what you just figured out.</a:t>
            </a:r>
          </a:p>
          <a:p>
            <a:r>
              <a:rPr lang="en-US" dirty="0"/>
              <a:t>Using software engineering and computer science to structure the solution into separate parts</a:t>
            </a:r>
          </a:p>
          <a:p>
            <a:pPr lvl="1"/>
            <a:r>
              <a:rPr lang="en-US" dirty="0"/>
              <a:t>What’s the information? What’s the changing information?</a:t>
            </a:r>
          </a:p>
          <a:p>
            <a:pPr lvl="1"/>
            <a:r>
              <a:rPr lang="en-US" dirty="0"/>
              <a:t>What kind of problem is it? (Simple functional, World, Search</a:t>
            </a:r>
            <a:r>
              <a:rPr lang="is-IS" dirty="0"/>
              <a:t>…)</a:t>
            </a:r>
          </a:p>
          <a:p>
            <a:pPr lvl="1"/>
            <a:r>
              <a:rPr lang="is-IS" dirty="0"/>
              <a:t>What‘s the basic function strategy? (structural, generative, search...)</a:t>
            </a:r>
          </a:p>
          <a:p>
            <a:pPr lvl="1"/>
            <a:r>
              <a:rPr lang="is-IS" dirty="0"/>
              <a:t>What are the templates?</a:t>
            </a:r>
          </a:p>
        </p:txBody>
      </p:sp>
    </p:spTree>
    <p:extLst>
      <p:ext uri="{BB962C8B-B14F-4D97-AF65-F5344CB8AC3E}">
        <p14:creationId xmlns:p14="http://schemas.microsoft.com/office/powerpoint/2010/main" val="120120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a:t>Plan for rest of today</a:t>
            </a:r>
          </a:p>
        </p:txBody>
      </p:sp>
      <p:sp>
        <p:nvSpPr>
          <p:cNvPr id="8" name="Content Placeholder 7">
            <a:extLst>
              <a:ext uri="{FF2B5EF4-FFF2-40B4-BE49-F238E27FC236}">
                <a16:creationId xmlns:a16="http://schemas.microsoft.com/office/drawing/2014/main" id="{DE8A77DE-1B86-0D4B-9485-4E45BC312FF9}"/>
              </a:ext>
            </a:extLst>
          </p:cNvPr>
          <p:cNvSpPr>
            <a:spLocks noGrp="1"/>
          </p:cNvSpPr>
          <p:nvPr>
            <p:ph idx="1"/>
          </p:nvPr>
        </p:nvSpPr>
        <p:spPr/>
        <p:txBody>
          <a:bodyPr/>
          <a:lstStyle/>
          <a:p>
            <a:r>
              <a:rPr lang="en-US" dirty="0"/>
              <a:t>How do you feel about final?</a:t>
            </a:r>
          </a:p>
          <a:p>
            <a:r>
              <a:rPr lang="en-US" dirty="0"/>
              <a:t>What have you learned?</a:t>
            </a:r>
          </a:p>
          <a:p>
            <a:r>
              <a:rPr lang="en-US" dirty="0"/>
              <a:t>What about other languages?</a:t>
            </a:r>
          </a:p>
          <a:p>
            <a:r>
              <a:rPr lang="en-US" dirty="0"/>
              <a:t>What’s next?</a:t>
            </a:r>
          </a:p>
          <a:p>
            <a:r>
              <a:rPr lang="en-US" dirty="0"/>
              <a:t>A few thoughts on generative AI</a:t>
            </a:r>
          </a:p>
          <a:p>
            <a:r>
              <a:rPr lang="en-US" dirty="0"/>
              <a:t>Student Survey</a:t>
            </a:r>
          </a:p>
        </p:txBody>
      </p:sp>
      <p:sp>
        <p:nvSpPr>
          <p:cNvPr id="3" name="TextBox 2">
            <a:extLst>
              <a:ext uri="{FF2B5EF4-FFF2-40B4-BE49-F238E27FC236}">
                <a16:creationId xmlns:a16="http://schemas.microsoft.com/office/drawing/2014/main" id="{C3EEC4B3-2616-AEB3-48D8-3CF97E400DDC}"/>
              </a:ext>
            </a:extLst>
          </p:cNvPr>
          <p:cNvSpPr txBox="1"/>
          <p:nvPr/>
        </p:nvSpPr>
        <p:spPr>
          <a:xfrm>
            <a:off x="7941923" y="421241"/>
            <a:ext cx="3883631" cy="1323439"/>
          </a:xfrm>
          <a:prstGeom prst="rect">
            <a:avLst/>
          </a:prstGeom>
          <a:noFill/>
        </p:spPr>
        <p:txBody>
          <a:bodyPr wrap="square" rtlCol="0">
            <a:spAutoFit/>
          </a:bodyPr>
          <a:lstStyle/>
          <a:p>
            <a:r>
              <a:rPr lang="en-US" sz="2000" dirty="0">
                <a:solidFill>
                  <a:srgbClr val="FF0000"/>
                </a:solidFill>
              </a:rPr>
              <a:t>There will be clickers!</a:t>
            </a:r>
          </a:p>
          <a:p>
            <a:r>
              <a:rPr lang="en-US" sz="2000" dirty="0">
                <a:solidFill>
                  <a:srgbClr val="FF0000"/>
                </a:solidFill>
              </a:rPr>
              <a:t>All answers will be correct, but not answering will not be correct.</a:t>
            </a:r>
            <a:br>
              <a:rPr lang="en-US" sz="2000" dirty="0">
                <a:solidFill>
                  <a:srgbClr val="FF0000"/>
                </a:solidFill>
              </a:rPr>
            </a:br>
            <a:r>
              <a:rPr lang="en-US" sz="2000" dirty="0">
                <a:solidFill>
                  <a:srgbClr val="FF0000"/>
                </a:solidFill>
              </a:rPr>
              <a:t>Leave your devices open.</a:t>
            </a:r>
          </a:p>
        </p:txBody>
      </p:sp>
    </p:spTree>
    <p:extLst>
      <p:ext uri="{BB962C8B-B14F-4D97-AF65-F5344CB8AC3E}">
        <p14:creationId xmlns:p14="http://schemas.microsoft.com/office/powerpoint/2010/main" val="263050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EF3E6F-49D8-E48B-720A-E451EFF0BDDC}"/>
              </a:ext>
            </a:extLst>
          </p:cNvPr>
          <p:cNvPicPr>
            <a:picLocks noChangeAspect="1"/>
          </p:cNvPicPr>
          <p:nvPr/>
        </p:nvPicPr>
        <p:blipFill>
          <a:blip r:embed="rId2"/>
          <a:stretch>
            <a:fillRect/>
          </a:stretch>
        </p:blipFill>
        <p:spPr>
          <a:xfrm>
            <a:off x="2209800" y="2319148"/>
            <a:ext cx="7772400" cy="2219704"/>
          </a:xfrm>
          <a:prstGeom prst="rect">
            <a:avLst/>
          </a:prstGeom>
        </p:spPr>
      </p:pic>
    </p:spTree>
    <p:extLst>
      <p:ext uri="{BB962C8B-B14F-4D97-AF65-F5344CB8AC3E}">
        <p14:creationId xmlns:p14="http://schemas.microsoft.com/office/powerpoint/2010/main" val="267320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D2B3B6-ADF0-A796-E546-C56F61227AA6}"/>
              </a:ext>
            </a:extLst>
          </p:cNvPr>
          <p:cNvPicPr>
            <a:picLocks noChangeAspect="1"/>
          </p:cNvPicPr>
          <p:nvPr/>
        </p:nvPicPr>
        <p:blipFill>
          <a:blip r:embed="rId2"/>
          <a:stretch>
            <a:fillRect/>
          </a:stretch>
        </p:blipFill>
        <p:spPr>
          <a:xfrm>
            <a:off x="2209800" y="1742784"/>
            <a:ext cx="7772400" cy="3372431"/>
          </a:xfrm>
          <a:prstGeom prst="rect">
            <a:avLst/>
          </a:prstGeom>
        </p:spPr>
      </p:pic>
    </p:spTree>
    <p:extLst>
      <p:ext uri="{BB962C8B-B14F-4D97-AF65-F5344CB8AC3E}">
        <p14:creationId xmlns:p14="http://schemas.microsoft.com/office/powerpoint/2010/main" val="360713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219749-ACC1-9E2C-58C6-3972C2937855}"/>
              </a:ext>
            </a:extLst>
          </p:cNvPr>
          <p:cNvPicPr>
            <a:picLocks noChangeAspect="1"/>
          </p:cNvPicPr>
          <p:nvPr/>
        </p:nvPicPr>
        <p:blipFill>
          <a:blip r:embed="rId2"/>
          <a:stretch>
            <a:fillRect/>
          </a:stretch>
        </p:blipFill>
        <p:spPr>
          <a:xfrm>
            <a:off x="2209800" y="2807208"/>
            <a:ext cx="7772400" cy="1243584"/>
          </a:xfrm>
          <a:prstGeom prst="rect">
            <a:avLst/>
          </a:prstGeom>
        </p:spPr>
      </p:pic>
    </p:spTree>
    <p:extLst>
      <p:ext uri="{BB962C8B-B14F-4D97-AF65-F5344CB8AC3E}">
        <p14:creationId xmlns:p14="http://schemas.microsoft.com/office/powerpoint/2010/main" val="420386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60431" cy="6000951"/>
          </a:xfrm>
        </p:spPr>
        <p:txBody>
          <a:bodyPr>
            <a:normAutofit/>
          </a:bodyPr>
          <a:lstStyle/>
          <a:p>
            <a:pPr>
              <a:lnSpc>
                <a:spcPct val="150000"/>
              </a:lnSpc>
            </a:pPr>
            <a:r>
              <a:rPr lang="en-CA" dirty="0"/>
              <a:t>Lots of office hours will be posted.</a:t>
            </a:r>
            <a:br>
              <a:rPr lang="en-CA" dirty="0"/>
            </a:br>
            <a:r>
              <a:rPr lang="en-CA" dirty="0"/>
              <a:t>Instructor hours will be posted shortly.</a:t>
            </a:r>
            <a:br>
              <a:rPr lang="en-CA" dirty="0"/>
            </a:br>
            <a:r>
              <a:rPr lang="en-CA" dirty="0"/>
              <a:t>There are comments about the final in this lecture, but no “hidden hints”. </a:t>
            </a:r>
            <a:br>
              <a:rPr lang="en-CA" dirty="0"/>
            </a:br>
            <a:r>
              <a:rPr lang="en-CA" dirty="0"/>
              <a:t>The final covers everything but world programs.</a:t>
            </a:r>
            <a:endParaRPr lang="en-US" dirty="0"/>
          </a:p>
        </p:txBody>
      </p:sp>
    </p:spTree>
    <p:extLst>
      <p:ext uri="{BB962C8B-B14F-4D97-AF65-F5344CB8AC3E}">
        <p14:creationId xmlns:p14="http://schemas.microsoft.com/office/powerpoint/2010/main" val="922466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p:txBody>
          <a:bodyPr/>
          <a:lstStyle/>
          <a:p>
            <a:r>
              <a:rPr lang="en-US" dirty="0"/>
              <a:t>What have you learned ... about design?</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p:txBody>
          <a:bodyPr/>
          <a:lstStyle/>
          <a:p>
            <a:r>
              <a:rPr lang="en-US" sz="3600" dirty="0"/>
              <a:t>Figuring out what you actually want is half the battle</a:t>
            </a:r>
          </a:p>
          <a:p>
            <a:endParaRPr lang="en-US" dirty="0"/>
          </a:p>
          <a:p>
            <a:pPr lvl="1"/>
            <a:r>
              <a:rPr lang="en-US" dirty="0"/>
              <a:t>signature</a:t>
            </a:r>
          </a:p>
          <a:p>
            <a:pPr lvl="1"/>
            <a:r>
              <a:rPr lang="en-US" dirty="0"/>
              <a:t>purpose</a:t>
            </a:r>
          </a:p>
          <a:p>
            <a:pPr lvl="1"/>
            <a:r>
              <a:rPr lang="en-US" dirty="0"/>
              <a:t>examples (wrapped in check-expect)</a:t>
            </a:r>
          </a:p>
          <a:p>
            <a:pPr lvl="1"/>
            <a:endParaRPr lang="en-US" dirty="0"/>
          </a:p>
          <a:p>
            <a:pPr lvl="1"/>
            <a:r>
              <a:rPr lang="en-US" dirty="0"/>
              <a:t>information examples</a:t>
            </a:r>
          </a:p>
          <a:p>
            <a:pPr lvl="1"/>
            <a:r>
              <a:rPr lang="en-US" dirty="0"/>
              <a:t>interpretation</a:t>
            </a:r>
          </a:p>
        </p:txBody>
      </p:sp>
    </p:spTree>
    <p:extLst>
      <p:ext uri="{BB962C8B-B14F-4D97-AF65-F5344CB8AC3E}">
        <p14:creationId xmlns:p14="http://schemas.microsoft.com/office/powerpoint/2010/main" val="861622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p:txBody>
          <a:bodyPr/>
          <a:lstStyle/>
          <a:p>
            <a:r>
              <a:rPr lang="en-US" dirty="0"/>
              <a:t>What have you learned ... about design?</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p:txBody>
          <a:bodyPr/>
          <a:lstStyle/>
          <a:p>
            <a:r>
              <a:rPr lang="en-US" sz="3600" dirty="0"/>
              <a:t>then the structure of the solution</a:t>
            </a:r>
          </a:p>
          <a:p>
            <a:endParaRPr lang="en-US" dirty="0"/>
          </a:p>
          <a:p>
            <a:pPr lvl="1"/>
            <a:r>
              <a:rPr lang="en-US" dirty="0"/>
              <a:t>template origins</a:t>
            </a:r>
          </a:p>
          <a:p>
            <a:pPr lvl="1"/>
            <a:r>
              <a:rPr lang="en-US" dirty="0"/>
              <a:t>accumulator types and invariants</a:t>
            </a:r>
          </a:p>
          <a:p>
            <a:pPr lvl="1"/>
            <a:endParaRPr lang="en-US" dirty="0"/>
          </a:p>
          <a:p>
            <a:r>
              <a:rPr lang="en-US" sz="3600" dirty="0"/>
              <a:t>and the details</a:t>
            </a:r>
          </a:p>
          <a:p>
            <a:endParaRPr lang="en-US" dirty="0"/>
          </a:p>
          <a:p>
            <a:pPr lvl="1"/>
            <a:r>
              <a:rPr lang="en-US" dirty="0"/>
              <a:t>fill in … according to all above</a:t>
            </a:r>
          </a:p>
          <a:p>
            <a:pPr lvl="1"/>
            <a:r>
              <a:rPr lang="en-US" dirty="0"/>
              <a:t>debug</a:t>
            </a:r>
          </a:p>
          <a:p>
            <a:endParaRPr lang="en-US" dirty="0"/>
          </a:p>
        </p:txBody>
      </p:sp>
      <p:sp>
        <p:nvSpPr>
          <p:cNvPr id="4" name="TextBox 3">
            <a:extLst>
              <a:ext uri="{FF2B5EF4-FFF2-40B4-BE49-F238E27FC236}">
                <a16:creationId xmlns:a16="http://schemas.microsoft.com/office/drawing/2014/main" id="{A5490351-7D8A-D040-AC37-B7B0B88C93A9}"/>
              </a:ext>
            </a:extLst>
          </p:cNvPr>
          <p:cNvSpPr txBox="1"/>
          <p:nvPr/>
        </p:nvSpPr>
        <p:spPr>
          <a:xfrm>
            <a:off x="7506586" y="5653743"/>
            <a:ext cx="4391245" cy="523220"/>
          </a:xfrm>
          <a:prstGeom prst="rect">
            <a:avLst/>
          </a:prstGeom>
          <a:noFill/>
        </p:spPr>
        <p:txBody>
          <a:bodyPr wrap="square" rtlCol="0">
            <a:spAutoFit/>
          </a:bodyPr>
          <a:lstStyle/>
          <a:p>
            <a:r>
              <a:rPr lang="en-US" sz="2800" dirty="0">
                <a:latin typeface="Monaco" pitchFamily="2" charset="77"/>
              </a:rPr>
              <a:t>All 5 tests pass!</a:t>
            </a:r>
          </a:p>
        </p:txBody>
      </p:sp>
    </p:spTree>
    <p:extLst>
      <p:ext uri="{BB962C8B-B14F-4D97-AF65-F5344CB8AC3E}">
        <p14:creationId xmlns:p14="http://schemas.microsoft.com/office/powerpoint/2010/main" val="406896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25403</TotalTime>
  <Words>1448</Words>
  <Application>Microsoft Macintosh PowerPoint</Application>
  <PresentationFormat>Widescreen</PresentationFormat>
  <Paragraphs>194</Paragraphs>
  <Slides>25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Monaco</vt:lpstr>
      <vt:lpstr>Wingdings</vt:lpstr>
      <vt:lpstr>Office Theme</vt:lpstr>
      <vt:lpstr>Lecture 23  and then we were done</vt:lpstr>
      <vt:lpstr>Last song</vt:lpstr>
      <vt:lpstr>Plan for rest of today</vt:lpstr>
      <vt:lpstr>PowerPoint Presentation</vt:lpstr>
      <vt:lpstr>PowerPoint Presentation</vt:lpstr>
      <vt:lpstr>PowerPoint Presentation</vt:lpstr>
      <vt:lpstr>Lots of office hours will be posted. Instructor hours will be posted shortly. There are comments about the final in this lecture, but no “hidden hints”.  The final covers everything but world programs.</vt:lpstr>
      <vt:lpstr>What have you learned ... about design?</vt:lpstr>
      <vt:lpstr>What have you learned ... about design?</vt:lpstr>
      <vt:lpstr>What have you learned ... about design?</vt:lpstr>
      <vt:lpstr>Hopefully you also learned</vt:lpstr>
      <vt:lpstr>Other languages</vt:lpstr>
      <vt:lpstr>Our last starter…</vt:lpstr>
      <vt:lpstr>What have you learned ... about Computer Science?</vt:lpstr>
      <vt:lpstr>In the rest of my time at UBC</vt:lpstr>
      <vt:lpstr>PowerPoint Presentation</vt:lpstr>
      <vt:lpstr>Faculty In A Large Research University</vt:lpstr>
      <vt:lpstr>Job Search Process Points</vt:lpstr>
      <vt:lpstr>Two summer interns </vt:lpstr>
      <vt:lpstr>At work - FtR</vt:lpstr>
      <vt:lpstr>What About Generative AI?</vt:lpstr>
      <vt:lpstr>Final review</vt:lpstr>
      <vt:lpstr>You are now bearers of IT sorcery…</vt:lpstr>
      <vt:lpstr>Remember</vt:lpstr>
      <vt:lpstr>The Recipes are about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taking 110</dc:title>
  <dc:creator>Microsoft Office User</dc:creator>
  <cp:lastModifiedBy>Gregor Kiczales</cp:lastModifiedBy>
  <cp:revision>99</cp:revision>
  <cp:lastPrinted>2023-12-07T20:04:10Z</cp:lastPrinted>
  <dcterms:created xsi:type="dcterms:W3CDTF">2016-12-01T22:07:24Z</dcterms:created>
  <dcterms:modified xsi:type="dcterms:W3CDTF">2024-12-03T17:12:40Z</dcterms:modified>
</cp:coreProperties>
</file>