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F1ACF4-FDE8-4888-A178-FCCE60C1EDF2}"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52595F72-4BDA-4938-B775-55D17CE59166}">
      <dgm:prSet/>
      <dgm:spPr/>
      <dgm:t>
        <a:bodyPr/>
        <a:lstStyle/>
        <a:p>
          <a:r>
            <a:rPr lang="en-GB" dirty="0"/>
            <a:t>Simply, steganography is an encryption method used to protect data. It conceals information by embedding messages within other, harmless and unrelated messages – data hidden within data. </a:t>
          </a:r>
          <a:endParaRPr lang="en-US" dirty="0"/>
        </a:p>
      </dgm:t>
    </dgm:pt>
    <dgm:pt modelId="{0812AD74-9329-411E-A71E-DC28984B3059}" type="parTrans" cxnId="{B3721A8F-BEEC-40C0-9B5F-39443DB2C323}">
      <dgm:prSet/>
      <dgm:spPr/>
      <dgm:t>
        <a:bodyPr/>
        <a:lstStyle/>
        <a:p>
          <a:endParaRPr lang="en-US"/>
        </a:p>
      </dgm:t>
    </dgm:pt>
    <dgm:pt modelId="{28214150-F2B6-4597-986F-B04A613C43ED}" type="sibTrans" cxnId="{B3721A8F-BEEC-40C0-9B5F-39443DB2C323}">
      <dgm:prSet/>
      <dgm:spPr/>
      <dgm:t>
        <a:bodyPr/>
        <a:lstStyle/>
        <a:p>
          <a:endParaRPr lang="en-US"/>
        </a:p>
      </dgm:t>
    </dgm:pt>
    <dgm:pt modelId="{25930984-EF9C-4A6C-9F9E-1BADD2921CF6}">
      <dgm:prSet/>
      <dgm:spPr/>
      <dgm:t>
        <a:bodyPr/>
        <a:lstStyle/>
        <a:p>
          <a:r>
            <a:rPr lang="en-GB" dirty="0"/>
            <a:t>Steganography works by replacing bits of useless or unused data in a graphic (or other computer file) with bits of different, invisible information. </a:t>
          </a:r>
          <a:endParaRPr lang="en-US" dirty="0"/>
        </a:p>
      </dgm:t>
    </dgm:pt>
    <dgm:pt modelId="{D76E04BA-07F9-46EE-9C8C-1500BA60C171}" type="parTrans" cxnId="{EE201237-2F88-4342-8268-D2871A349961}">
      <dgm:prSet/>
      <dgm:spPr/>
      <dgm:t>
        <a:bodyPr/>
        <a:lstStyle/>
        <a:p>
          <a:endParaRPr lang="en-US"/>
        </a:p>
      </dgm:t>
    </dgm:pt>
    <dgm:pt modelId="{068704EB-6321-4E46-A78A-0623A189B505}" type="sibTrans" cxnId="{EE201237-2F88-4342-8268-D2871A349961}">
      <dgm:prSet/>
      <dgm:spPr/>
      <dgm:t>
        <a:bodyPr/>
        <a:lstStyle/>
        <a:p>
          <a:endParaRPr lang="en-US"/>
        </a:p>
      </dgm:t>
    </dgm:pt>
    <dgm:pt modelId="{A15FFF48-D6FF-4F55-86AE-10632DF5C572}" type="pres">
      <dgm:prSet presAssocID="{ECF1ACF4-FDE8-4888-A178-FCCE60C1EDF2}" presName="Name0" presStyleCnt="0">
        <dgm:presLayoutVars>
          <dgm:dir/>
          <dgm:animLvl val="lvl"/>
          <dgm:resizeHandles val="exact"/>
        </dgm:presLayoutVars>
      </dgm:prSet>
      <dgm:spPr/>
    </dgm:pt>
    <dgm:pt modelId="{C977DCD5-16E2-4ADE-90F2-8A6D8D3C32B8}" type="pres">
      <dgm:prSet presAssocID="{25930984-EF9C-4A6C-9F9E-1BADD2921CF6}" presName="boxAndChildren" presStyleCnt="0"/>
      <dgm:spPr/>
    </dgm:pt>
    <dgm:pt modelId="{B6CBF7CE-D531-486F-9047-248C597462CF}" type="pres">
      <dgm:prSet presAssocID="{25930984-EF9C-4A6C-9F9E-1BADD2921CF6}" presName="parentTextBox" presStyleLbl="node1" presStyleIdx="0" presStyleCnt="2"/>
      <dgm:spPr/>
    </dgm:pt>
    <dgm:pt modelId="{79B8CF5B-FBFD-4005-ADEA-6C1909D89D12}" type="pres">
      <dgm:prSet presAssocID="{28214150-F2B6-4597-986F-B04A613C43ED}" presName="sp" presStyleCnt="0"/>
      <dgm:spPr/>
    </dgm:pt>
    <dgm:pt modelId="{62AA6614-5369-4F7C-A2D3-8E1C3FBBC1A9}" type="pres">
      <dgm:prSet presAssocID="{52595F72-4BDA-4938-B775-55D17CE59166}" presName="arrowAndChildren" presStyleCnt="0"/>
      <dgm:spPr/>
    </dgm:pt>
    <dgm:pt modelId="{6FFAFF63-FC22-4692-A10B-8AAF401589C0}" type="pres">
      <dgm:prSet presAssocID="{52595F72-4BDA-4938-B775-55D17CE59166}" presName="parentTextArrow" presStyleLbl="node1" presStyleIdx="1" presStyleCnt="2"/>
      <dgm:spPr/>
    </dgm:pt>
  </dgm:ptLst>
  <dgm:cxnLst>
    <dgm:cxn modelId="{934CEF22-466F-410A-BF6A-1C1D93EDC593}" type="presOf" srcId="{52595F72-4BDA-4938-B775-55D17CE59166}" destId="{6FFAFF63-FC22-4692-A10B-8AAF401589C0}" srcOrd="0" destOrd="0" presId="urn:microsoft.com/office/officeart/2005/8/layout/process4"/>
    <dgm:cxn modelId="{EE201237-2F88-4342-8268-D2871A349961}" srcId="{ECF1ACF4-FDE8-4888-A178-FCCE60C1EDF2}" destId="{25930984-EF9C-4A6C-9F9E-1BADD2921CF6}" srcOrd="1" destOrd="0" parTransId="{D76E04BA-07F9-46EE-9C8C-1500BA60C171}" sibTransId="{068704EB-6321-4E46-A78A-0623A189B505}"/>
    <dgm:cxn modelId="{E199783E-9637-4248-B00B-693763700D91}" type="presOf" srcId="{25930984-EF9C-4A6C-9F9E-1BADD2921CF6}" destId="{B6CBF7CE-D531-486F-9047-248C597462CF}" srcOrd="0" destOrd="0" presId="urn:microsoft.com/office/officeart/2005/8/layout/process4"/>
    <dgm:cxn modelId="{B3721A8F-BEEC-40C0-9B5F-39443DB2C323}" srcId="{ECF1ACF4-FDE8-4888-A178-FCCE60C1EDF2}" destId="{52595F72-4BDA-4938-B775-55D17CE59166}" srcOrd="0" destOrd="0" parTransId="{0812AD74-9329-411E-A71E-DC28984B3059}" sibTransId="{28214150-F2B6-4597-986F-B04A613C43ED}"/>
    <dgm:cxn modelId="{A6787393-7ACA-4AEF-AD49-F699F999785F}" type="presOf" srcId="{ECF1ACF4-FDE8-4888-A178-FCCE60C1EDF2}" destId="{A15FFF48-D6FF-4F55-86AE-10632DF5C572}" srcOrd="0" destOrd="0" presId="urn:microsoft.com/office/officeart/2005/8/layout/process4"/>
    <dgm:cxn modelId="{0C933BDE-CC18-46AF-BFF1-689E3F03CD49}" type="presParOf" srcId="{A15FFF48-D6FF-4F55-86AE-10632DF5C572}" destId="{C977DCD5-16E2-4ADE-90F2-8A6D8D3C32B8}" srcOrd="0" destOrd="0" presId="urn:microsoft.com/office/officeart/2005/8/layout/process4"/>
    <dgm:cxn modelId="{17FB3EA6-62E5-480D-845E-7834F2D281B6}" type="presParOf" srcId="{C977DCD5-16E2-4ADE-90F2-8A6D8D3C32B8}" destId="{B6CBF7CE-D531-486F-9047-248C597462CF}" srcOrd="0" destOrd="0" presId="urn:microsoft.com/office/officeart/2005/8/layout/process4"/>
    <dgm:cxn modelId="{9AD23848-BEA8-40D5-A55F-FFD4622ACA2C}" type="presParOf" srcId="{A15FFF48-D6FF-4F55-86AE-10632DF5C572}" destId="{79B8CF5B-FBFD-4005-ADEA-6C1909D89D12}" srcOrd="1" destOrd="0" presId="urn:microsoft.com/office/officeart/2005/8/layout/process4"/>
    <dgm:cxn modelId="{D1604D13-F8C0-4357-9719-86055031426A}" type="presParOf" srcId="{A15FFF48-D6FF-4F55-86AE-10632DF5C572}" destId="{62AA6614-5369-4F7C-A2D3-8E1C3FBBC1A9}" srcOrd="2" destOrd="0" presId="urn:microsoft.com/office/officeart/2005/8/layout/process4"/>
    <dgm:cxn modelId="{D53C97A2-C7A2-4E65-B023-8A01B527CFFF}" type="presParOf" srcId="{62AA6614-5369-4F7C-A2D3-8E1C3FBBC1A9}" destId="{6FFAFF63-FC22-4692-A10B-8AAF401589C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7F83DF-38A5-4666-95E3-E3737B36F2D5}"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3DC7F2-AC1B-4427-A7E1-E6395B9EBA38}">
      <dgm:prSet custT="1"/>
      <dgm:spPr/>
      <dgm:t>
        <a:bodyPr/>
        <a:lstStyle/>
        <a:p>
          <a:pPr>
            <a:defRPr b="1"/>
          </a:pPr>
          <a:r>
            <a:rPr lang="en-GB" sz="1800" dirty="0"/>
            <a:t>Steganography protects from unauthorised viewing or copying of sensitive materials by making it invisible to the naked eye.</a:t>
          </a:r>
          <a:endParaRPr lang="en-US" sz="1800" dirty="0"/>
        </a:p>
      </dgm:t>
    </dgm:pt>
    <dgm:pt modelId="{B40B484E-3468-4FBF-9865-0B93AD02DBDD}" type="parTrans" cxnId="{A6FD59BF-69CE-42C8-A6D6-BDBE5E760381}">
      <dgm:prSet/>
      <dgm:spPr/>
      <dgm:t>
        <a:bodyPr/>
        <a:lstStyle/>
        <a:p>
          <a:endParaRPr lang="en-US"/>
        </a:p>
      </dgm:t>
    </dgm:pt>
    <dgm:pt modelId="{779BAAB8-54CA-40F7-A02F-CBB58CE74AF2}" type="sibTrans" cxnId="{A6FD59BF-69CE-42C8-A6D6-BDBE5E760381}">
      <dgm:prSet/>
      <dgm:spPr/>
      <dgm:t>
        <a:bodyPr/>
        <a:lstStyle/>
        <a:p>
          <a:endParaRPr lang="en-US"/>
        </a:p>
      </dgm:t>
    </dgm:pt>
    <dgm:pt modelId="{C50AAA42-5A32-476C-901E-3695699C2A66}">
      <dgm:prSet custT="1"/>
      <dgm:spPr/>
      <dgm:t>
        <a:bodyPr/>
        <a:lstStyle/>
        <a:p>
          <a:pPr>
            <a:defRPr b="1"/>
          </a:pPr>
          <a:r>
            <a:rPr lang="en-GB" sz="1800" dirty="0"/>
            <a:t>The steganography process is as follows:</a:t>
          </a:r>
          <a:endParaRPr lang="en-US" sz="1800" dirty="0"/>
        </a:p>
      </dgm:t>
    </dgm:pt>
    <dgm:pt modelId="{C4ABCF12-D68E-4E24-8F7B-3F947064DED0}" type="parTrans" cxnId="{56FF5ACC-0517-4022-AFA2-DA63D6EF6020}">
      <dgm:prSet/>
      <dgm:spPr/>
      <dgm:t>
        <a:bodyPr/>
        <a:lstStyle/>
        <a:p>
          <a:endParaRPr lang="en-US"/>
        </a:p>
      </dgm:t>
    </dgm:pt>
    <dgm:pt modelId="{014DC198-A28B-4BA4-BA7E-A55504C5B319}" type="sibTrans" cxnId="{56FF5ACC-0517-4022-AFA2-DA63D6EF6020}">
      <dgm:prSet/>
      <dgm:spPr/>
      <dgm:t>
        <a:bodyPr/>
        <a:lstStyle/>
        <a:p>
          <a:endParaRPr lang="en-US"/>
        </a:p>
      </dgm:t>
    </dgm:pt>
    <dgm:pt modelId="{8A789CB7-1D4C-47DB-969E-10C4D0A1EEFD}">
      <dgm:prSet custT="1"/>
      <dgm:spPr/>
      <dgm:t>
        <a:bodyPr/>
        <a:lstStyle/>
        <a:p>
          <a:r>
            <a:rPr lang="en-GB" sz="1400" b="1" dirty="0"/>
            <a:t>PAYLOAD -&gt; COVER OBJECT -&gt; STEGO OBJECT</a:t>
          </a:r>
          <a:endParaRPr lang="en-US" sz="1400" b="1" dirty="0"/>
        </a:p>
      </dgm:t>
    </dgm:pt>
    <dgm:pt modelId="{3B5373A7-EDAF-4AF2-A88B-687DA8EAE47C}" type="parTrans" cxnId="{9A08ED44-6576-4CBF-83DE-FC6A7AF64CDC}">
      <dgm:prSet/>
      <dgm:spPr/>
      <dgm:t>
        <a:bodyPr/>
        <a:lstStyle/>
        <a:p>
          <a:endParaRPr lang="en-US"/>
        </a:p>
      </dgm:t>
    </dgm:pt>
    <dgm:pt modelId="{A45C52B4-40C0-40E0-9D4D-E565FE2F083A}" type="sibTrans" cxnId="{9A08ED44-6576-4CBF-83DE-FC6A7AF64CDC}">
      <dgm:prSet/>
      <dgm:spPr/>
      <dgm:t>
        <a:bodyPr/>
        <a:lstStyle/>
        <a:p>
          <a:endParaRPr lang="en-US"/>
        </a:p>
      </dgm:t>
    </dgm:pt>
    <dgm:pt modelId="{AD60CD5E-DF02-4A77-A041-9B79AC49EA2C}" type="pres">
      <dgm:prSet presAssocID="{8F7F83DF-38A5-4666-95E3-E3737B36F2D5}" presName="root" presStyleCnt="0">
        <dgm:presLayoutVars>
          <dgm:dir/>
          <dgm:resizeHandles val="exact"/>
        </dgm:presLayoutVars>
      </dgm:prSet>
      <dgm:spPr/>
    </dgm:pt>
    <dgm:pt modelId="{0B420B4C-140A-4C15-AAA4-2BDB61529827}" type="pres">
      <dgm:prSet presAssocID="{6C3DC7F2-AC1B-4427-A7E1-E6395B9EBA38}" presName="compNode" presStyleCnt="0"/>
      <dgm:spPr/>
    </dgm:pt>
    <dgm:pt modelId="{FE942F70-C906-4F7D-8EFC-9E625D47264C}" type="pres">
      <dgm:prSet presAssocID="{6C3DC7F2-AC1B-4427-A7E1-E6395B9EBA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lind"/>
        </a:ext>
      </dgm:extLst>
    </dgm:pt>
    <dgm:pt modelId="{24C7C986-8883-4DB4-AEAB-7C819C4BE506}" type="pres">
      <dgm:prSet presAssocID="{6C3DC7F2-AC1B-4427-A7E1-E6395B9EBA38}" presName="iconSpace" presStyleCnt="0"/>
      <dgm:spPr/>
    </dgm:pt>
    <dgm:pt modelId="{915FEB5A-423A-41B5-A85B-4F4410B83F9E}" type="pres">
      <dgm:prSet presAssocID="{6C3DC7F2-AC1B-4427-A7E1-E6395B9EBA38}" presName="parTx" presStyleLbl="revTx" presStyleIdx="0" presStyleCnt="4">
        <dgm:presLayoutVars>
          <dgm:chMax val="0"/>
          <dgm:chPref val="0"/>
        </dgm:presLayoutVars>
      </dgm:prSet>
      <dgm:spPr/>
    </dgm:pt>
    <dgm:pt modelId="{EC78BEE0-F6AC-4584-A7D8-25668B98FCF1}" type="pres">
      <dgm:prSet presAssocID="{6C3DC7F2-AC1B-4427-A7E1-E6395B9EBA38}" presName="txSpace" presStyleCnt="0"/>
      <dgm:spPr/>
    </dgm:pt>
    <dgm:pt modelId="{3174DFAC-DB83-4DA2-9575-9741A8F07BC0}" type="pres">
      <dgm:prSet presAssocID="{6C3DC7F2-AC1B-4427-A7E1-E6395B9EBA38}" presName="desTx" presStyleLbl="revTx" presStyleIdx="1" presStyleCnt="4">
        <dgm:presLayoutVars/>
      </dgm:prSet>
      <dgm:spPr/>
    </dgm:pt>
    <dgm:pt modelId="{5550CAF0-5104-444B-A8DD-EE3785226A2C}" type="pres">
      <dgm:prSet presAssocID="{779BAAB8-54CA-40F7-A02F-CBB58CE74AF2}" presName="sibTrans" presStyleCnt="0"/>
      <dgm:spPr/>
    </dgm:pt>
    <dgm:pt modelId="{03D768C5-A79B-40C8-B36B-455CA1672530}" type="pres">
      <dgm:prSet presAssocID="{C50AAA42-5A32-476C-901E-3695699C2A66}" presName="compNode" presStyleCnt="0"/>
      <dgm:spPr/>
    </dgm:pt>
    <dgm:pt modelId="{0195AFA7-62B0-4FA5-AA54-0D49A762827F}" type="pres">
      <dgm:prSet presAssocID="{C50AAA42-5A32-476C-901E-3695699C2A6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rveyBalls100"/>
        </a:ext>
      </dgm:extLst>
    </dgm:pt>
    <dgm:pt modelId="{C332712D-9C52-4A80-A0D4-15638C93E688}" type="pres">
      <dgm:prSet presAssocID="{C50AAA42-5A32-476C-901E-3695699C2A66}" presName="iconSpace" presStyleCnt="0"/>
      <dgm:spPr/>
    </dgm:pt>
    <dgm:pt modelId="{06EE4CC5-D1E3-4FD9-86C9-D48573E968C6}" type="pres">
      <dgm:prSet presAssocID="{C50AAA42-5A32-476C-901E-3695699C2A66}" presName="parTx" presStyleLbl="revTx" presStyleIdx="2" presStyleCnt="4">
        <dgm:presLayoutVars>
          <dgm:chMax val="0"/>
          <dgm:chPref val="0"/>
        </dgm:presLayoutVars>
      </dgm:prSet>
      <dgm:spPr/>
    </dgm:pt>
    <dgm:pt modelId="{24C2A7AB-C61C-451A-B2A8-CF927EF5BD08}" type="pres">
      <dgm:prSet presAssocID="{C50AAA42-5A32-476C-901E-3695699C2A66}" presName="txSpace" presStyleCnt="0"/>
      <dgm:spPr/>
    </dgm:pt>
    <dgm:pt modelId="{5001B0BA-0B1A-4F3A-8686-7128EABF98AF}" type="pres">
      <dgm:prSet presAssocID="{C50AAA42-5A32-476C-901E-3695699C2A66}" presName="desTx" presStyleLbl="revTx" presStyleIdx="3" presStyleCnt="4" custLinFactNeighborX="-235" custLinFactNeighborY="-76827">
        <dgm:presLayoutVars/>
      </dgm:prSet>
      <dgm:spPr/>
    </dgm:pt>
  </dgm:ptLst>
  <dgm:cxnLst>
    <dgm:cxn modelId="{4F392C62-799E-4BA0-90BD-B837C7019B27}" type="presOf" srcId="{6C3DC7F2-AC1B-4427-A7E1-E6395B9EBA38}" destId="{915FEB5A-423A-41B5-A85B-4F4410B83F9E}" srcOrd="0" destOrd="0" presId="urn:microsoft.com/office/officeart/2018/5/layout/CenteredIconLabelDescriptionList"/>
    <dgm:cxn modelId="{9A08ED44-6576-4CBF-83DE-FC6A7AF64CDC}" srcId="{C50AAA42-5A32-476C-901E-3695699C2A66}" destId="{8A789CB7-1D4C-47DB-969E-10C4D0A1EEFD}" srcOrd="0" destOrd="0" parTransId="{3B5373A7-EDAF-4AF2-A88B-687DA8EAE47C}" sibTransId="{A45C52B4-40C0-40E0-9D4D-E565FE2F083A}"/>
    <dgm:cxn modelId="{686CD57C-50C8-4B25-9DA2-17004EC63736}" type="presOf" srcId="{8F7F83DF-38A5-4666-95E3-E3737B36F2D5}" destId="{AD60CD5E-DF02-4A77-A041-9B79AC49EA2C}" srcOrd="0" destOrd="0" presId="urn:microsoft.com/office/officeart/2018/5/layout/CenteredIconLabelDescriptionList"/>
    <dgm:cxn modelId="{8B18FCB8-E44A-4439-BA23-E65900E7360A}" type="presOf" srcId="{8A789CB7-1D4C-47DB-969E-10C4D0A1EEFD}" destId="{5001B0BA-0B1A-4F3A-8686-7128EABF98AF}" srcOrd="0" destOrd="0" presId="urn:microsoft.com/office/officeart/2018/5/layout/CenteredIconLabelDescriptionList"/>
    <dgm:cxn modelId="{A6FD59BF-69CE-42C8-A6D6-BDBE5E760381}" srcId="{8F7F83DF-38A5-4666-95E3-E3737B36F2D5}" destId="{6C3DC7F2-AC1B-4427-A7E1-E6395B9EBA38}" srcOrd="0" destOrd="0" parTransId="{B40B484E-3468-4FBF-9865-0B93AD02DBDD}" sibTransId="{779BAAB8-54CA-40F7-A02F-CBB58CE74AF2}"/>
    <dgm:cxn modelId="{56FF5ACC-0517-4022-AFA2-DA63D6EF6020}" srcId="{8F7F83DF-38A5-4666-95E3-E3737B36F2D5}" destId="{C50AAA42-5A32-476C-901E-3695699C2A66}" srcOrd="1" destOrd="0" parTransId="{C4ABCF12-D68E-4E24-8F7B-3F947064DED0}" sibTransId="{014DC198-A28B-4BA4-BA7E-A55504C5B319}"/>
    <dgm:cxn modelId="{B58435E5-A0B5-4B6F-B591-F09C73302B92}" type="presOf" srcId="{C50AAA42-5A32-476C-901E-3695699C2A66}" destId="{06EE4CC5-D1E3-4FD9-86C9-D48573E968C6}" srcOrd="0" destOrd="0" presId="urn:microsoft.com/office/officeart/2018/5/layout/CenteredIconLabelDescriptionList"/>
    <dgm:cxn modelId="{B31F2839-B503-4A1E-88E0-6D8299F6AE65}" type="presParOf" srcId="{AD60CD5E-DF02-4A77-A041-9B79AC49EA2C}" destId="{0B420B4C-140A-4C15-AAA4-2BDB61529827}" srcOrd="0" destOrd="0" presId="urn:microsoft.com/office/officeart/2018/5/layout/CenteredIconLabelDescriptionList"/>
    <dgm:cxn modelId="{F2A8ADFF-4596-4CF2-BBF0-934C4EC1704C}" type="presParOf" srcId="{0B420B4C-140A-4C15-AAA4-2BDB61529827}" destId="{FE942F70-C906-4F7D-8EFC-9E625D47264C}" srcOrd="0" destOrd="0" presId="urn:microsoft.com/office/officeart/2018/5/layout/CenteredIconLabelDescriptionList"/>
    <dgm:cxn modelId="{4C4B4505-80C7-41C3-95BA-2970C9F55634}" type="presParOf" srcId="{0B420B4C-140A-4C15-AAA4-2BDB61529827}" destId="{24C7C986-8883-4DB4-AEAB-7C819C4BE506}" srcOrd="1" destOrd="0" presId="urn:microsoft.com/office/officeart/2018/5/layout/CenteredIconLabelDescriptionList"/>
    <dgm:cxn modelId="{B667C700-8AB6-49A0-BF35-E8A0EDC460CF}" type="presParOf" srcId="{0B420B4C-140A-4C15-AAA4-2BDB61529827}" destId="{915FEB5A-423A-41B5-A85B-4F4410B83F9E}" srcOrd="2" destOrd="0" presId="urn:microsoft.com/office/officeart/2018/5/layout/CenteredIconLabelDescriptionList"/>
    <dgm:cxn modelId="{5A57DF6A-105E-451C-B1B4-B399129072FE}" type="presParOf" srcId="{0B420B4C-140A-4C15-AAA4-2BDB61529827}" destId="{EC78BEE0-F6AC-4584-A7D8-25668B98FCF1}" srcOrd="3" destOrd="0" presId="urn:microsoft.com/office/officeart/2018/5/layout/CenteredIconLabelDescriptionList"/>
    <dgm:cxn modelId="{41C9E03A-D869-4964-AF69-889B2C346D35}" type="presParOf" srcId="{0B420B4C-140A-4C15-AAA4-2BDB61529827}" destId="{3174DFAC-DB83-4DA2-9575-9741A8F07BC0}" srcOrd="4" destOrd="0" presId="urn:microsoft.com/office/officeart/2018/5/layout/CenteredIconLabelDescriptionList"/>
    <dgm:cxn modelId="{BBC0FF47-96A7-4C4D-8F9F-61F8C394CE45}" type="presParOf" srcId="{AD60CD5E-DF02-4A77-A041-9B79AC49EA2C}" destId="{5550CAF0-5104-444B-A8DD-EE3785226A2C}" srcOrd="1" destOrd="0" presId="urn:microsoft.com/office/officeart/2018/5/layout/CenteredIconLabelDescriptionList"/>
    <dgm:cxn modelId="{ED99A036-1128-4641-977C-D8EB9510AF08}" type="presParOf" srcId="{AD60CD5E-DF02-4A77-A041-9B79AC49EA2C}" destId="{03D768C5-A79B-40C8-B36B-455CA1672530}" srcOrd="2" destOrd="0" presId="urn:microsoft.com/office/officeart/2018/5/layout/CenteredIconLabelDescriptionList"/>
    <dgm:cxn modelId="{3B5575E9-9094-470A-B359-0187B76635F2}" type="presParOf" srcId="{03D768C5-A79B-40C8-B36B-455CA1672530}" destId="{0195AFA7-62B0-4FA5-AA54-0D49A762827F}" srcOrd="0" destOrd="0" presId="urn:microsoft.com/office/officeart/2018/5/layout/CenteredIconLabelDescriptionList"/>
    <dgm:cxn modelId="{397D9EC9-EDB0-4ADE-8DC1-2BB18C186DED}" type="presParOf" srcId="{03D768C5-A79B-40C8-B36B-455CA1672530}" destId="{C332712D-9C52-4A80-A0D4-15638C93E688}" srcOrd="1" destOrd="0" presId="urn:microsoft.com/office/officeart/2018/5/layout/CenteredIconLabelDescriptionList"/>
    <dgm:cxn modelId="{68900969-9E84-4930-80A3-4929DBF274CD}" type="presParOf" srcId="{03D768C5-A79B-40C8-B36B-455CA1672530}" destId="{06EE4CC5-D1E3-4FD9-86C9-D48573E968C6}" srcOrd="2" destOrd="0" presId="urn:microsoft.com/office/officeart/2018/5/layout/CenteredIconLabelDescriptionList"/>
    <dgm:cxn modelId="{BC80CBBE-1899-4F60-B4C9-6930AF81AE4A}" type="presParOf" srcId="{03D768C5-A79B-40C8-B36B-455CA1672530}" destId="{24C2A7AB-C61C-451A-B2A8-CF927EF5BD08}" srcOrd="3" destOrd="0" presId="urn:microsoft.com/office/officeart/2018/5/layout/CenteredIconLabelDescriptionList"/>
    <dgm:cxn modelId="{D6B87D48-D18A-4653-AAC7-EF11E9EF91CE}" type="presParOf" srcId="{03D768C5-A79B-40C8-B36B-455CA1672530}" destId="{5001B0BA-0B1A-4F3A-8686-7128EABF98A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0E4E9E-CAD3-4CAF-8E24-C27FE5556C3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C5A70D-5178-4A35-814C-0E1D1FDBC9D6}">
      <dgm:prSet custT="1"/>
      <dgm:spPr/>
      <dgm:t>
        <a:bodyPr/>
        <a:lstStyle/>
        <a:p>
          <a:pPr>
            <a:lnSpc>
              <a:spcPct val="100000"/>
            </a:lnSpc>
          </a:pPr>
          <a:r>
            <a:rPr lang="en-GB" sz="1800" dirty="0"/>
            <a:t>Implementing this algorithm in this linear fashion would make it easily decodable by taking the least significant bit of the image and getting the message in binary format.</a:t>
          </a:r>
          <a:endParaRPr lang="en-US" sz="1800" dirty="0"/>
        </a:p>
      </dgm:t>
    </dgm:pt>
    <dgm:pt modelId="{DABA6D63-FD98-48D2-B8B9-CC3B5B221782}" type="parTrans" cxnId="{F605368D-7DFC-4615-BF78-9C991BB46C3C}">
      <dgm:prSet/>
      <dgm:spPr/>
      <dgm:t>
        <a:bodyPr/>
        <a:lstStyle/>
        <a:p>
          <a:endParaRPr lang="en-US"/>
        </a:p>
      </dgm:t>
    </dgm:pt>
    <dgm:pt modelId="{EECA5943-1B5F-4C69-92FF-D5A8797F68C9}" type="sibTrans" cxnId="{F605368D-7DFC-4615-BF78-9C991BB46C3C}">
      <dgm:prSet/>
      <dgm:spPr/>
      <dgm:t>
        <a:bodyPr/>
        <a:lstStyle/>
        <a:p>
          <a:pPr>
            <a:lnSpc>
              <a:spcPct val="100000"/>
            </a:lnSpc>
          </a:pPr>
          <a:endParaRPr lang="en-US"/>
        </a:p>
      </dgm:t>
    </dgm:pt>
    <dgm:pt modelId="{41D02F05-6C82-4C74-B0A7-71744E786557}">
      <dgm:prSet/>
      <dgm:spPr/>
      <dgm:t>
        <a:bodyPr/>
        <a:lstStyle/>
        <a:p>
          <a:r>
            <a:rPr lang="en-GB"/>
            <a:t>This can be solved however by scattering the bits rather than doing it linearly, by using a SecureRandom generator.</a:t>
          </a:r>
          <a:endParaRPr lang="en-US"/>
        </a:p>
      </dgm:t>
    </dgm:pt>
    <dgm:pt modelId="{7ADE353C-3989-4383-B96A-7695CF2CC8C7}" type="parTrans" cxnId="{3AB707CD-66D8-4547-A8EA-273015D71377}">
      <dgm:prSet/>
      <dgm:spPr/>
      <dgm:t>
        <a:bodyPr/>
        <a:lstStyle/>
        <a:p>
          <a:endParaRPr lang="en-US"/>
        </a:p>
      </dgm:t>
    </dgm:pt>
    <dgm:pt modelId="{0432A2F3-1962-4848-9CF8-7C75D40F02DF}" type="sibTrans" cxnId="{3AB707CD-66D8-4547-A8EA-273015D71377}">
      <dgm:prSet/>
      <dgm:spPr/>
      <dgm:t>
        <a:bodyPr/>
        <a:lstStyle/>
        <a:p>
          <a:endParaRPr lang="en-US"/>
        </a:p>
      </dgm:t>
    </dgm:pt>
    <dgm:pt modelId="{CF7E140A-3FF8-40E3-81EF-7046A32B8C36}" type="pres">
      <dgm:prSet presAssocID="{6A0E4E9E-CAD3-4CAF-8E24-C27FE5556C3D}" presName="root" presStyleCnt="0">
        <dgm:presLayoutVars>
          <dgm:dir/>
          <dgm:resizeHandles val="exact"/>
        </dgm:presLayoutVars>
      </dgm:prSet>
      <dgm:spPr/>
    </dgm:pt>
    <dgm:pt modelId="{6C65F927-C061-4BEC-BFA6-A60B2D1B58AD}" type="pres">
      <dgm:prSet presAssocID="{6A0E4E9E-CAD3-4CAF-8E24-C27FE5556C3D}" presName="container" presStyleCnt="0">
        <dgm:presLayoutVars>
          <dgm:dir/>
          <dgm:resizeHandles val="exact"/>
        </dgm:presLayoutVars>
      </dgm:prSet>
      <dgm:spPr/>
    </dgm:pt>
    <dgm:pt modelId="{ADCD41FD-000B-4E33-AE02-60A4CD4B336F}" type="pres">
      <dgm:prSet presAssocID="{B8C5A70D-5178-4A35-814C-0E1D1FDBC9D6}" presName="compNode" presStyleCnt="0"/>
      <dgm:spPr/>
    </dgm:pt>
    <dgm:pt modelId="{E017640D-D91E-4C0A-926B-048FF166CCF8}" type="pres">
      <dgm:prSet presAssocID="{B8C5A70D-5178-4A35-814C-0E1D1FDBC9D6}" presName="iconBgRect" presStyleLbl="bgShp" presStyleIdx="0" presStyleCnt="2"/>
      <dgm:spPr/>
    </dgm:pt>
    <dgm:pt modelId="{49F2F359-722F-4089-AC84-393B0506F35F}" type="pres">
      <dgm:prSet presAssocID="{B8C5A70D-5178-4A35-814C-0E1D1FDBC9D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01BC9679-B7BA-4363-A7BB-533AE8F39751}" type="pres">
      <dgm:prSet presAssocID="{B8C5A70D-5178-4A35-814C-0E1D1FDBC9D6}" presName="spaceRect" presStyleCnt="0"/>
      <dgm:spPr/>
    </dgm:pt>
    <dgm:pt modelId="{C8C8FC10-2F67-40DF-8C48-17DB43308590}" type="pres">
      <dgm:prSet presAssocID="{B8C5A70D-5178-4A35-814C-0E1D1FDBC9D6}" presName="textRect" presStyleLbl="revTx" presStyleIdx="0" presStyleCnt="2">
        <dgm:presLayoutVars>
          <dgm:chMax val="1"/>
          <dgm:chPref val="1"/>
        </dgm:presLayoutVars>
      </dgm:prSet>
      <dgm:spPr/>
    </dgm:pt>
    <dgm:pt modelId="{4250FA59-90EA-4FA6-B4EE-4FD5467C8E2B}" type="pres">
      <dgm:prSet presAssocID="{EECA5943-1B5F-4C69-92FF-D5A8797F68C9}" presName="sibTrans" presStyleLbl="sibTrans2D1" presStyleIdx="0" presStyleCnt="0"/>
      <dgm:spPr/>
    </dgm:pt>
    <dgm:pt modelId="{EBD6F431-4CF5-404F-AAFC-350B978BF4E0}" type="pres">
      <dgm:prSet presAssocID="{41D02F05-6C82-4C74-B0A7-71744E786557}" presName="compNode" presStyleCnt="0"/>
      <dgm:spPr/>
    </dgm:pt>
    <dgm:pt modelId="{5DFD82AB-F4E0-4AAB-86C4-F3B81B8767F0}" type="pres">
      <dgm:prSet presAssocID="{41D02F05-6C82-4C74-B0A7-71744E786557}" presName="iconBgRect" presStyleLbl="bgShp" presStyleIdx="1" presStyleCnt="2"/>
      <dgm:spPr/>
    </dgm:pt>
    <dgm:pt modelId="{97B6B755-CA56-4960-91EB-87A0CA7E3911}" type="pres">
      <dgm:prSet presAssocID="{41D02F05-6C82-4C74-B0A7-71744E7865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0E0CE8DC-35C8-4463-ACEE-E279A78DE2E1}" type="pres">
      <dgm:prSet presAssocID="{41D02F05-6C82-4C74-B0A7-71744E786557}" presName="spaceRect" presStyleCnt="0"/>
      <dgm:spPr/>
    </dgm:pt>
    <dgm:pt modelId="{06025760-6215-433F-ACB2-C97F1FC85883}" type="pres">
      <dgm:prSet presAssocID="{41D02F05-6C82-4C74-B0A7-71744E786557}" presName="textRect" presStyleLbl="revTx" presStyleIdx="1" presStyleCnt="2">
        <dgm:presLayoutVars>
          <dgm:chMax val="1"/>
          <dgm:chPref val="1"/>
        </dgm:presLayoutVars>
      </dgm:prSet>
      <dgm:spPr/>
    </dgm:pt>
  </dgm:ptLst>
  <dgm:cxnLst>
    <dgm:cxn modelId="{481FFC04-0046-4463-9F0F-01371B529256}" type="presOf" srcId="{B8C5A70D-5178-4A35-814C-0E1D1FDBC9D6}" destId="{C8C8FC10-2F67-40DF-8C48-17DB43308590}" srcOrd="0" destOrd="0" presId="urn:microsoft.com/office/officeart/2018/2/layout/IconCircleList"/>
    <dgm:cxn modelId="{9C5D5979-5DBE-40A1-93FA-1EC3C504BCAB}" type="presOf" srcId="{41D02F05-6C82-4C74-B0A7-71744E786557}" destId="{06025760-6215-433F-ACB2-C97F1FC85883}" srcOrd="0" destOrd="0" presId="urn:microsoft.com/office/officeart/2018/2/layout/IconCircleList"/>
    <dgm:cxn modelId="{F605368D-7DFC-4615-BF78-9C991BB46C3C}" srcId="{6A0E4E9E-CAD3-4CAF-8E24-C27FE5556C3D}" destId="{B8C5A70D-5178-4A35-814C-0E1D1FDBC9D6}" srcOrd="0" destOrd="0" parTransId="{DABA6D63-FD98-48D2-B8B9-CC3B5B221782}" sibTransId="{EECA5943-1B5F-4C69-92FF-D5A8797F68C9}"/>
    <dgm:cxn modelId="{E9B24DAC-78D2-4152-9780-6D3C1E533F3E}" type="presOf" srcId="{6A0E4E9E-CAD3-4CAF-8E24-C27FE5556C3D}" destId="{CF7E140A-3FF8-40E3-81EF-7046A32B8C36}" srcOrd="0" destOrd="0" presId="urn:microsoft.com/office/officeart/2018/2/layout/IconCircleList"/>
    <dgm:cxn modelId="{BEF9A9CC-0180-465D-A1A3-848117A0197E}" type="presOf" srcId="{EECA5943-1B5F-4C69-92FF-D5A8797F68C9}" destId="{4250FA59-90EA-4FA6-B4EE-4FD5467C8E2B}" srcOrd="0" destOrd="0" presId="urn:microsoft.com/office/officeart/2018/2/layout/IconCircleList"/>
    <dgm:cxn modelId="{3AB707CD-66D8-4547-A8EA-273015D71377}" srcId="{6A0E4E9E-CAD3-4CAF-8E24-C27FE5556C3D}" destId="{41D02F05-6C82-4C74-B0A7-71744E786557}" srcOrd="1" destOrd="0" parTransId="{7ADE353C-3989-4383-B96A-7695CF2CC8C7}" sibTransId="{0432A2F3-1962-4848-9CF8-7C75D40F02DF}"/>
    <dgm:cxn modelId="{51ED5DAF-9BF7-4F02-82D5-1BC2D9EFC4BB}" type="presParOf" srcId="{CF7E140A-3FF8-40E3-81EF-7046A32B8C36}" destId="{6C65F927-C061-4BEC-BFA6-A60B2D1B58AD}" srcOrd="0" destOrd="0" presId="urn:microsoft.com/office/officeart/2018/2/layout/IconCircleList"/>
    <dgm:cxn modelId="{9161CB9B-0A9F-4447-81E4-75AB1B23F420}" type="presParOf" srcId="{6C65F927-C061-4BEC-BFA6-A60B2D1B58AD}" destId="{ADCD41FD-000B-4E33-AE02-60A4CD4B336F}" srcOrd="0" destOrd="0" presId="urn:microsoft.com/office/officeart/2018/2/layout/IconCircleList"/>
    <dgm:cxn modelId="{10219BB0-167B-4518-8A33-244AD9EA60AA}" type="presParOf" srcId="{ADCD41FD-000B-4E33-AE02-60A4CD4B336F}" destId="{E017640D-D91E-4C0A-926B-048FF166CCF8}" srcOrd="0" destOrd="0" presId="urn:microsoft.com/office/officeart/2018/2/layout/IconCircleList"/>
    <dgm:cxn modelId="{9E36D87B-1ABD-4BAF-8912-A638D07ABDFF}" type="presParOf" srcId="{ADCD41FD-000B-4E33-AE02-60A4CD4B336F}" destId="{49F2F359-722F-4089-AC84-393B0506F35F}" srcOrd="1" destOrd="0" presId="urn:microsoft.com/office/officeart/2018/2/layout/IconCircleList"/>
    <dgm:cxn modelId="{C3DC8C40-011E-4CA1-B1A0-024CD63EE99F}" type="presParOf" srcId="{ADCD41FD-000B-4E33-AE02-60A4CD4B336F}" destId="{01BC9679-B7BA-4363-A7BB-533AE8F39751}" srcOrd="2" destOrd="0" presId="urn:microsoft.com/office/officeart/2018/2/layout/IconCircleList"/>
    <dgm:cxn modelId="{D60C125A-3C47-441C-8103-92510CE37D9C}" type="presParOf" srcId="{ADCD41FD-000B-4E33-AE02-60A4CD4B336F}" destId="{C8C8FC10-2F67-40DF-8C48-17DB43308590}" srcOrd="3" destOrd="0" presId="urn:microsoft.com/office/officeart/2018/2/layout/IconCircleList"/>
    <dgm:cxn modelId="{B4C85F77-F901-4631-BC0C-8D4BBDB048A3}" type="presParOf" srcId="{6C65F927-C061-4BEC-BFA6-A60B2D1B58AD}" destId="{4250FA59-90EA-4FA6-B4EE-4FD5467C8E2B}" srcOrd="1" destOrd="0" presId="urn:microsoft.com/office/officeart/2018/2/layout/IconCircleList"/>
    <dgm:cxn modelId="{578B883E-BDF5-45F4-BE05-B79159C6CF55}" type="presParOf" srcId="{6C65F927-C061-4BEC-BFA6-A60B2D1B58AD}" destId="{EBD6F431-4CF5-404F-AAFC-350B978BF4E0}" srcOrd="2" destOrd="0" presId="urn:microsoft.com/office/officeart/2018/2/layout/IconCircleList"/>
    <dgm:cxn modelId="{68719C10-D927-4931-958C-A5191888A688}" type="presParOf" srcId="{EBD6F431-4CF5-404F-AAFC-350B978BF4E0}" destId="{5DFD82AB-F4E0-4AAB-86C4-F3B81B8767F0}" srcOrd="0" destOrd="0" presId="urn:microsoft.com/office/officeart/2018/2/layout/IconCircleList"/>
    <dgm:cxn modelId="{82586722-8F2B-470E-8CE3-5BE3AB785FA3}" type="presParOf" srcId="{EBD6F431-4CF5-404F-AAFC-350B978BF4E0}" destId="{97B6B755-CA56-4960-91EB-87A0CA7E3911}" srcOrd="1" destOrd="0" presId="urn:microsoft.com/office/officeart/2018/2/layout/IconCircleList"/>
    <dgm:cxn modelId="{C1A74B41-BC2A-4B3A-A403-C447B3FA50AC}" type="presParOf" srcId="{EBD6F431-4CF5-404F-AAFC-350B978BF4E0}" destId="{0E0CE8DC-35C8-4463-ACEE-E279A78DE2E1}" srcOrd="2" destOrd="0" presId="urn:microsoft.com/office/officeart/2018/2/layout/IconCircleList"/>
    <dgm:cxn modelId="{32CE94AD-C9A0-49BD-A393-2604094A0E24}" type="presParOf" srcId="{EBD6F431-4CF5-404F-AAFC-350B978BF4E0}" destId="{06025760-6215-433F-ACB2-C97F1FC85883}"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BF7CE-D531-486F-9047-248C597462CF}">
      <dsp:nvSpPr>
        <dsp:cNvPr id="0" name=""/>
        <dsp:cNvSpPr/>
      </dsp:nvSpPr>
      <dsp:spPr>
        <a:xfrm>
          <a:off x="0" y="2920749"/>
          <a:ext cx="5459565" cy="191632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t>Steganography works by replacing bits of useless or unused data in a graphic (or other computer file) with bits of different, invisible information. </a:t>
          </a:r>
          <a:endParaRPr lang="en-US" sz="2300" kern="1200" dirty="0"/>
        </a:p>
      </dsp:txBody>
      <dsp:txXfrm>
        <a:off x="0" y="2920749"/>
        <a:ext cx="5459565" cy="1916328"/>
      </dsp:txXfrm>
    </dsp:sp>
    <dsp:sp modelId="{6FFAFF63-FC22-4692-A10B-8AAF401589C0}">
      <dsp:nvSpPr>
        <dsp:cNvPr id="0" name=""/>
        <dsp:cNvSpPr/>
      </dsp:nvSpPr>
      <dsp:spPr>
        <a:xfrm rot="10800000">
          <a:off x="0" y="2182"/>
          <a:ext cx="5459565" cy="2947312"/>
        </a:xfrm>
        <a:prstGeom prst="upArrowCallou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t>Simply, steganography is an encryption method used to protect data. It conceals information by embedding messages within other, harmless and unrelated messages – data hidden within data. </a:t>
          </a:r>
          <a:endParaRPr lang="en-US" sz="2300" kern="1200" dirty="0"/>
        </a:p>
      </dsp:txBody>
      <dsp:txXfrm rot="10800000">
        <a:off x="0" y="2182"/>
        <a:ext cx="5459565" cy="19150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42F70-C906-4F7D-8EFC-9E625D47264C}">
      <dsp:nvSpPr>
        <dsp:cNvPr id="0" name=""/>
        <dsp:cNvSpPr/>
      </dsp:nvSpPr>
      <dsp:spPr>
        <a:xfrm>
          <a:off x="1886054" y="474"/>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5FEB5A-423A-41B5-A85B-4F4410B83F9E}">
      <dsp:nvSpPr>
        <dsp:cNvPr id="0" name=""/>
        <dsp:cNvSpPr/>
      </dsp:nvSpPr>
      <dsp:spPr>
        <a:xfrm>
          <a:off x="483425" y="1646164"/>
          <a:ext cx="4315781" cy="97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GB" sz="1800" kern="1200" dirty="0"/>
            <a:t>Steganography protects from unauthorised viewing or copying of sensitive materials by making it invisible to the naked eye.</a:t>
          </a:r>
          <a:endParaRPr lang="en-US" sz="1800" kern="1200" dirty="0"/>
        </a:p>
      </dsp:txBody>
      <dsp:txXfrm>
        <a:off x="483425" y="1646164"/>
        <a:ext cx="4315781" cy="971050"/>
      </dsp:txXfrm>
    </dsp:sp>
    <dsp:sp modelId="{3174DFAC-DB83-4DA2-9575-9741A8F07BC0}">
      <dsp:nvSpPr>
        <dsp:cNvPr id="0" name=""/>
        <dsp:cNvSpPr/>
      </dsp:nvSpPr>
      <dsp:spPr>
        <a:xfrm>
          <a:off x="483425" y="2680084"/>
          <a:ext cx="4315781" cy="462857"/>
        </a:xfrm>
        <a:prstGeom prst="rect">
          <a:avLst/>
        </a:prstGeom>
        <a:noFill/>
        <a:ln>
          <a:noFill/>
        </a:ln>
        <a:effectLst/>
      </dsp:spPr>
      <dsp:style>
        <a:lnRef idx="0">
          <a:scrgbClr r="0" g="0" b="0"/>
        </a:lnRef>
        <a:fillRef idx="0">
          <a:scrgbClr r="0" g="0" b="0"/>
        </a:fillRef>
        <a:effectRef idx="0">
          <a:scrgbClr r="0" g="0" b="0"/>
        </a:effectRef>
        <a:fontRef idx="minor"/>
      </dsp:style>
    </dsp:sp>
    <dsp:sp modelId="{0195AFA7-62B0-4FA5-AA54-0D49A762827F}">
      <dsp:nvSpPr>
        <dsp:cNvPr id="0" name=""/>
        <dsp:cNvSpPr/>
      </dsp:nvSpPr>
      <dsp:spPr>
        <a:xfrm>
          <a:off x="6957097" y="474"/>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EE4CC5-D1E3-4FD9-86C9-D48573E968C6}">
      <dsp:nvSpPr>
        <dsp:cNvPr id="0" name=""/>
        <dsp:cNvSpPr/>
      </dsp:nvSpPr>
      <dsp:spPr>
        <a:xfrm>
          <a:off x="5554468" y="1646164"/>
          <a:ext cx="4315781" cy="97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GB" sz="1800" kern="1200" dirty="0"/>
            <a:t>The steganography process is as follows:</a:t>
          </a:r>
          <a:endParaRPr lang="en-US" sz="1800" kern="1200" dirty="0"/>
        </a:p>
      </dsp:txBody>
      <dsp:txXfrm>
        <a:off x="5554468" y="1646164"/>
        <a:ext cx="4315781" cy="971050"/>
      </dsp:txXfrm>
    </dsp:sp>
    <dsp:sp modelId="{5001B0BA-0B1A-4F3A-8686-7128EABF98AF}">
      <dsp:nvSpPr>
        <dsp:cNvPr id="0" name=""/>
        <dsp:cNvSpPr/>
      </dsp:nvSpPr>
      <dsp:spPr>
        <a:xfrm>
          <a:off x="5544326" y="2324484"/>
          <a:ext cx="4315781" cy="462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b="1" kern="1200" dirty="0"/>
            <a:t>PAYLOAD -&gt; COVER OBJECT -&gt; STEGO OBJECT</a:t>
          </a:r>
          <a:endParaRPr lang="en-US" sz="1400" b="1" kern="1200" dirty="0"/>
        </a:p>
      </dsp:txBody>
      <dsp:txXfrm>
        <a:off x="5544326" y="2324484"/>
        <a:ext cx="4315781" cy="462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17640D-D91E-4C0A-926B-048FF166CCF8}">
      <dsp:nvSpPr>
        <dsp:cNvPr id="0" name=""/>
        <dsp:cNvSpPr/>
      </dsp:nvSpPr>
      <dsp:spPr>
        <a:xfrm>
          <a:off x="455659" y="946682"/>
          <a:ext cx="1250051" cy="125005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F2F359-722F-4089-AC84-393B0506F35F}">
      <dsp:nvSpPr>
        <dsp:cNvPr id="0" name=""/>
        <dsp:cNvSpPr/>
      </dsp:nvSpPr>
      <dsp:spPr>
        <a:xfrm>
          <a:off x="718170" y="1209192"/>
          <a:ext cx="725030" cy="7250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C8FC10-2F67-40DF-8C48-17DB43308590}">
      <dsp:nvSpPr>
        <dsp:cNvPr id="0" name=""/>
        <dsp:cNvSpPr/>
      </dsp:nvSpPr>
      <dsp:spPr>
        <a:xfrm>
          <a:off x="1973579" y="946682"/>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dirty="0"/>
            <a:t>Implementing this algorithm in this linear fashion would make it easily decodable by taking the least significant bit of the image and getting the message in binary format.</a:t>
          </a:r>
          <a:endParaRPr lang="en-US" sz="1800" kern="1200" dirty="0"/>
        </a:p>
      </dsp:txBody>
      <dsp:txXfrm>
        <a:off x="1973579" y="946682"/>
        <a:ext cx="2946550" cy="1250051"/>
      </dsp:txXfrm>
    </dsp:sp>
    <dsp:sp modelId="{5DFD82AB-F4E0-4AAB-86C4-F3B81B8767F0}">
      <dsp:nvSpPr>
        <dsp:cNvPr id="0" name=""/>
        <dsp:cNvSpPr/>
      </dsp:nvSpPr>
      <dsp:spPr>
        <a:xfrm>
          <a:off x="5433544" y="946682"/>
          <a:ext cx="1250051" cy="125005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B6B755-CA56-4960-91EB-87A0CA7E3911}">
      <dsp:nvSpPr>
        <dsp:cNvPr id="0" name=""/>
        <dsp:cNvSpPr/>
      </dsp:nvSpPr>
      <dsp:spPr>
        <a:xfrm>
          <a:off x="5696055" y="1209192"/>
          <a:ext cx="725030" cy="7250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025760-6215-433F-ACB2-C97F1FC85883}">
      <dsp:nvSpPr>
        <dsp:cNvPr id="0" name=""/>
        <dsp:cNvSpPr/>
      </dsp:nvSpPr>
      <dsp:spPr>
        <a:xfrm>
          <a:off x="6951464" y="946682"/>
          <a:ext cx="2946550" cy="12500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GB" sz="1900" kern="1200"/>
            <a:t>This can be solved however by scattering the bits rather than doing it linearly, by using a SecureRandom generator.</a:t>
          </a:r>
          <a:endParaRPr lang="en-US" sz="1900" kern="1200"/>
        </a:p>
      </dsp:txBody>
      <dsp:txXfrm>
        <a:off x="6951464" y="946682"/>
        <a:ext cx="2946550" cy="12500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44697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107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8028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12010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5017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618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9374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44224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13392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04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3034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799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894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468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361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21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10/7/2019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564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10/7/2019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68655646"/>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75" r:id="rId6"/>
    <p:sldLayoutId id="2147483676" r:id="rId7"/>
    <p:sldLayoutId id="2147483677" r:id="rId8"/>
    <p:sldLayoutId id="2147483678" r:id="rId9"/>
    <p:sldLayoutId id="2147483679" r:id="rId10"/>
    <p:sldLayoutId id="2147483686"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E8414B-88F8-4A98-A2B5-18E8767DF2D2}"/>
              </a:ext>
            </a:extLst>
          </p:cNvPr>
          <p:cNvPicPr>
            <a:picLocks noChangeAspect="1"/>
          </p:cNvPicPr>
          <p:nvPr/>
        </p:nvPicPr>
        <p:blipFill rotWithShape="1">
          <a:blip r:embed="rId3">
            <a:alphaModFix amt="35000"/>
          </a:blip>
          <a:srcRect t="10865" b="14135"/>
          <a:stretch/>
        </p:blipFill>
        <p:spPr>
          <a:xfrm>
            <a:off x="20" y="10"/>
            <a:ext cx="12191980" cy="6857990"/>
          </a:xfrm>
          <a:prstGeom prst="rect">
            <a:avLst/>
          </a:prstGeom>
        </p:spPr>
      </p:pic>
      <p:sp>
        <p:nvSpPr>
          <p:cNvPr id="2" name="Title 1">
            <a:extLst>
              <a:ext uri="{FF2B5EF4-FFF2-40B4-BE49-F238E27FC236}">
                <a16:creationId xmlns:a16="http://schemas.microsoft.com/office/drawing/2014/main" id="{6CD7A6A2-64BB-44AA-84CE-271BB902F27C}"/>
              </a:ext>
            </a:extLst>
          </p:cNvPr>
          <p:cNvSpPr>
            <a:spLocks noGrp="1"/>
          </p:cNvSpPr>
          <p:nvPr>
            <p:ph type="ctrTitle"/>
          </p:nvPr>
        </p:nvSpPr>
        <p:spPr>
          <a:xfrm>
            <a:off x="1370693" y="1769540"/>
            <a:ext cx="9440034" cy="1828801"/>
          </a:xfrm>
        </p:spPr>
        <p:txBody>
          <a:bodyPr>
            <a:normAutofit/>
          </a:bodyPr>
          <a:lstStyle/>
          <a:p>
            <a:r>
              <a:rPr lang="en-GB" dirty="0"/>
              <a:t>CS407 – Steganography Technical Study</a:t>
            </a:r>
          </a:p>
        </p:txBody>
      </p:sp>
      <p:sp>
        <p:nvSpPr>
          <p:cNvPr id="3" name="Subtitle 2">
            <a:extLst>
              <a:ext uri="{FF2B5EF4-FFF2-40B4-BE49-F238E27FC236}">
                <a16:creationId xmlns:a16="http://schemas.microsoft.com/office/drawing/2014/main" id="{7E8C8F5F-2E93-43B0-BF19-970447B93501}"/>
              </a:ext>
            </a:extLst>
          </p:cNvPr>
          <p:cNvSpPr>
            <a:spLocks noGrp="1"/>
          </p:cNvSpPr>
          <p:nvPr>
            <p:ph type="subTitle" idx="1"/>
          </p:nvPr>
        </p:nvSpPr>
        <p:spPr>
          <a:xfrm>
            <a:off x="1370693" y="3773489"/>
            <a:ext cx="9440034" cy="1049867"/>
          </a:xfrm>
        </p:spPr>
        <p:txBody>
          <a:bodyPr>
            <a:normAutofit/>
          </a:bodyPr>
          <a:lstStyle/>
          <a:p>
            <a:r>
              <a:rPr lang="en-GB" dirty="0"/>
              <a:t>John Lennox, Nathan Hui, Gregor McIntyre, Alexander Fan</a:t>
            </a:r>
          </a:p>
        </p:txBody>
      </p:sp>
    </p:spTree>
    <p:extLst>
      <p:ext uri="{BB962C8B-B14F-4D97-AF65-F5344CB8AC3E}">
        <p14:creationId xmlns:p14="http://schemas.microsoft.com/office/powerpoint/2010/main" val="225940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0579BA-22EC-41CB-82B7-65D5DFCA6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dgm="http://schemas.openxmlformats.org/drawingml/2006/diagram"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0">
            <a:scrgbClr r="0" g="0" b="0"/>
          </a:lnRef>
          <a:fillRef idx="1003">
            <a:schemeClr val="dk1"/>
          </a:fillRef>
          <a:effectRef idx="0">
            <a:scrgbClr r="0" g="0" b="0"/>
          </a:effectRef>
          <a:fontRef idx="major"/>
        </p:style>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F988B67-BB56-411B-9F8C-DA847C2F2B31}"/>
              </a:ext>
            </a:extLst>
          </p:cNvPr>
          <p:cNvSpPr>
            <a:spLocks noGrp="1"/>
          </p:cNvSpPr>
          <p:nvPr>
            <p:ph type="title"/>
          </p:nvPr>
        </p:nvSpPr>
        <p:spPr>
          <a:xfrm>
            <a:off x="1430370" y="1925444"/>
            <a:ext cx="3228228" cy="3021494"/>
          </a:xfrm>
        </p:spPr>
        <p:txBody>
          <a:bodyPr>
            <a:normAutofit/>
          </a:bodyPr>
          <a:lstStyle/>
          <a:p>
            <a:r>
              <a:rPr lang="en-GB" sz="3200" b="1" dirty="0">
                <a:solidFill>
                  <a:srgbClr val="FFFFFF"/>
                </a:solidFill>
                <a:effectLst/>
              </a:rPr>
              <a:t>How Steganography Works</a:t>
            </a:r>
            <a:endParaRPr lang="en-GB" sz="3200" dirty="0">
              <a:solidFill>
                <a:srgbClr val="FFFFFF"/>
              </a:solidFill>
            </a:endParaRPr>
          </a:p>
        </p:txBody>
      </p:sp>
      <p:graphicFrame>
        <p:nvGraphicFramePr>
          <p:cNvPr id="5" name="Content Placeholder 2">
            <a:extLst>
              <a:ext uri="{FF2B5EF4-FFF2-40B4-BE49-F238E27FC236}">
                <a16:creationId xmlns:a16="http://schemas.microsoft.com/office/drawing/2014/main" id="{62EC5732-DA19-4C0A-95B3-6E5729F63E0A}"/>
              </a:ext>
            </a:extLst>
          </p:cNvPr>
          <p:cNvGraphicFramePr>
            <a:graphicFrameLocks noGrp="1"/>
          </p:cNvGraphicFramePr>
          <p:nvPr>
            <p:ph idx="1"/>
            <p:extLst>
              <p:ext uri="{D42A27DB-BD31-4B8C-83A1-F6EECF244321}">
                <p14:modId xmlns:p14="http://schemas.microsoft.com/office/powerpoint/2010/main" val="1902724048"/>
              </p:ext>
            </p:extLst>
          </p:nvPr>
        </p:nvGraphicFramePr>
        <p:xfrm>
          <a:off x="5738160" y="1009816"/>
          <a:ext cx="5459565" cy="4839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373971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F257CD-84A3-4EA2-ABCB-D6488F505FF0}"/>
              </a:ext>
            </a:extLst>
          </p:cNvPr>
          <p:cNvSpPr>
            <a:spLocks noGrp="1"/>
          </p:cNvSpPr>
          <p:nvPr>
            <p:ph type="title"/>
          </p:nvPr>
        </p:nvSpPr>
        <p:spPr>
          <a:xfrm>
            <a:off x="913795" y="609600"/>
            <a:ext cx="10353762" cy="1257300"/>
          </a:xfrm>
        </p:spPr>
        <p:txBody>
          <a:bodyPr>
            <a:normAutofit/>
          </a:bodyPr>
          <a:lstStyle/>
          <a:p>
            <a:r>
              <a:rPr lang="en-GB" sz="4400" b="1" dirty="0">
                <a:solidFill>
                  <a:srgbClr val="FFFFFF"/>
                </a:solidFill>
                <a:effectLst/>
              </a:rPr>
              <a:t>Purpose of Steganography </a:t>
            </a:r>
            <a:endParaRPr lang="en-GB" sz="4400" dirty="0">
              <a:solidFill>
                <a:srgbClr val="FFFFFF"/>
              </a:solidFill>
            </a:endParaRPr>
          </a:p>
        </p:txBody>
      </p:sp>
      <p:pic>
        <p:nvPicPr>
          <p:cNvPr id="12" name="Picture 11">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76480D63-E244-4BAB-A359-5507B1965161}"/>
              </a:ext>
            </a:extLst>
          </p:cNvPr>
          <p:cNvGraphicFramePr>
            <a:graphicFrameLocks noGrp="1"/>
          </p:cNvGraphicFramePr>
          <p:nvPr>
            <p:ph idx="1"/>
            <p:extLst>
              <p:ext uri="{D42A27DB-BD31-4B8C-83A1-F6EECF244321}">
                <p14:modId xmlns:p14="http://schemas.microsoft.com/office/powerpoint/2010/main" val="3419705884"/>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4296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A4B37C-C440-43E0-92CD-62EE01428BAD}"/>
              </a:ext>
            </a:extLst>
          </p:cNvPr>
          <p:cNvSpPr>
            <a:spLocks noGrp="1"/>
          </p:cNvSpPr>
          <p:nvPr>
            <p:ph type="title"/>
          </p:nvPr>
        </p:nvSpPr>
        <p:spPr>
          <a:xfrm>
            <a:off x="913795" y="609600"/>
            <a:ext cx="10353762" cy="1257300"/>
          </a:xfrm>
        </p:spPr>
        <p:txBody>
          <a:bodyPr>
            <a:normAutofit fontScale="90000"/>
          </a:bodyPr>
          <a:lstStyle/>
          <a:p>
            <a:pPr>
              <a:lnSpc>
                <a:spcPct val="90000"/>
              </a:lnSpc>
            </a:pPr>
            <a:r>
              <a:rPr lang="en-GB" sz="4400" b="1" dirty="0">
                <a:effectLst/>
              </a:rPr>
              <a:t>Discussion of Least Significant Bit Algorithm (LSB)</a:t>
            </a:r>
            <a:endParaRPr lang="en-GB" sz="4400" b="1" dirty="0"/>
          </a:p>
        </p:txBody>
      </p:sp>
      <p:sp>
        <p:nvSpPr>
          <p:cNvPr id="3" name="Content Placeholder 2">
            <a:extLst>
              <a:ext uri="{FF2B5EF4-FFF2-40B4-BE49-F238E27FC236}">
                <a16:creationId xmlns:a16="http://schemas.microsoft.com/office/drawing/2014/main" id="{E9ABDD81-DA5E-492D-B276-7EE0954175CB}"/>
              </a:ext>
            </a:extLst>
          </p:cNvPr>
          <p:cNvSpPr>
            <a:spLocks noGrp="1"/>
          </p:cNvSpPr>
          <p:nvPr>
            <p:ph idx="1"/>
          </p:nvPr>
        </p:nvSpPr>
        <p:spPr>
          <a:xfrm>
            <a:off x="913795" y="2132822"/>
            <a:ext cx="5546272" cy="3658378"/>
          </a:xfrm>
        </p:spPr>
        <p:txBody>
          <a:bodyPr anchor="ctr">
            <a:normAutofit/>
          </a:bodyPr>
          <a:lstStyle/>
          <a:p>
            <a:pPr marL="36900" indent="0">
              <a:buNone/>
            </a:pPr>
            <a:r>
              <a:rPr lang="en-GB" dirty="0">
                <a:effectLst/>
              </a:rPr>
              <a:t>The digital images we will be using are 24-bit RGB. The LSB algorithm for steganography is the technique of replacing some of the information in a given pixel with information from the PAYLOAD, namely the least significant bit which is the right-most bit. The reason for changing the least significant bit is because it will make the least change to the original COVER OBJECT i.e. it minimises the variation in colour therefore making it impossible to notice by just looking at it.</a:t>
            </a:r>
          </a:p>
          <a:p>
            <a:pPr marL="36900" indent="0">
              <a:buNone/>
            </a:pPr>
            <a:endParaRPr lang="en-GB" dirty="0"/>
          </a:p>
        </p:txBody>
      </p:sp>
      <p:pic>
        <p:nvPicPr>
          <p:cNvPr id="7" name="Graphic 6" descr="Error">
            <a:extLst>
              <a:ext uri="{FF2B5EF4-FFF2-40B4-BE49-F238E27FC236}">
                <a16:creationId xmlns:a16="http://schemas.microsoft.com/office/drawing/2014/main" id="{9CC6F128-5ECE-44D9-9EF9-1FABDBC51C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194437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D0A76-B8BA-480C-B4FE-921DE0B22F76}"/>
              </a:ext>
            </a:extLst>
          </p:cNvPr>
          <p:cNvSpPr>
            <a:spLocks noGrp="1"/>
          </p:cNvSpPr>
          <p:nvPr>
            <p:ph type="title"/>
          </p:nvPr>
        </p:nvSpPr>
        <p:spPr>
          <a:xfrm>
            <a:off x="913795" y="609600"/>
            <a:ext cx="10353762" cy="1257300"/>
          </a:xfrm>
        </p:spPr>
        <p:txBody>
          <a:bodyPr>
            <a:normAutofit/>
          </a:bodyPr>
          <a:lstStyle/>
          <a:p>
            <a:r>
              <a:rPr lang="en-GB" sz="4400" b="1" dirty="0">
                <a:solidFill>
                  <a:srgbClr val="FFFFFF"/>
                </a:solidFill>
                <a:effectLst/>
              </a:rPr>
              <a:t>Problems with the LSB Algorithm</a:t>
            </a:r>
            <a:endParaRPr lang="en-GB" sz="4400" dirty="0">
              <a:solidFill>
                <a:srgbClr val="FFFFFF"/>
              </a:solidFill>
            </a:endParaRPr>
          </a:p>
        </p:txBody>
      </p:sp>
      <p:pic>
        <p:nvPicPr>
          <p:cNvPr id="22" name="Picture 18">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A62D5C3A-F407-48B0-B6A7-2021DE8A3C2A}"/>
              </a:ext>
            </a:extLst>
          </p:cNvPr>
          <p:cNvGraphicFramePr>
            <a:graphicFrameLocks noGrp="1"/>
          </p:cNvGraphicFramePr>
          <p:nvPr>
            <p:ph idx="1"/>
            <p:extLst>
              <p:ext uri="{D42A27DB-BD31-4B8C-83A1-F6EECF244321}">
                <p14:modId xmlns:p14="http://schemas.microsoft.com/office/powerpoint/2010/main" val="3634758740"/>
              </p:ext>
            </p:extLst>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829509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A584F-25E1-4500-9537-21D30F7EA384}"/>
              </a:ext>
            </a:extLst>
          </p:cNvPr>
          <p:cNvSpPr>
            <a:spLocks noGrp="1"/>
          </p:cNvSpPr>
          <p:nvPr>
            <p:ph type="title"/>
          </p:nvPr>
        </p:nvSpPr>
        <p:spPr>
          <a:xfrm>
            <a:off x="913795" y="609600"/>
            <a:ext cx="10353762" cy="1257300"/>
          </a:xfrm>
        </p:spPr>
        <p:txBody>
          <a:bodyPr>
            <a:normAutofit/>
          </a:bodyPr>
          <a:lstStyle/>
          <a:p>
            <a:r>
              <a:rPr lang="en-GB" sz="4400" b="1" dirty="0"/>
              <a:t>Feasibility</a:t>
            </a:r>
            <a:r>
              <a:rPr lang="en-GB" b="1" dirty="0"/>
              <a:t> </a:t>
            </a:r>
          </a:p>
        </p:txBody>
      </p:sp>
      <p:sp>
        <p:nvSpPr>
          <p:cNvPr id="3" name="Content Placeholder 2">
            <a:extLst>
              <a:ext uri="{FF2B5EF4-FFF2-40B4-BE49-F238E27FC236}">
                <a16:creationId xmlns:a16="http://schemas.microsoft.com/office/drawing/2014/main" id="{F10896C8-8DAB-4171-9625-B371A71D7BE2}"/>
              </a:ext>
            </a:extLst>
          </p:cNvPr>
          <p:cNvSpPr>
            <a:spLocks noGrp="1"/>
          </p:cNvSpPr>
          <p:nvPr>
            <p:ph idx="1"/>
          </p:nvPr>
        </p:nvSpPr>
        <p:spPr>
          <a:xfrm>
            <a:off x="913795" y="2132822"/>
            <a:ext cx="5546272" cy="3658378"/>
          </a:xfrm>
        </p:spPr>
        <p:txBody>
          <a:bodyPr anchor="ctr">
            <a:normAutofit/>
          </a:bodyPr>
          <a:lstStyle/>
          <a:p>
            <a:pPr marL="36900" indent="0">
              <a:buNone/>
            </a:pPr>
            <a:r>
              <a:rPr lang="en-GB" sz="2400" dirty="0">
                <a:effectLst/>
              </a:rPr>
              <a:t>As you’re about to see in the following demo we have managed to </a:t>
            </a:r>
            <a:r>
              <a:rPr lang="en-GB" sz="2400" dirty="0">
                <a:solidFill>
                  <a:srgbClr val="92D050"/>
                </a:solidFill>
                <a:effectLst/>
              </a:rPr>
              <a:t>“write a program which hides data in images in such a way as to be undetectable by the naked eye.”</a:t>
            </a:r>
            <a:r>
              <a:rPr lang="en-GB" sz="2400" dirty="0">
                <a:effectLst/>
              </a:rPr>
              <a:t>, like was asked in the brief.  Therefore, it is definitely feasible for a member of staff in the Glasgow office to write such a program.</a:t>
            </a:r>
          </a:p>
        </p:txBody>
      </p:sp>
      <p:pic>
        <p:nvPicPr>
          <p:cNvPr id="7" name="Graphic 6" descr="Presentation with Checklist">
            <a:extLst>
              <a:ext uri="{FF2B5EF4-FFF2-40B4-BE49-F238E27FC236}">
                <a16:creationId xmlns:a16="http://schemas.microsoft.com/office/drawing/2014/main" id="{4198FD6D-19AE-4583-8BD7-37461BA18F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55608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2903A-80BB-4B56-8999-9B54F9F42B8E}"/>
              </a:ext>
            </a:extLst>
          </p:cNvPr>
          <p:cNvSpPr>
            <a:spLocks noGrp="1"/>
          </p:cNvSpPr>
          <p:nvPr>
            <p:ph type="title"/>
          </p:nvPr>
        </p:nvSpPr>
        <p:spPr>
          <a:xfrm>
            <a:off x="913795" y="609600"/>
            <a:ext cx="10353762" cy="1257300"/>
          </a:xfrm>
        </p:spPr>
        <p:txBody>
          <a:bodyPr>
            <a:normAutofit/>
          </a:bodyPr>
          <a:lstStyle/>
          <a:p>
            <a:r>
              <a:rPr lang="en-GB" sz="4400" b="1" dirty="0"/>
              <a:t>Data Smuggling</a:t>
            </a:r>
          </a:p>
        </p:txBody>
      </p:sp>
      <p:sp>
        <p:nvSpPr>
          <p:cNvPr id="3" name="Content Placeholder 2">
            <a:extLst>
              <a:ext uri="{FF2B5EF4-FFF2-40B4-BE49-F238E27FC236}">
                <a16:creationId xmlns:a16="http://schemas.microsoft.com/office/drawing/2014/main" id="{391BFD33-0AB5-423C-A39D-5A04C239B96C}"/>
              </a:ext>
            </a:extLst>
          </p:cNvPr>
          <p:cNvSpPr>
            <a:spLocks noGrp="1"/>
          </p:cNvSpPr>
          <p:nvPr>
            <p:ph idx="1"/>
          </p:nvPr>
        </p:nvSpPr>
        <p:spPr>
          <a:xfrm>
            <a:off x="913795" y="2132822"/>
            <a:ext cx="5546272" cy="3658378"/>
          </a:xfrm>
        </p:spPr>
        <p:txBody>
          <a:bodyPr anchor="ctr">
            <a:normAutofit/>
          </a:bodyPr>
          <a:lstStyle/>
          <a:p>
            <a:pPr marL="36900" indent="0">
              <a:buNone/>
            </a:pPr>
            <a:r>
              <a:rPr lang="en-GB" sz="2400" dirty="0">
                <a:effectLst/>
              </a:rPr>
              <a:t>As much as this program to hide data in images could be written, the success of it in data smuggling might not be worth it for the company.  This is due to it being very easy to gain access to the hidden message in the photo if the program simply used the Least Significant Bit algorithm, if it was thought to be hiding something in the first place.</a:t>
            </a:r>
          </a:p>
          <a:p>
            <a:pPr marL="36900" indent="0">
              <a:buNone/>
            </a:pPr>
            <a:endParaRPr lang="en-GB" dirty="0"/>
          </a:p>
        </p:txBody>
      </p:sp>
      <p:pic>
        <p:nvPicPr>
          <p:cNvPr id="7" name="Graphic 6" descr="Database">
            <a:extLst>
              <a:ext uri="{FF2B5EF4-FFF2-40B4-BE49-F238E27FC236}">
                <a16:creationId xmlns:a16="http://schemas.microsoft.com/office/drawing/2014/main" id="{32D48569-AC52-4CCB-8DEA-ABEFE94A20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289" y="2132822"/>
            <a:ext cx="3258006" cy="3258006"/>
          </a:xfrm>
          <a:prstGeom prst="rect">
            <a:avLst/>
          </a:prstGeom>
        </p:spPr>
      </p:pic>
    </p:spTree>
    <p:extLst>
      <p:ext uri="{BB962C8B-B14F-4D97-AF65-F5344CB8AC3E}">
        <p14:creationId xmlns:p14="http://schemas.microsoft.com/office/powerpoint/2010/main" val="2499844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3441"/>
      </a:dk2>
      <a:lt2>
        <a:srgbClr val="E3E2E8"/>
      </a:lt2>
      <a:accent1>
        <a:srgbClr val="9EA47C"/>
      </a:accent1>
      <a:accent2>
        <a:srgbClr val="8AA873"/>
      </a:accent2>
      <a:accent3>
        <a:srgbClr val="80AA7F"/>
      </a:accent3>
      <a:accent4>
        <a:srgbClr val="75AC8B"/>
      </a:accent4>
      <a:accent5>
        <a:srgbClr val="7EA79F"/>
      </a:accent5>
      <a:accent6>
        <a:srgbClr val="77A7B5"/>
      </a:accent6>
      <a:hlink>
        <a:srgbClr val="7D73B3"/>
      </a:hlink>
      <a:folHlink>
        <a:srgbClr val="7F7F7F"/>
      </a:folHlink>
    </a:clrScheme>
    <a:fontScheme name="Slate">
      <a:maj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7</TotalTime>
  <Words>404</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SlateVTI</vt:lpstr>
      <vt:lpstr>CS407 – Steganography Technical Study</vt:lpstr>
      <vt:lpstr>How Steganography Works</vt:lpstr>
      <vt:lpstr>Purpose of Steganography </vt:lpstr>
      <vt:lpstr>Discussion of Least Significant Bit Algorithm (LSB)</vt:lpstr>
      <vt:lpstr>Problems with the LSB Algorithm</vt:lpstr>
      <vt:lpstr>Feasibility </vt:lpstr>
      <vt:lpstr>Data Smuggling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CS407 – Steganography Technical Study</dc:title>
  <dc:creator>Alexander Fan</dc:creator>
  <cp:lastModifiedBy>Alexander Fan</cp:lastModifiedBy>
  <cp:revision>7</cp:revision>
  <dcterms:created xsi:type="dcterms:W3CDTF">2019-10-07T13:23:52Z</dcterms:created>
  <dcterms:modified xsi:type="dcterms:W3CDTF">2019-10-07T13:30:55Z</dcterms:modified>
</cp:coreProperties>
</file>