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Bold" charset="1" panose="02000000000000000000"/>
      <p:regular r:id="rId12"/>
    </p:embeddedFont>
    <p:embeddedFont>
      <p:font typeface="DM Sans" charset="1" panose="000000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RentEase permette l'accesso al sito a 3 tipologie di utente: Cliente, Proprietario e Amministratore.</a:t>
            </a:r>
          </a:p>
          <a:p>
            <a:r>
              <a:rPr lang="en-US"/>
              <a:t>Cliente:</a:t>
            </a:r>
          </a:p>
          <a:p>
            <a:r>
              <a:rPr lang="en-US"/>
              <a:t>mostrare visualizzazione cliente, con filtro data e keywords.</a:t>
            </a:r>
          </a:p>
          <a:p>
            <a:r>
              <a:rPr lang="en-US"/>
              <a:t/>
            </a:r>
          </a:p>
          <a:p>
            <a:r>
              <a:rPr lang="en-US"/>
              <a:t>Proprietario:</a:t>
            </a:r>
          </a:p>
          <a:p>
            <a:r>
              <a:rPr lang="en-US"/>
              <a:t>modifica dettagli dei prodotti</a:t>
            </a:r>
          </a:p>
          <a:p>
            <a:r>
              <a:rPr lang="en-US"/>
              <a:t>seleziona la data del ritiro e cambia lo stato dell'ordine da RICHIESTO a RITIRATO </a:t>
            </a:r>
          </a:p>
          <a:p>
            <a:r>
              <a:rPr lang="en-US"/>
              <a:t/>
            </a:r>
          </a:p>
          <a:p>
            <a:r>
              <a:rPr lang="en-US"/>
              <a:t>Amministratore:</a:t>
            </a:r>
          </a:p>
          <a:p>
            <a:r>
              <a:rPr lang="en-US"/>
              <a:t>può modificare il gruppo di un utente.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1" y="5626344"/>
            <a:ext cx="16230600" cy="476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48705" y="1547197"/>
            <a:ext cx="13692910" cy="3120053"/>
          </a:xfrm>
          <a:custGeom>
            <a:avLst/>
            <a:gdLst/>
            <a:ahLst/>
            <a:cxnLst/>
            <a:rect r="r" b="b" t="t" l="l"/>
            <a:pathLst>
              <a:path h="3120053" w="13692910">
                <a:moveTo>
                  <a:pt x="0" y="0"/>
                </a:moveTo>
                <a:lnTo>
                  <a:pt x="13692910" y="0"/>
                </a:lnTo>
                <a:lnTo>
                  <a:pt x="13692910" y="3120053"/>
                </a:lnTo>
                <a:lnTo>
                  <a:pt x="0" y="3120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1" y="4848225"/>
            <a:ext cx="145405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75">
                <a:solidFill>
                  <a:srgbClr val="303030"/>
                </a:solidFill>
                <a:latin typeface="Poppins Light"/>
              </a:rPr>
              <a:t>Progetto di Ingegneria del Software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21610" y="7667625"/>
            <a:ext cx="253769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 Bold"/>
              </a:rPr>
              <a:t>0001045495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 Bold"/>
              </a:rPr>
              <a:t>0000971721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 Bold"/>
              </a:rPr>
              <a:t>0000971235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8966" y="7667625"/>
            <a:ext cx="634264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"/>
              </a:rPr>
              <a:t>Cavulla Gregorio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"/>
              </a:rPr>
              <a:t>Masi Antonio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303030"/>
                </a:solidFill>
                <a:latin typeface="DM Sans"/>
              </a:rPr>
              <a:t>Visione Alessandro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4299" y="3418529"/>
            <a:ext cx="8019402" cy="3449942"/>
          </a:xfrm>
          <a:custGeom>
            <a:avLst/>
            <a:gdLst/>
            <a:ahLst/>
            <a:cxnLst/>
            <a:rect r="r" b="b" t="t" l="l"/>
            <a:pathLst>
              <a:path h="3449942" w="8019402">
                <a:moveTo>
                  <a:pt x="0" y="0"/>
                </a:moveTo>
                <a:lnTo>
                  <a:pt x="8019402" y="0"/>
                </a:lnTo>
                <a:lnTo>
                  <a:pt x="8019402" y="3449942"/>
                </a:lnTo>
                <a:lnTo>
                  <a:pt x="0" y="3449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094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1568229" y="4277984"/>
            <a:ext cx="10766798" cy="9960632"/>
          </a:xfrm>
          <a:custGeom>
            <a:avLst/>
            <a:gdLst/>
            <a:ahLst/>
            <a:cxnLst/>
            <a:rect r="r" b="b" t="t" l="l"/>
            <a:pathLst>
              <a:path h="9960632" w="10766798">
                <a:moveTo>
                  <a:pt x="0" y="0"/>
                </a:moveTo>
                <a:lnTo>
                  <a:pt x="10766798" y="0"/>
                </a:lnTo>
                <a:lnTo>
                  <a:pt x="10766798" y="9960632"/>
                </a:lnTo>
                <a:lnTo>
                  <a:pt x="0" y="9960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012572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225" strike="noStrike" u="none">
                <a:solidFill>
                  <a:srgbClr val="000000"/>
                </a:solidFill>
                <a:latin typeface="Poppins Bold"/>
              </a:rPr>
              <a:t>Indice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31035"/>
            <a:ext cx="5338028" cy="507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Cos’è RentEase?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Perché RentEase?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Funzionalità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WebRatio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Benvenuto Cliente!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Ricerca prodotti</a:t>
            </a:r>
          </a:p>
          <a:p>
            <a:pPr marL="774680" indent="-38734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DM Sans"/>
              </a:rPr>
              <a:t>Concludere un ordine</a:t>
            </a:r>
          </a:p>
          <a:p>
            <a:pPr>
              <a:lnSpc>
                <a:spcPts val="5023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48303"/>
            <a:ext cx="16045325" cy="2123795"/>
            <a:chOff x="0" y="0"/>
            <a:chExt cx="21393766" cy="28317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1393766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000000"/>
                  </a:solidFill>
                  <a:latin typeface="Poppins Light"/>
                </a:rPr>
                <a:t>È un servizio online che consente ai clienti di navigare con facilità tra i prodotti disponibili presso un </a:t>
              </a:r>
              <a:r>
                <a:rPr lang="en-US" sz="3000" strike="noStrike" u="none">
                  <a:solidFill>
                    <a:srgbClr val="000000"/>
                  </a:solidFill>
                  <a:latin typeface="Poppins Light Bold"/>
                </a:rPr>
                <a:t>magazzino</a:t>
              </a:r>
              <a:r>
                <a:rPr lang="en-US" sz="3000" strike="noStrike" u="none">
                  <a:solidFill>
                    <a:srgbClr val="000000"/>
                  </a:solidFill>
                  <a:latin typeface="Poppins Light"/>
                </a:rPr>
                <a:t> ed effettuare un </a:t>
              </a:r>
              <a:r>
                <a:rPr lang="en-US" sz="3000" strike="noStrike" u="none">
                  <a:solidFill>
                    <a:srgbClr val="000000"/>
                  </a:solidFill>
                  <a:latin typeface="Poppins Light Bold"/>
                </a:rPr>
                <a:t>noleggio</a:t>
              </a:r>
              <a:r>
                <a:rPr lang="en-US" sz="3000" strike="noStrike" u="none">
                  <a:solidFill>
                    <a:srgbClr val="000000"/>
                  </a:solidFill>
                  <a:latin typeface="Poppins Light"/>
                </a:rPr>
                <a:t> comodamente da computer o smartphone. 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55452"/>
              <a:ext cx="2139376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 strike="noStrike" u="none">
                  <a:solidFill>
                    <a:srgbClr val="000000"/>
                  </a:solidFill>
                  <a:latin typeface="Poppins Light"/>
                </a:rPr>
                <a:t>Con RentEase, proprio come suggerisce il nome, noleggiare diventa facile.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191614"/>
            <a:ext cx="1604532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225" strike="noStrike" u="none">
                <a:solidFill>
                  <a:srgbClr val="000000"/>
                </a:solidFill>
                <a:latin typeface="Poppins Bold"/>
              </a:rPr>
              <a:t>Cos’è RentEase?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8522970"/>
            <a:ext cx="18288000" cy="3528060"/>
          </a:xfrm>
          <a:custGeom>
            <a:avLst/>
            <a:gdLst/>
            <a:ahLst/>
            <a:cxnLst/>
            <a:rect r="r" b="b" t="t" l="l"/>
            <a:pathLst>
              <a:path h="3528060" w="18288000">
                <a:moveTo>
                  <a:pt x="0" y="0"/>
                </a:moveTo>
                <a:lnTo>
                  <a:pt x="18288000" y="0"/>
                </a:lnTo>
                <a:lnTo>
                  <a:pt x="18288000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4048125"/>
            <a:ext cx="16045325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Poppins Light"/>
              </a:rPr>
              <a:t>RentEase nasce per facilitare il lavoro dei proprietari di magazzini che offrono servizi di noleggio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Poppins Light"/>
              </a:rPr>
              <a:t>Un’applicazione web consente di gestire l’inventario e consultare gli ordini ricevuti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00000"/>
                </a:solidFill>
                <a:latin typeface="Poppins Light"/>
              </a:rPr>
              <a:t>I clienti possono consultare un sito web intuitivo e facile da usare per noleggiare prodotti.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1063"/>
            <a:ext cx="1604532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225">
                <a:solidFill>
                  <a:srgbClr val="000000"/>
                </a:solidFill>
                <a:latin typeface="Poppins Bold"/>
              </a:rPr>
              <a:t>Perché RentEase?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522970"/>
            <a:ext cx="18288000" cy="3528060"/>
          </a:xfrm>
          <a:custGeom>
            <a:avLst/>
            <a:gdLst/>
            <a:ahLst/>
            <a:cxnLst/>
            <a:rect r="r" b="b" t="t" l="l"/>
            <a:pathLst>
              <a:path h="3528060" w="18288000">
                <a:moveTo>
                  <a:pt x="0" y="0"/>
                </a:moveTo>
                <a:lnTo>
                  <a:pt x="18288000" y="0"/>
                </a:lnTo>
                <a:lnTo>
                  <a:pt x="18288000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338" y="1558925"/>
            <a:ext cx="16045325" cy="6659853"/>
            <a:chOff x="0" y="0"/>
            <a:chExt cx="21393766" cy="88798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13929"/>
              <a:ext cx="21393766" cy="636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RentEase permette l’accesso al sito a cliente, proprietario o amministratore, ognuno con la propria interfaccia e relative funzionalità</a:t>
              </a:r>
            </a:p>
            <a:p>
              <a:pPr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Un </a:t>
              </a: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cliente</a:t>
              </a:r>
              <a:r>
                <a:rPr lang="en-US" sz="3000">
                  <a:solidFill>
                    <a:srgbClr val="000000"/>
                  </a:solidFill>
                  <a:latin typeface="DM Sans"/>
                </a:rPr>
                <a:t> può effettuare ricerche per periodo di disponibilità e parole chiave relative al prodotto di interesse. Può anche visualizzare lo storico dei propri ordini</a:t>
              </a:r>
            </a:p>
            <a:p>
              <a:pPr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I </a:t>
              </a: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proprietari</a:t>
              </a:r>
              <a:r>
                <a:rPr lang="en-US" sz="3000">
                  <a:solidFill>
                    <a:srgbClr val="000000"/>
                  </a:solidFill>
                  <a:latin typeface="DM Sans"/>
                </a:rPr>
                <a:t> hanno la possibilità di gestire l’inventario del magazzino aggiungendo e rimuovendo prodotti dall’inventario. Possono inoltre visualizzare tutti gli ordini attivi e passati, nonché modificarne alcuni dettagli.</a:t>
              </a:r>
            </a:p>
            <a:p>
              <a:pPr algn="l"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L’</a:t>
              </a:r>
              <a:r>
                <a:rPr lang="en-US" sz="3000">
                  <a:solidFill>
                    <a:srgbClr val="000000"/>
                  </a:solidFill>
                  <a:latin typeface="DM Sans Bold"/>
                </a:rPr>
                <a:t>amministratore</a:t>
              </a:r>
              <a:r>
                <a:rPr lang="en-US" sz="3000">
                  <a:solidFill>
                    <a:srgbClr val="000000"/>
                  </a:solidFill>
                  <a:latin typeface="DM Sans"/>
                </a:rPr>
                <a:t> ha la possibilità di modificare dati degli utenti. Inoltre è in grado di reimpostare le password dei clienti che segnalano di averla dimenticata.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139376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DM Sans Bold"/>
                </a:rPr>
                <a:t>Funzionalità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522970"/>
            <a:ext cx="18288000" cy="3528060"/>
          </a:xfrm>
          <a:custGeom>
            <a:avLst/>
            <a:gdLst/>
            <a:ahLst/>
            <a:cxnLst/>
            <a:rect r="r" b="b" t="t" l="l"/>
            <a:pathLst>
              <a:path h="3528060" w="18288000">
                <a:moveTo>
                  <a:pt x="0" y="0"/>
                </a:moveTo>
                <a:lnTo>
                  <a:pt x="18288000" y="0"/>
                </a:lnTo>
                <a:lnTo>
                  <a:pt x="18288000" y="3528060"/>
                </a:lnTo>
                <a:lnTo>
                  <a:pt x="0" y="3528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338" y="1558925"/>
            <a:ext cx="16045325" cy="6126453"/>
            <a:chOff x="0" y="0"/>
            <a:chExt cx="21393766" cy="81686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13929"/>
              <a:ext cx="21393766" cy="565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L’applicazione è stata realizzata mediante la piattaforma di sviluppo WebRatio</a:t>
              </a:r>
            </a:p>
            <a:p>
              <a:pPr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consente di generare applicazioni web a partire da un modello IFML</a:t>
              </a:r>
            </a:p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La piattaforma si avvale del pattern Model-View-Controller (MVC) per lo sviluppo del software finale</a:t>
              </a:r>
            </a:p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Viene utilizzato Hibernate come strumento di persistenza automatizzata</a:t>
              </a:r>
            </a:p>
            <a:p>
              <a:pPr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Il Database utilizzato è DB2 di IBM</a:t>
              </a:r>
            </a:p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WebRatio utilizza un server Apache Tomcat</a:t>
              </a:r>
            </a:p>
            <a:p>
              <a:pPr algn="l" marL="1295400" indent="-431800" lvl="2">
                <a:lnSpc>
                  <a:spcPts val="4200"/>
                </a:lnSpc>
                <a:buFont typeface="Arial"/>
                <a:buChar char="⚬"/>
              </a:pPr>
              <a:r>
                <a:rPr lang="en-US" sz="3000">
                  <a:solidFill>
                    <a:srgbClr val="000000"/>
                  </a:solidFill>
                  <a:latin typeface="DM Sans"/>
                </a:rPr>
                <a:t>utilizza il protocollo SSL/TLS per garantire sicurezza nello scambio delle informazioni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139376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sz="9000">
                  <a:solidFill>
                    <a:srgbClr val="000000"/>
                  </a:solidFill>
                  <a:latin typeface="DM Sans Bold"/>
                </a:rPr>
                <a:t>WebRatio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447184"/>
            <a:ext cx="18814904" cy="4750763"/>
          </a:xfrm>
          <a:custGeom>
            <a:avLst/>
            <a:gdLst/>
            <a:ahLst/>
            <a:cxnLst/>
            <a:rect r="r" b="b" t="t" l="l"/>
            <a:pathLst>
              <a:path h="4750763" w="18814904">
                <a:moveTo>
                  <a:pt x="0" y="0"/>
                </a:moveTo>
                <a:lnTo>
                  <a:pt x="18814904" y="0"/>
                </a:lnTo>
                <a:lnTo>
                  <a:pt x="18814904" y="4750763"/>
                </a:lnTo>
                <a:lnTo>
                  <a:pt x="0" y="4750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1043" y="3081802"/>
            <a:ext cx="10485913" cy="6632575"/>
          </a:xfrm>
          <a:custGeom>
            <a:avLst/>
            <a:gdLst/>
            <a:ahLst/>
            <a:cxnLst/>
            <a:rect r="r" b="b" t="t" l="l"/>
            <a:pathLst>
              <a:path h="6632575" w="10485913">
                <a:moveTo>
                  <a:pt x="0" y="0"/>
                </a:moveTo>
                <a:lnTo>
                  <a:pt x="10485914" y="0"/>
                </a:lnTo>
                <a:lnTo>
                  <a:pt x="10485914" y="6632575"/>
                </a:lnTo>
                <a:lnTo>
                  <a:pt x="0" y="6632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338" y="1558925"/>
            <a:ext cx="1604532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Benvenuto Cliente!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06401"/>
            <a:ext cx="7962900" cy="5573000"/>
          </a:xfrm>
          <a:custGeom>
            <a:avLst/>
            <a:gdLst/>
            <a:ahLst/>
            <a:cxnLst/>
            <a:rect r="r" b="b" t="t" l="l"/>
            <a:pathLst>
              <a:path h="5573000" w="7962900">
                <a:moveTo>
                  <a:pt x="0" y="0"/>
                </a:moveTo>
                <a:lnTo>
                  <a:pt x="7962900" y="0"/>
                </a:lnTo>
                <a:lnTo>
                  <a:pt x="7962900" y="5573000"/>
                </a:lnTo>
                <a:lnTo>
                  <a:pt x="0" y="557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51362" y="3196978"/>
            <a:ext cx="7996225" cy="6492062"/>
          </a:xfrm>
          <a:custGeom>
            <a:avLst/>
            <a:gdLst/>
            <a:ahLst/>
            <a:cxnLst/>
            <a:rect r="r" b="b" t="t" l="l"/>
            <a:pathLst>
              <a:path h="6492062" w="7996225">
                <a:moveTo>
                  <a:pt x="0" y="0"/>
                </a:moveTo>
                <a:lnTo>
                  <a:pt x="7996225" y="0"/>
                </a:lnTo>
                <a:lnTo>
                  <a:pt x="7996225" y="6492061"/>
                </a:lnTo>
                <a:lnTo>
                  <a:pt x="0" y="6492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1338" y="1558925"/>
            <a:ext cx="1604532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Visualizzare i prodotti disponibili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5461" y="2910539"/>
            <a:ext cx="8117077" cy="6727825"/>
          </a:xfrm>
          <a:custGeom>
            <a:avLst/>
            <a:gdLst/>
            <a:ahLst/>
            <a:cxnLst/>
            <a:rect r="r" b="b" t="t" l="l"/>
            <a:pathLst>
              <a:path h="6727825" w="8117077">
                <a:moveTo>
                  <a:pt x="0" y="0"/>
                </a:moveTo>
                <a:lnTo>
                  <a:pt x="8117078" y="0"/>
                </a:lnTo>
                <a:lnTo>
                  <a:pt x="8117078" y="6727825"/>
                </a:lnTo>
                <a:lnTo>
                  <a:pt x="0" y="672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1338" y="1558925"/>
            <a:ext cx="1604532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DM Sans Bold"/>
              </a:rPr>
              <a:t>Concludere un ordine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DAFzgGYEiP4</dc:identifier>
  <dcterms:modified xsi:type="dcterms:W3CDTF">2011-08-01T06:04:30Z</dcterms:modified>
  <cp:revision>1</cp:revision>
  <dc:title>Università di bologna</dc:title>
</cp:coreProperties>
</file>