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4" roundtripDataSignature="AMtx7mhuJuMoMW0BBKYeu+b4fzEpsAWe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11" Type="http://schemas.openxmlformats.org/officeDocument/2006/relationships/slide" Target="slides/slide6.xml"/><Relationship Id="rId22" Type="http://schemas.openxmlformats.org/officeDocument/2006/relationships/font" Target="fonts/Montserrat-italic.fntdata"/><Relationship Id="rId10" Type="http://schemas.openxmlformats.org/officeDocument/2006/relationships/slide" Target="slides/slide5.xml"/><Relationship Id="rId21" Type="http://schemas.openxmlformats.org/officeDocument/2006/relationships/font" Target="fonts/Montserrat-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5" Type="http://schemas.openxmlformats.org/officeDocument/2006/relationships/notesMaster" Target="notesMasters/notesMaster1.xml"/><Relationship Id="rId19" Type="http://schemas.openxmlformats.org/officeDocument/2006/relationships/font" Target="fonts/MontserratSemiBold-boldItalic.fntdata"/><Relationship Id="rId6" Type="http://schemas.openxmlformats.org/officeDocument/2006/relationships/slide" Target="slides/slide1.xml"/><Relationship Id="rId18" Type="http://schemas.openxmlformats.org/officeDocument/2006/relationships/font" Target="fonts/MontserratSemi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58b233d3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58b233d3b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8b233d3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58b233d3b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8b233d3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58b233d3b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8b233d3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58b233d3b8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8b233d3b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258b233d3b8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B900"/>
            </a:gs>
            <a:gs pos="50000">
              <a:srgbClr val="F69300"/>
            </a:gs>
            <a:gs pos="100000">
              <a:srgbClr val="FF6D92"/>
            </a:gs>
          </a:gsLst>
          <a:lin ang="10800025" scaled="0"/>
        </a:gra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50000"/>
          </a:blip>
          <a:srcRect b="0" l="0" r="0" t="0"/>
          <a:stretch/>
        </p:blipFill>
        <p:spPr>
          <a:xfrm>
            <a:off x="4314771" y="-895706"/>
            <a:ext cx="4310474" cy="6973649"/>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540000" y="4254376"/>
            <a:ext cx="2782766" cy="393350"/>
          </a:xfrm>
          <a:prstGeom prst="rect">
            <a:avLst/>
          </a:prstGeom>
          <a:noFill/>
          <a:ln>
            <a:noFill/>
          </a:ln>
        </p:spPr>
      </p:pic>
      <p:sp>
        <p:nvSpPr>
          <p:cNvPr id="56" name="Google Shape;56;p1"/>
          <p:cNvSpPr txBox="1"/>
          <p:nvPr/>
        </p:nvSpPr>
        <p:spPr>
          <a:xfrm>
            <a:off x="540000" y="1660275"/>
            <a:ext cx="5594400" cy="1108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000000"/>
                </a:solidFill>
                <a:latin typeface="Montserrat"/>
                <a:ea typeface="Montserrat"/>
                <a:cs typeface="Montserrat"/>
                <a:sym typeface="Montserrat"/>
              </a:rPr>
              <a:t>Automatización</a:t>
            </a:r>
            <a:r>
              <a:rPr b="1" lang="es" sz="2400">
                <a:latin typeface="Montserrat"/>
                <a:ea typeface="Montserrat"/>
                <a:cs typeface="Montserrat"/>
                <a:sym typeface="Montserrat"/>
              </a:rPr>
              <a:t> </a:t>
            </a:r>
            <a:endParaRPr b="1"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b="1" i="0" lang="es" sz="2400" u="none" cap="none" strike="noStrike">
                <a:solidFill>
                  <a:srgbClr val="FFFFFF"/>
                </a:solidFill>
                <a:latin typeface="Montserrat"/>
                <a:ea typeface="Montserrat"/>
                <a:cs typeface="Montserrat"/>
                <a:sym typeface="Montserrat"/>
              </a:rPr>
              <a:t>Python con Selenium</a:t>
            </a:r>
            <a:endParaRPr b="1" i="0" sz="2400" u="none" cap="none" strike="noStrike">
              <a:solidFill>
                <a:srgbClr val="FFFFFF"/>
              </a:solidFill>
              <a:latin typeface="Montserrat"/>
              <a:ea typeface="Montserrat"/>
              <a:cs typeface="Montserrat"/>
              <a:sym typeface="Montserrat"/>
            </a:endParaRPr>
          </a:p>
        </p:txBody>
      </p:sp>
      <p:pic>
        <p:nvPicPr>
          <p:cNvPr id="57" name="Google Shape;57;p1"/>
          <p:cNvPicPr preferRelativeResize="0"/>
          <p:nvPr/>
        </p:nvPicPr>
        <p:blipFill rotWithShape="1">
          <a:blip r:embed="rId5">
            <a:alphaModFix/>
          </a:blip>
          <a:srcRect b="9197" l="0" r="0" t="0"/>
          <a:stretch/>
        </p:blipFill>
        <p:spPr>
          <a:xfrm>
            <a:off x="1673725" y="2886112"/>
            <a:ext cx="1137973" cy="1132227"/>
          </a:xfrm>
          <a:prstGeom prst="rect">
            <a:avLst/>
          </a:prstGeom>
          <a:noFill/>
          <a:ln>
            <a:noFill/>
          </a:ln>
        </p:spPr>
      </p:pic>
      <p:pic>
        <p:nvPicPr>
          <p:cNvPr id="58" name="Google Shape;58;p1"/>
          <p:cNvPicPr preferRelativeResize="0"/>
          <p:nvPr/>
        </p:nvPicPr>
        <p:blipFill>
          <a:blip r:embed="rId6">
            <a:alphaModFix/>
          </a:blip>
          <a:stretch>
            <a:fillRect/>
          </a:stretch>
        </p:blipFill>
        <p:spPr>
          <a:xfrm>
            <a:off x="3266975" y="1660287"/>
            <a:ext cx="2334950" cy="39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B900"/>
            </a:gs>
            <a:gs pos="50000">
              <a:srgbClr val="F69300"/>
            </a:gs>
            <a:gs pos="100000">
              <a:srgbClr val="FF6D92"/>
            </a:gs>
          </a:gsLst>
          <a:lin ang="10801400" scaled="0"/>
        </a:gradFill>
      </p:bgPr>
    </p:bg>
    <p:spTree>
      <p:nvGrpSpPr>
        <p:cNvPr id="122" name="Shape 122"/>
        <p:cNvGrpSpPr/>
        <p:nvPr/>
      </p:nvGrpSpPr>
      <p:grpSpPr>
        <a:xfrm>
          <a:off x="0" y="0"/>
          <a:ext cx="0" cy="0"/>
          <a:chOff x="0" y="0"/>
          <a:chExt cx="0" cy="0"/>
        </a:xfrm>
      </p:grpSpPr>
      <p:pic>
        <p:nvPicPr>
          <p:cNvPr id="123" name="Google Shape;123;p6"/>
          <p:cNvPicPr preferRelativeResize="0"/>
          <p:nvPr/>
        </p:nvPicPr>
        <p:blipFill>
          <a:blip r:embed="rId3">
            <a:alphaModFix/>
          </a:blip>
          <a:stretch>
            <a:fillRect/>
          </a:stretch>
        </p:blipFill>
        <p:spPr>
          <a:xfrm>
            <a:off x="3506088" y="4389187"/>
            <a:ext cx="2334950" cy="393325"/>
          </a:xfrm>
          <a:prstGeom prst="rect">
            <a:avLst/>
          </a:prstGeom>
          <a:noFill/>
          <a:ln>
            <a:noFill/>
          </a:ln>
        </p:spPr>
      </p:pic>
      <p:pic>
        <p:nvPicPr>
          <p:cNvPr id="124" name="Google Shape;124;p6"/>
          <p:cNvPicPr preferRelativeResize="0"/>
          <p:nvPr/>
        </p:nvPicPr>
        <p:blipFill rotWithShape="1">
          <a:blip r:embed="rId4">
            <a:alphaModFix amt="50000"/>
          </a:blip>
          <a:srcRect b="0" l="0" r="0" t="0"/>
          <a:stretch/>
        </p:blipFill>
        <p:spPr>
          <a:xfrm>
            <a:off x="4314771" y="-895706"/>
            <a:ext cx="4310474" cy="6973649"/>
          </a:xfrm>
          <a:prstGeom prst="rect">
            <a:avLst/>
          </a:prstGeom>
          <a:noFill/>
          <a:ln>
            <a:noFill/>
          </a:ln>
        </p:spPr>
      </p:pic>
      <p:pic>
        <p:nvPicPr>
          <p:cNvPr id="125" name="Google Shape;125;p6"/>
          <p:cNvPicPr preferRelativeResize="0"/>
          <p:nvPr/>
        </p:nvPicPr>
        <p:blipFill rotWithShape="1">
          <a:blip r:embed="rId5">
            <a:alphaModFix/>
          </a:blip>
          <a:srcRect b="0" l="0" r="0" t="0"/>
          <a:stretch/>
        </p:blipFill>
        <p:spPr>
          <a:xfrm>
            <a:off x="320755" y="4389175"/>
            <a:ext cx="2807705" cy="393350"/>
          </a:xfrm>
          <a:prstGeom prst="rect">
            <a:avLst/>
          </a:prstGeom>
          <a:noFill/>
          <a:ln>
            <a:noFill/>
          </a:ln>
        </p:spPr>
      </p:pic>
      <p:sp>
        <p:nvSpPr>
          <p:cNvPr id="126" name="Google Shape;126;p6"/>
          <p:cNvSpPr/>
          <p:nvPr/>
        </p:nvSpPr>
        <p:spPr>
          <a:xfrm>
            <a:off x="738301" y="1776525"/>
            <a:ext cx="7667387" cy="13324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GRACIAS   POR   SU   ATENCION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62" name="Shape 62"/>
        <p:cNvGrpSpPr/>
        <p:nvPr/>
      </p:nvGrpSpPr>
      <p:grpSpPr>
        <a:xfrm>
          <a:off x="0" y="0"/>
          <a:ext cx="0" cy="0"/>
          <a:chOff x="0" y="0"/>
          <a:chExt cx="0" cy="0"/>
        </a:xfrm>
      </p:grpSpPr>
      <p:pic>
        <p:nvPicPr>
          <p:cNvPr id="63" name="Google Shape;63;p2"/>
          <p:cNvPicPr preferRelativeResize="0"/>
          <p:nvPr/>
        </p:nvPicPr>
        <p:blipFill rotWithShape="1">
          <a:blip r:embed="rId3">
            <a:alphaModFix amt="15000"/>
          </a:blip>
          <a:srcRect b="0" l="0" r="0" t="0"/>
          <a:stretch/>
        </p:blipFill>
        <p:spPr>
          <a:xfrm>
            <a:off x="4314771" y="-895706"/>
            <a:ext cx="4310474" cy="6973649"/>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3585988" y="4491248"/>
            <a:ext cx="1972025" cy="278750"/>
          </a:xfrm>
          <a:prstGeom prst="rect">
            <a:avLst/>
          </a:prstGeom>
          <a:noFill/>
          <a:ln>
            <a:noFill/>
          </a:ln>
        </p:spPr>
      </p:pic>
      <p:sp>
        <p:nvSpPr>
          <p:cNvPr id="65" name="Google Shape;65;p2"/>
          <p:cNvSpPr txBox="1"/>
          <p:nvPr/>
        </p:nvSpPr>
        <p:spPr>
          <a:xfrm>
            <a:off x="631738" y="474125"/>
            <a:ext cx="7993500" cy="3855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400"/>
              <a:buFont typeface="Arial"/>
              <a:buNone/>
            </a:pPr>
            <a:r>
              <a:rPr b="1" lang="es" sz="2100">
                <a:solidFill>
                  <a:schemeClr val="accent4"/>
                </a:solidFill>
                <a:latin typeface="Montserrat"/>
                <a:ea typeface="Montserrat"/>
                <a:cs typeface="Montserrat"/>
                <a:sym typeface="Montserrat"/>
              </a:rPr>
              <a:t>Contexto</a:t>
            </a:r>
            <a:endParaRPr b="1" i="0" sz="2100" u="none" cap="none" strike="noStrike">
              <a:solidFill>
                <a:schemeClr val="accent4"/>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b="1" i="0" sz="1700" u="none" cap="none" strike="noStrike">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En el contexto actual de la integración de Tienda Nube en Finnegans, es esencial llevar a cabo pruebas exhaustivas que reflejen situaciones de alto volumen de transacciones para garantizar la estabilidad y el rendimiento óptimo de la misma. Una de las áreas que requiere pruebas a gran escala es el proceso de compra en línea, ya que suele ser una de las funciones más utilizadas.</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En este sentido, he estado trabajando en un proyecto que tiene como objetivo simular un gran volumen de transacciones de compra utilizando un proceso de  automatización en Python con Selenium, en la plataforma de Tienda Nube. Este enfoque nos permite llevar a cabo pruebas en un entorno más cercano a la realidad.</a:t>
            </a:r>
            <a:endParaRPr b="1" sz="17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69" name="Shape 69"/>
        <p:cNvGrpSpPr/>
        <p:nvPr/>
      </p:nvGrpSpPr>
      <p:grpSpPr>
        <a:xfrm>
          <a:off x="0" y="0"/>
          <a:ext cx="0" cy="0"/>
          <a:chOff x="0" y="0"/>
          <a:chExt cx="0" cy="0"/>
        </a:xfrm>
      </p:grpSpPr>
      <p:sp>
        <p:nvSpPr>
          <p:cNvPr id="70" name="Google Shape;70;p5"/>
          <p:cNvSpPr txBox="1"/>
          <p:nvPr/>
        </p:nvSpPr>
        <p:spPr>
          <a:xfrm>
            <a:off x="5979355" y="1777375"/>
            <a:ext cx="2458200" cy="33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Desarrollo web del lado del r.</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1" name="Google Shape;71;p5"/>
          <p:cNvSpPr txBox="1"/>
          <p:nvPr/>
        </p:nvSpPr>
        <p:spPr>
          <a:xfrm>
            <a:off x="5627510" y="3915200"/>
            <a:ext cx="2458200" cy="338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Otras áreas: enseñanza, medicina, biología, astronomía, robótica…</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2" name="Google Shape;72;p5"/>
          <p:cNvSpPr txBox="1"/>
          <p:nvPr/>
        </p:nvSpPr>
        <p:spPr>
          <a:xfrm>
            <a:off x="6114718" y="2146924"/>
            <a:ext cx="2458200" cy="169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273347"/>
                </a:solidFill>
                <a:latin typeface="Montserrat SemiBold"/>
                <a:ea typeface="Montserrat SemiBold"/>
                <a:cs typeface="Montserrat SemiBold"/>
                <a:sym typeface="Montserrat SemiBold"/>
              </a:rPr>
              <a:t>Desarrollo de videojuegos. </a:t>
            </a:r>
            <a:endParaRPr b="0" i="0" sz="1100" u="none" cap="none" strike="noStrike">
              <a:solidFill>
                <a:srgbClr val="273347"/>
              </a:solidFill>
              <a:latin typeface="Montserrat SemiBold"/>
              <a:ea typeface="Montserrat SemiBold"/>
              <a:cs typeface="Montserrat SemiBold"/>
              <a:sym typeface="Montserrat SemiBold"/>
            </a:endParaRPr>
          </a:p>
        </p:txBody>
      </p:sp>
      <p:sp>
        <p:nvSpPr>
          <p:cNvPr id="73" name="Google Shape;73;p5"/>
          <p:cNvSpPr txBox="1"/>
          <p:nvPr/>
        </p:nvSpPr>
        <p:spPr>
          <a:xfrm>
            <a:off x="880063" y="512975"/>
            <a:ext cx="7383900" cy="3437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Arial"/>
              <a:buNone/>
            </a:pPr>
            <a:r>
              <a:rPr b="1" lang="es" sz="2100">
                <a:solidFill>
                  <a:schemeClr val="accent1"/>
                </a:solidFill>
                <a:latin typeface="Montserrat"/>
                <a:ea typeface="Montserrat"/>
                <a:cs typeface="Montserrat"/>
                <a:sym typeface="Montserrat"/>
              </a:rPr>
              <a:t>Objetivo</a:t>
            </a:r>
            <a:endParaRPr b="1" sz="2100">
              <a:solidFill>
                <a:schemeClr val="accent1"/>
              </a:solidFill>
              <a:latin typeface="Montserrat"/>
              <a:ea typeface="Montserrat"/>
              <a:cs typeface="Montserrat"/>
              <a:sym typeface="Montserrat"/>
            </a:endParaRPr>
          </a:p>
          <a:p>
            <a:pPr indent="0" lvl="0" marL="0" rtl="0" algn="just">
              <a:lnSpc>
                <a:spcPct val="115000"/>
              </a:lnSpc>
              <a:spcBef>
                <a:spcPts val="150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El enfoque principal de este proyecto es reproducir un alto volumen de transacciones de compra para poner a prueba la aplicación en condiciones de carga realistas. Repitiendo el proceso un gran número de veces, podemos generar un flujo constante de transacciones que refleja la demanda que la aplicación podría experimentar en un entorno de producción.</a:t>
            </a:r>
            <a:endParaRPr b="1" sz="1700">
              <a:solidFill>
                <a:schemeClr val="lt1"/>
              </a:solidFill>
              <a:latin typeface="Montserrat"/>
              <a:ea typeface="Montserrat"/>
              <a:cs typeface="Montserrat"/>
              <a:sym typeface="Montserrat"/>
            </a:endParaRPr>
          </a:p>
          <a:p>
            <a:pPr indent="0" lvl="0" marL="0" marR="0" rtl="0" algn="ctr">
              <a:lnSpc>
                <a:spcPct val="100000"/>
              </a:lnSpc>
              <a:spcBef>
                <a:spcPts val="1500"/>
              </a:spcBef>
              <a:spcAft>
                <a:spcPts val="0"/>
              </a:spcAft>
              <a:buClr>
                <a:schemeClr val="dk1"/>
              </a:buClr>
              <a:buSzPts val="2400"/>
              <a:buFont typeface="Arial"/>
              <a:buNone/>
            </a:pPr>
            <a:r>
              <a:t/>
            </a:r>
            <a:endParaRPr b="1" sz="3000">
              <a:solidFill>
                <a:schemeClr val="accen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2400"/>
              <a:buFont typeface="Arial"/>
              <a:buNone/>
            </a:pPr>
            <a:r>
              <a:t/>
            </a:r>
            <a:endParaRPr b="1" sz="3000">
              <a:solidFill>
                <a:schemeClr val="accent1"/>
              </a:solidFill>
              <a:latin typeface="Montserrat"/>
              <a:ea typeface="Montserrat"/>
              <a:cs typeface="Montserrat"/>
              <a:sym typeface="Montserrat"/>
            </a:endParaRPr>
          </a:p>
        </p:txBody>
      </p:sp>
      <p:pic>
        <p:nvPicPr>
          <p:cNvPr id="74" name="Google Shape;74;p5"/>
          <p:cNvPicPr preferRelativeResize="0"/>
          <p:nvPr/>
        </p:nvPicPr>
        <p:blipFill rotWithShape="1">
          <a:blip r:embed="rId3">
            <a:alphaModFix/>
          </a:blip>
          <a:srcRect b="140300" l="25281" r="-5236" t="-125306"/>
          <a:stretch/>
        </p:blipFill>
        <p:spPr>
          <a:xfrm>
            <a:off x="5605575" y="2248973"/>
            <a:ext cx="360000" cy="382725"/>
          </a:xfrm>
          <a:prstGeom prst="rect">
            <a:avLst/>
          </a:prstGeom>
          <a:noFill/>
          <a:ln>
            <a:noFill/>
          </a:ln>
        </p:spPr>
      </p:pic>
      <p:pic>
        <p:nvPicPr>
          <p:cNvPr id="75" name="Google Shape;75;p5"/>
          <p:cNvPicPr preferRelativeResize="0"/>
          <p:nvPr/>
        </p:nvPicPr>
        <p:blipFill rotWithShape="1">
          <a:blip r:embed="rId4">
            <a:alphaModFix/>
          </a:blip>
          <a:srcRect b="0" l="0" r="0" t="0"/>
          <a:stretch/>
        </p:blipFill>
        <p:spPr>
          <a:xfrm>
            <a:off x="3586163" y="4609125"/>
            <a:ext cx="1971675" cy="276225"/>
          </a:xfrm>
          <a:prstGeom prst="rect">
            <a:avLst/>
          </a:prstGeom>
          <a:noFill/>
          <a:ln>
            <a:noFill/>
          </a:ln>
        </p:spPr>
      </p:pic>
      <p:pic>
        <p:nvPicPr>
          <p:cNvPr id="76" name="Google Shape;76;p5"/>
          <p:cNvPicPr preferRelativeResize="0"/>
          <p:nvPr/>
        </p:nvPicPr>
        <p:blipFill rotWithShape="1">
          <a:blip r:embed="rId5">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80" name="Shape 80"/>
        <p:cNvGrpSpPr/>
        <p:nvPr/>
      </p:nvGrpSpPr>
      <p:grpSpPr>
        <a:xfrm>
          <a:off x="0" y="0"/>
          <a:ext cx="0" cy="0"/>
          <a:chOff x="0" y="0"/>
          <a:chExt cx="0" cy="0"/>
        </a:xfrm>
      </p:grpSpPr>
      <p:sp>
        <p:nvSpPr>
          <p:cNvPr id="81" name="Google Shape;81;p4"/>
          <p:cNvSpPr txBox="1"/>
          <p:nvPr/>
        </p:nvSpPr>
        <p:spPr>
          <a:xfrm>
            <a:off x="704550" y="529125"/>
            <a:ext cx="7734900" cy="2713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lang="es" sz="2100">
                <a:solidFill>
                  <a:schemeClr val="accent1"/>
                </a:solidFill>
                <a:latin typeface="Montserrat"/>
                <a:ea typeface="Montserrat"/>
                <a:cs typeface="Montserrat"/>
                <a:sym typeface="Montserrat"/>
              </a:rPr>
              <a:t>Método</a:t>
            </a:r>
            <a:endParaRPr b="1" sz="2100">
              <a:solidFill>
                <a:schemeClr val="accent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30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Para lograr este objetivo, hemos utilizado Python como lenguaje de programación y Selenium como la herramienta de automatización. Selenium nos permite controlar un navegador web y simular acciones del usuario, como hacer clic en botones, completar formularios y navegar por el sitio web. Al implementar un ciclo for, nuestro programa repite el proceso de compra en Tienda Nube una y otra vez, generando un alto volumen de transacciones en un corto período de tiempo.</a:t>
            </a:r>
            <a:endParaRPr b="1" sz="3600">
              <a:solidFill>
                <a:schemeClr val="lt1"/>
              </a:solidFill>
              <a:latin typeface="Montserrat"/>
              <a:ea typeface="Montserrat"/>
              <a:cs typeface="Montserrat"/>
              <a:sym typeface="Montserrat"/>
            </a:endParaRPr>
          </a:p>
        </p:txBody>
      </p:sp>
      <p:pic>
        <p:nvPicPr>
          <p:cNvPr id="82" name="Google Shape;82;p4"/>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83" name="Google Shape;83;p4"/>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87" name="Shape 87"/>
        <p:cNvGrpSpPr/>
        <p:nvPr/>
      </p:nvGrpSpPr>
      <p:grpSpPr>
        <a:xfrm>
          <a:off x="0" y="0"/>
          <a:ext cx="0" cy="0"/>
          <a:chOff x="0" y="0"/>
          <a:chExt cx="0" cy="0"/>
        </a:xfrm>
      </p:grpSpPr>
      <p:sp>
        <p:nvSpPr>
          <p:cNvPr id="88" name="Google Shape;88;g258b233d3b8_0_2"/>
          <p:cNvSpPr txBox="1"/>
          <p:nvPr/>
        </p:nvSpPr>
        <p:spPr>
          <a:xfrm>
            <a:off x="704550" y="529125"/>
            <a:ext cx="7734900" cy="3107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000"/>
              <a:buFont typeface="Arial"/>
              <a:buNone/>
            </a:pPr>
            <a:r>
              <a:rPr b="1" lang="es" sz="2100">
                <a:solidFill>
                  <a:schemeClr val="accent1"/>
                </a:solidFill>
                <a:latin typeface="Montserrat"/>
                <a:ea typeface="Montserrat"/>
                <a:cs typeface="Montserrat"/>
                <a:sym typeface="Montserrat"/>
              </a:rPr>
              <a:t>Beneficios</a:t>
            </a:r>
            <a:endParaRPr b="1" sz="2100">
              <a:solidFill>
                <a:schemeClr val="accent1"/>
              </a:solidFill>
              <a:latin typeface="Montserrat"/>
              <a:ea typeface="Montserrat"/>
              <a:cs typeface="Montserrat"/>
              <a:sym typeface="Montserrat"/>
            </a:endParaRPr>
          </a:p>
          <a:p>
            <a:pPr indent="0" lvl="0" marL="0" marR="0" rtl="0" algn="just">
              <a:lnSpc>
                <a:spcPct val="100000"/>
              </a:lnSpc>
              <a:spcBef>
                <a:spcPts val="0"/>
              </a:spcBef>
              <a:spcAft>
                <a:spcPts val="0"/>
              </a:spcAft>
              <a:buClr>
                <a:srgbClr val="000000"/>
              </a:buClr>
              <a:buSzPts val="30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La simulación de un gran volumen de transacciones de compra ofrece varios beneficios significativos. En primer lugar, nos permite evaluar el rendimiento y la capacidad de respuesta de la aplicación bajo cargas de trabajo intensivas. Esto nos permite identificar posibles cuellos de botella, puntos débiles o ineficiencias en la infraestructura subyacente y en el código de la aplicación, lo que nos permite optimizar y mejorar su rendimiento.</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300">
              <a:solidFill>
                <a:schemeClr val="lt1"/>
              </a:solidFill>
              <a:latin typeface="Montserrat"/>
              <a:ea typeface="Montserrat"/>
              <a:cs typeface="Montserrat"/>
              <a:sym typeface="Montserrat"/>
            </a:endParaRPr>
          </a:p>
        </p:txBody>
      </p:sp>
      <p:pic>
        <p:nvPicPr>
          <p:cNvPr id="89" name="Google Shape;89;g258b233d3b8_0_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90" name="Google Shape;90;g258b233d3b8_0_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94" name="Shape 94"/>
        <p:cNvGrpSpPr/>
        <p:nvPr/>
      </p:nvGrpSpPr>
      <p:grpSpPr>
        <a:xfrm>
          <a:off x="0" y="0"/>
          <a:ext cx="0" cy="0"/>
          <a:chOff x="0" y="0"/>
          <a:chExt cx="0" cy="0"/>
        </a:xfrm>
      </p:grpSpPr>
      <p:sp>
        <p:nvSpPr>
          <p:cNvPr id="95" name="Google Shape;95;g258b233d3b8_0_7"/>
          <p:cNvSpPr txBox="1"/>
          <p:nvPr/>
        </p:nvSpPr>
        <p:spPr>
          <a:xfrm>
            <a:off x="704550" y="850575"/>
            <a:ext cx="7734900" cy="29700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Además, al someter la aplicación a un entorno de prueba más cercano a la realidad, podemos descubrir y solucionar posibles problemas relacionados con la escalabilidad y la capacidad de manejar un gran número de transacciones simultáneas. Esto nos ayuda a garantizar que la aplicación pueda mantener un rendimiento constante y confiable incluso cuando se enfrente a picos de demanda o períodos de alta actividad.</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Otro beneficio importante de simular un alto volumen de transacciones de compra es la capacidad de verificar la integridad y la estabilidad del proceso de compra en línea. </a:t>
            </a:r>
            <a:endParaRPr b="1" sz="2100">
              <a:solidFill>
                <a:schemeClr val="accent1"/>
              </a:solidFill>
              <a:latin typeface="Montserrat"/>
              <a:ea typeface="Montserrat"/>
              <a:cs typeface="Montserrat"/>
              <a:sym typeface="Montserrat"/>
            </a:endParaRPr>
          </a:p>
        </p:txBody>
      </p:sp>
      <p:pic>
        <p:nvPicPr>
          <p:cNvPr id="96" name="Google Shape;96;g258b233d3b8_0_7"/>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97" name="Google Shape;97;g258b233d3b8_0_7"/>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01" name="Shape 101"/>
        <p:cNvGrpSpPr/>
        <p:nvPr/>
      </p:nvGrpSpPr>
      <p:grpSpPr>
        <a:xfrm>
          <a:off x="0" y="0"/>
          <a:ext cx="0" cy="0"/>
          <a:chOff x="0" y="0"/>
          <a:chExt cx="0" cy="0"/>
        </a:xfrm>
      </p:grpSpPr>
      <p:sp>
        <p:nvSpPr>
          <p:cNvPr id="102" name="Google Shape;102;g258b233d3b8_0_12"/>
          <p:cNvSpPr txBox="1"/>
          <p:nvPr/>
        </p:nvSpPr>
        <p:spPr>
          <a:xfrm>
            <a:off x="704550" y="850575"/>
            <a:ext cx="7734900" cy="2138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Al automatizar y repetir las compras múltiples veces, podemos detectar posibles errores, inconsistencias o problemas en el flujo de compra, como la gestión del carrito de compras, el procesamiento de pagos y la confirmación de pedidos, lo que nos permite corregirlos antes de que afecten a los usuarios finales.</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03" name="Google Shape;103;g258b233d3b8_0_1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04" name="Google Shape;104;g258b233d3b8_0_1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08" name="Shape 108"/>
        <p:cNvGrpSpPr/>
        <p:nvPr/>
      </p:nvGrpSpPr>
      <p:grpSpPr>
        <a:xfrm>
          <a:off x="0" y="0"/>
          <a:ext cx="0" cy="0"/>
          <a:chOff x="0" y="0"/>
          <a:chExt cx="0" cy="0"/>
        </a:xfrm>
      </p:grpSpPr>
      <p:sp>
        <p:nvSpPr>
          <p:cNvPr id="109" name="Google Shape;109;g258b233d3b8_0_17"/>
          <p:cNvSpPr txBox="1"/>
          <p:nvPr/>
        </p:nvSpPr>
        <p:spPr>
          <a:xfrm>
            <a:off x="704563" y="594825"/>
            <a:ext cx="7734900" cy="4014300"/>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0"/>
              </a:spcAft>
              <a:buClr>
                <a:schemeClr val="dk1"/>
              </a:buClr>
              <a:buSzPts val="1100"/>
              <a:buFont typeface="Arial"/>
              <a:buNone/>
            </a:pPr>
            <a:r>
              <a:rPr b="1" lang="es" sz="2100">
                <a:solidFill>
                  <a:schemeClr val="accent1"/>
                </a:solidFill>
                <a:latin typeface="Montserrat"/>
                <a:ea typeface="Montserrat"/>
                <a:cs typeface="Montserrat"/>
                <a:sym typeface="Montserrat"/>
              </a:rPr>
              <a:t>Conclusión</a:t>
            </a:r>
            <a:r>
              <a:rPr b="1" lang="es" sz="2100">
                <a:solidFill>
                  <a:schemeClr val="accent1"/>
                </a:solidFill>
                <a:latin typeface="Montserrat"/>
                <a:ea typeface="Montserrat"/>
                <a:cs typeface="Montserrat"/>
                <a:sym typeface="Montserrat"/>
              </a:rPr>
              <a:t>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Al  generar un alto volumen de transacciones de compra, estamos simulando una carga realista en el sistema de ERP de Finnegans. Esto implica la creación de pedidos de venta, generación de nuevos clientes y una interacción directa con el stock de productos. Al realizar pruebas en esta escala, podemos evaluar cómo el sistema de ERP maneja y procesa esta gran cantidad de datos y transacciones.</a:t>
            </a:r>
            <a:endParaRPr sz="17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La capacidad de generar un gran volumen de transacciones también nos permite identificar posibles cuellos de botella en el sistema de ERP. Esto incluye problemas relacionados con la escalabilidad, la velocidad de procesamiento y la capacidad de respuesta.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10" name="Google Shape;110;g258b233d3b8_0_17"/>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11" name="Google Shape;111;g258b233d3b8_0_17"/>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73347"/>
        </a:solidFill>
      </p:bgPr>
    </p:bg>
    <p:spTree>
      <p:nvGrpSpPr>
        <p:cNvPr id="115" name="Shape 115"/>
        <p:cNvGrpSpPr/>
        <p:nvPr/>
      </p:nvGrpSpPr>
      <p:grpSpPr>
        <a:xfrm>
          <a:off x="0" y="0"/>
          <a:ext cx="0" cy="0"/>
          <a:chOff x="0" y="0"/>
          <a:chExt cx="0" cy="0"/>
        </a:xfrm>
      </p:grpSpPr>
      <p:sp>
        <p:nvSpPr>
          <p:cNvPr id="116" name="Google Shape;116;g258b233d3b8_0_22"/>
          <p:cNvSpPr txBox="1"/>
          <p:nvPr/>
        </p:nvSpPr>
        <p:spPr>
          <a:xfrm>
            <a:off x="704563" y="528025"/>
            <a:ext cx="7734900" cy="37134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Al poner a prueba el sistema en condiciones de carga máxima, podemos detectar y solucionar problemas antes de que afecten la operatividad diaria del negocio.</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 </a:t>
            </a:r>
            <a:endParaRPr sz="1700">
              <a:solidFill>
                <a:schemeClr val="l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rPr lang="es" sz="1700">
                <a:solidFill>
                  <a:schemeClr val="lt1"/>
                </a:solidFill>
                <a:latin typeface="Montserrat"/>
                <a:ea typeface="Montserrat"/>
                <a:cs typeface="Montserrat"/>
                <a:sym typeface="Montserrat"/>
              </a:rPr>
              <a:t>Además, al simular un alto volumen de transacciones de compra, podemos evaluar la integración entre la plataforma de Tienda Nube y el sistema de ERP. Esto nos permite verificar si la sincronización de datos es fluida y precisa, asegurando que la información de los pedidos, los clientes y el inventario se actualice de manera adecuada y oportuna.</a:t>
            </a:r>
            <a:endParaRPr sz="2300">
              <a:solidFill>
                <a:schemeClr val="l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100">
              <a:solidFill>
                <a:schemeClr val="accent1"/>
              </a:solidFill>
              <a:latin typeface="Montserrat"/>
              <a:ea typeface="Montserrat"/>
              <a:cs typeface="Montserrat"/>
              <a:sym typeface="Montserrat"/>
            </a:endParaRPr>
          </a:p>
          <a:p>
            <a:pPr indent="0" lvl="0" marL="0" rtl="0" algn="just">
              <a:lnSpc>
                <a:spcPct val="115000"/>
              </a:lnSpc>
              <a:spcBef>
                <a:spcPts val="0"/>
              </a:spcBef>
              <a:spcAft>
                <a:spcPts val="0"/>
              </a:spcAft>
              <a:buClr>
                <a:schemeClr val="dk1"/>
              </a:buClr>
              <a:buSzPts val="1100"/>
              <a:buFont typeface="Arial"/>
              <a:buNone/>
            </a:pPr>
            <a:r>
              <a:t/>
            </a:r>
            <a:endParaRPr sz="1700">
              <a:solidFill>
                <a:schemeClr val="lt1"/>
              </a:solidFill>
              <a:latin typeface="Montserrat"/>
              <a:ea typeface="Montserrat"/>
              <a:cs typeface="Montserrat"/>
              <a:sym typeface="Montserrat"/>
            </a:endParaRPr>
          </a:p>
        </p:txBody>
      </p:sp>
      <p:pic>
        <p:nvPicPr>
          <p:cNvPr id="117" name="Google Shape;117;g258b233d3b8_0_22"/>
          <p:cNvPicPr preferRelativeResize="0"/>
          <p:nvPr/>
        </p:nvPicPr>
        <p:blipFill rotWithShape="1">
          <a:blip r:embed="rId3">
            <a:alphaModFix/>
          </a:blip>
          <a:srcRect b="0" l="0" r="0" t="0"/>
          <a:stretch/>
        </p:blipFill>
        <p:spPr>
          <a:xfrm>
            <a:off x="3586163" y="4609125"/>
            <a:ext cx="1971675" cy="276225"/>
          </a:xfrm>
          <a:prstGeom prst="rect">
            <a:avLst/>
          </a:prstGeom>
          <a:noFill/>
          <a:ln>
            <a:noFill/>
          </a:ln>
        </p:spPr>
      </p:pic>
      <p:pic>
        <p:nvPicPr>
          <p:cNvPr id="118" name="Google Shape;118;g258b233d3b8_0_22"/>
          <p:cNvPicPr preferRelativeResize="0"/>
          <p:nvPr/>
        </p:nvPicPr>
        <p:blipFill rotWithShape="1">
          <a:blip r:embed="rId4">
            <a:alphaModFix amt="15000"/>
          </a:blip>
          <a:srcRect b="0" l="0" r="0" t="0"/>
          <a:stretch/>
        </p:blipFill>
        <p:spPr>
          <a:xfrm>
            <a:off x="4314771" y="-895706"/>
            <a:ext cx="4310474" cy="6973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