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4"/>
  </p:notesMasterIdLst>
  <p:sldIdLst>
    <p:sldId id="256" r:id="rId2"/>
    <p:sldId id="279" r:id="rId3"/>
    <p:sldId id="277" r:id="rId4"/>
    <p:sldId id="278" r:id="rId5"/>
    <p:sldId id="283" r:id="rId6"/>
    <p:sldId id="276" r:id="rId7"/>
    <p:sldId id="259" r:id="rId8"/>
    <p:sldId id="281" r:id="rId9"/>
    <p:sldId id="285" r:id="rId10"/>
    <p:sldId id="287" r:id="rId11"/>
    <p:sldId id="272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5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98F2-8D40-462C-A94F-D8806F704F4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08F38-0233-4B4F-B115-1527A5F05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723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15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18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83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1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03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8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65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54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60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4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5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8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47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4937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20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9AF660-FE9F-4240-8D72-3F1283786353}" type="datetimeFigureOut">
              <a:rPr lang="id-ID" smtClean="0"/>
              <a:pPr/>
              <a:t>01/02/2021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65981F-AF7E-4372-8680-B93EBD2E642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8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D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BASIS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Oleh</a:t>
            </a:r>
            <a:r>
              <a:rPr lang="en-ID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</a:t>
            </a:r>
          </a:p>
          <a:p>
            <a:pPr>
              <a:lnSpc>
                <a:spcPct val="100000"/>
              </a:lnSpc>
            </a:pPr>
            <a:r>
              <a:rPr lang="en-ID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Rahmi Hidayati, </a:t>
            </a:r>
            <a:r>
              <a:rPr lang="en-ID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S.Kom</a:t>
            </a:r>
            <a:r>
              <a:rPr lang="en-ID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., M.Cs</a:t>
            </a:r>
          </a:p>
        </p:txBody>
      </p:sp>
    </p:spTree>
    <p:extLst>
      <p:ext uri="{BB962C8B-B14F-4D97-AF65-F5344CB8AC3E}">
        <p14:creationId xmlns:p14="http://schemas.microsoft.com/office/powerpoint/2010/main" val="174569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357E-46CD-4C6C-A8D7-847CE58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F50F-25A9-4855-BD29-09D197CA54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109" y="1988840"/>
            <a:ext cx="7772870" cy="3424107"/>
          </a:xfrm>
        </p:spPr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6 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agregasi</a:t>
            </a:r>
            <a:endParaRPr lang="en-US" dirty="0"/>
          </a:p>
          <a:p>
            <a:r>
              <a:rPr lang="en-US" dirty="0" err="1"/>
              <a:t>Praktikum</a:t>
            </a:r>
            <a:r>
              <a:rPr lang="en-US" dirty="0"/>
              <a:t> 7 : </a:t>
            </a:r>
            <a:r>
              <a:rPr lang="en-US" dirty="0" err="1"/>
              <a:t>penggunaan</a:t>
            </a:r>
            <a:r>
              <a:rPr lang="en-US" dirty="0"/>
              <a:t> delete dan update cascade</a:t>
            </a:r>
          </a:p>
          <a:p>
            <a:r>
              <a:rPr lang="en-US" dirty="0" err="1"/>
              <a:t>Praktikum</a:t>
            </a:r>
            <a:r>
              <a:rPr lang="en-US" dirty="0"/>
              <a:t> 8 : backup dan restore</a:t>
            </a:r>
          </a:p>
          <a:p>
            <a:r>
              <a:rPr lang="en-US" dirty="0" err="1"/>
              <a:t>Praktikum</a:t>
            </a:r>
            <a:r>
              <a:rPr lang="en-US" dirty="0"/>
              <a:t> 9 : </a:t>
            </a:r>
            <a:r>
              <a:rPr lang="en-US" dirty="0" err="1"/>
              <a:t>Penggunaan</a:t>
            </a:r>
            <a:r>
              <a:rPr lang="en-US"/>
              <a:t> join</a:t>
            </a:r>
          </a:p>
          <a:p>
            <a:r>
              <a:rPr lang="en-US"/>
              <a:t>Praktikum</a:t>
            </a:r>
            <a:r>
              <a:rPr lang="en-US" dirty="0"/>
              <a:t> 10 : grant dan revoke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Fathansyah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id-ID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2015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en-US" sz="2800" b="1" i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Basis Data</a:t>
            </a:r>
            <a:r>
              <a:rPr lang="id-ID" sz="2800" b="1" i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(Revisi Kedua)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Informatika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Bandung.</a:t>
            </a:r>
            <a:endParaRPr lang="id-ID" sz="2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0"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Nugroho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2011.</a:t>
            </a:r>
            <a:r>
              <a:rPr lang="id-ID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Perancangan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Data.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Penerbit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ANDI. Yogyakarta.</a:t>
            </a:r>
            <a:endParaRPr lang="id-ID" sz="2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TERIMA</a:t>
            </a:r>
            <a:r>
              <a:rPr lang="en-US" sz="5400" dirty="0"/>
              <a:t> 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KASIH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ATURAN PERKULIAHAN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0848"/>
            <a:ext cx="7772870" cy="40903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Aplikasi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digunakan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E-learning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Google Classroom,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Gmeet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Zoom, WAG.</a:t>
            </a:r>
          </a:p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Selama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online,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mahasiswa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melakukan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presensi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online paling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lambat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30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menit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setelah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dimulai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Mahasiswa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mempersiapkan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baik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perangkat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online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sebelum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dimulai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Mahasiswa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diharapkan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dapat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aktif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selama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diskusi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tanya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jawab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d-ID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3932" y="1988840"/>
            <a:ext cx="7772870" cy="3424107"/>
          </a:xfrm>
        </p:spPr>
        <p:txBody>
          <a:bodyPr/>
          <a:lstStyle/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Tugas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sama</a:t>
            </a:r>
            <a:r>
              <a:rPr lang="id-ID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nilainya dibagi sebanyak jumlah 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menerima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tugas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dikumpulkan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terlambat</a:t>
            </a:r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d-ID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UTS dan UAS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060849"/>
            <a:ext cx="7772870" cy="3730352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Mengikuti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UTS dan UAS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sesuai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jadwal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just"/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ujian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susulan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UTS dan UAS (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kecuali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menyertakan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surat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keterangan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orang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tua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wali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atau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sakit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b="1" dirty="0">
              <a:latin typeface="Segoe Print" pitchFamily="2" charset="0"/>
            </a:endParaRPr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PRAKTIKUM</a:t>
            </a:r>
            <a:endParaRPr lang="id-ID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060849"/>
            <a:ext cx="7772870" cy="3730352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Setiap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praktikum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terdapat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latihan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dikumpulkan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setelah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jam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perkuliahan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selesai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melalui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E-Learning </a:t>
            </a:r>
            <a:r>
              <a:rPr lang="en-US" sz="30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Untan</a:t>
            </a:r>
            <a:r>
              <a:rPr lang="en-US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endParaRPr lang="en-US" b="1" dirty="0">
              <a:latin typeface="Segoe Print" pitchFamily="2" charset="0"/>
            </a:endParaRPr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18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16833"/>
            <a:ext cx="7772870" cy="387436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  <a:tabLst>
                <a:tab pos="2522538" algn="l"/>
                <a:tab pos="2801938" algn="l"/>
              </a:tabLst>
            </a:pP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Kehadiran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	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10 %</a:t>
            </a:r>
          </a:p>
          <a:p>
            <a:pPr marL="0" indent="0" algn="just">
              <a:buNone/>
              <a:tabLst>
                <a:tab pos="2522538" algn="l"/>
                <a:tab pos="2801938" algn="l"/>
              </a:tabLst>
            </a:pP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Tugas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r>
              <a:rPr lang="en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Praktikum</a:t>
            </a:r>
            <a:r>
              <a:rPr lang="en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: 20 %</a:t>
            </a:r>
          </a:p>
          <a:p>
            <a:pPr marL="0" indent="0" algn="just">
              <a:buNone/>
              <a:tabLst>
                <a:tab pos="2522538" algn="l"/>
                <a:tab pos="2801938" algn="l"/>
              </a:tabLst>
            </a:pP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UTS   	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30 %</a:t>
            </a:r>
          </a:p>
          <a:p>
            <a:pPr marL="0" indent="0" algn="just">
              <a:buNone/>
              <a:tabLst>
                <a:tab pos="2522538" algn="l"/>
                <a:tab pos="2801938" algn="l"/>
              </a:tabLst>
            </a:pP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UAS	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40 %</a:t>
            </a:r>
          </a:p>
          <a:p>
            <a:pPr marL="0" indent="0" algn="just">
              <a:buNone/>
              <a:tabLst>
                <a:tab pos="457200" algn="l"/>
                <a:tab pos="2522538" algn="l"/>
                <a:tab pos="2801938" algn="l"/>
              </a:tabLst>
            </a:pP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</a:p>
          <a:p>
            <a:pPr algn="just">
              <a:tabLst>
                <a:tab pos="457200" algn="l"/>
                <a:tab pos="2522538" algn="l"/>
                <a:tab pos="2801938" algn="l"/>
              </a:tabLst>
            </a:pP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Jika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Kehadiran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kurang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dari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75%,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maka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nilai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akhir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otomatis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</a:t>
            </a:r>
            <a:r>
              <a:rPr lang="id-ID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sz="9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just">
              <a:tabLst>
                <a:tab pos="457200" algn="l"/>
                <a:tab pos="2522538" algn="l"/>
                <a:tab pos="2801938" algn="l"/>
              </a:tabLst>
            </a:pP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Jika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nilai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akhir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telah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dipublish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menerima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complain </a:t>
            </a:r>
            <a:r>
              <a:rPr lang="en-US" sz="98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nilai</a:t>
            </a:r>
            <a:r>
              <a:rPr lang="en-US" sz="9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endParaRPr lang="id-ID" sz="9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 algn="just">
              <a:buNone/>
              <a:tabLst>
                <a:tab pos="457200" algn="l"/>
                <a:tab pos="2522538" algn="l"/>
                <a:tab pos="2801938" algn="l"/>
              </a:tabLst>
            </a:pPr>
            <a:r>
              <a:rPr lang="en-US" b="1" dirty="0">
                <a:latin typeface="Segoe Print" pitchFamily="2" charset="0"/>
              </a:rPr>
              <a:t>	</a:t>
            </a:r>
          </a:p>
          <a:p>
            <a:pPr marL="0" indent="0">
              <a:buNone/>
              <a:tabLst>
                <a:tab pos="1195388" algn="l"/>
                <a:tab pos="1489075" algn="l"/>
              </a:tabLst>
            </a:pPr>
            <a:endParaRPr lang="en-US" b="1" dirty="0">
              <a:latin typeface="Segoe Print" pitchFamily="2" charset="0"/>
            </a:endParaRP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-99994"/>
            <a:ext cx="7773338" cy="1010282"/>
          </a:xfrm>
        </p:spPr>
        <p:txBody>
          <a:bodyPr>
            <a:normAutofit/>
          </a:bodyPr>
          <a:lstStyle/>
          <a:p>
            <a:r>
              <a:rPr lang="id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MATERI</a:t>
            </a:r>
            <a:r>
              <a:rPr lang="en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PERKULIAHAN</a:t>
            </a:r>
            <a:endParaRPr lang="id-ID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7162" y="620688"/>
            <a:ext cx="7772870" cy="3424107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Pengertian  Basis Data </a:t>
            </a:r>
            <a:endParaRPr lang="en-US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Manajemen Sistem Basis Data : 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Arsitektur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data, Data Independence,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Konsep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DBMS,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Komponen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DBMS, </a:t>
            </a:r>
            <a:r>
              <a:rPr lang="es-E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s-E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DBMS, </a:t>
            </a:r>
            <a:r>
              <a:rPr lang="es-E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bahasa</a:t>
            </a:r>
            <a:r>
              <a:rPr lang="es-E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digunakan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dalam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DBMS dan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Arsitektur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DBMS multiuser</a:t>
            </a:r>
            <a:endParaRPr lang="fr-FR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Basis data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relasional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Definisi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Basis Data MDK (model data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),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Operasi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Bahasa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data,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antar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r-FR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tabel</a:t>
            </a:r>
            <a:r>
              <a:rPr lang="fr-FR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Model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jaringan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model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hirarkis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model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relasional</a:t>
            </a:r>
            <a:endParaRPr lang="en-US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Normalisasi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: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tabel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key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deskripsi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sederhana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komposit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bernilai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tunggal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bernilai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banyak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harus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bernilai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Null,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turunan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Domain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tipe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</a:t>
            </a:r>
          </a:p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Kebebasan Data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Ketergantungan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Normalisasi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ketergantungan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fungsional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Loss Less Join Decomposition, Dependency Preservation, Boyce Codd Normal Form (BCNF),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Bentuk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normal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tahap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pertama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kedua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tahapan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ketiga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empat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kelima</a:t>
            </a:r>
            <a:endParaRPr lang="en-US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Arsitektur Sistem Basis Data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: Model Entity-Relationship,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himpunan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himpunan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kardinalitas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derajat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Diagram ER,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tahapan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pembuatan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diagram ER, Diagram ER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kamus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Derajat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maksimum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Diagram ER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dalam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lain</a:t>
            </a:r>
            <a:endParaRPr lang="id-ID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39725" indent="-339725" algn="just">
              <a:buNone/>
              <a:tabLst>
                <a:tab pos="339725" algn="l"/>
              </a:tabLst>
            </a:pPr>
            <a:endParaRPr lang="id-ID" sz="1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196632"/>
            <a:ext cx="7773338" cy="666368"/>
          </a:xfrm>
        </p:spPr>
        <p:txBody>
          <a:bodyPr>
            <a:normAutofit/>
          </a:bodyPr>
          <a:lstStyle/>
          <a:p>
            <a:r>
              <a:rPr lang="id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MATERI</a:t>
            </a:r>
            <a:r>
              <a:rPr lang="en-ID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PERKULIAHAN</a:t>
            </a:r>
            <a:endParaRPr lang="id-ID" dirty="0">
              <a:solidFill>
                <a:srgbClr val="FFFF00"/>
              </a:solidFill>
              <a:latin typeface="20th Century 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8" y="908720"/>
            <a:ext cx="7772870" cy="3424107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Model-model Data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 Varian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himpunan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lemah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sub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tunggal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multi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ganda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spesialisasi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generalisasi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agregasi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proses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lanjutan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key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alternatif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pengkodean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internal,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dekomposisi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himpunan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normalisasi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fleksibelitas</a:t>
            </a:r>
            <a:endParaRPr lang="en-US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 :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transformasi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model data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fisik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transformasi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umum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dasar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himpunan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lemah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dan sub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tunggal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multi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entitas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ganda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spesialisasi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dan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generalisasi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agregasi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Indeks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struktur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penyimpanan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indeks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primer,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skunder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struktur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penyimpanan</a:t>
            </a:r>
            <a:endParaRPr lang="en-US" sz="1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Denormalisasi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 :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Redundansi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bentuk-bentuk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denormalisasi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turunan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aribut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berlebihan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tabel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rekapitulasi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derajat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hampir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banyak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menghindari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dalam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query</a:t>
            </a:r>
          </a:p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Arsitektur Sistem 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tunggal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mandiri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tersentralisasi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client-server</a:t>
            </a:r>
          </a:p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Keamanan dan integritas data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Lingkup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penerapan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basis data, basis  data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berorientasi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basis data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multimedia, </a:t>
            </a:r>
            <a:r>
              <a:rPr lang="en-US" sz="16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internet</a:t>
            </a:r>
          </a:p>
          <a:p>
            <a:pPr marL="342900" indent="-342900" algn="just">
              <a:buAutoNum type="arabicPeriod" startAt="7"/>
              <a:tabLst>
                <a:tab pos="339725" algn="l"/>
              </a:tabLst>
            </a:pPr>
            <a:r>
              <a:rPr lang="en-US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d-ID" sz="1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Basis data terdistribusi </a:t>
            </a:r>
          </a:p>
        </p:txBody>
      </p:sp>
    </p:spTree>
    <p:extLst>
      <p:ext uri="{BB962C8B-B14F-4D97-AF65-F5344CB8AC3E}">
        <p14:creationId xmlns:p14="http://schemas.microsoft.com/office/powerpoint/2010/main" val="18505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357E-46CD-4C6C-A8D7-847CE58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PRAKTIKUM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F50F-25A9-4855-BD29-09D197CA54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1916832"/>
            <a:ext cx="7772870" cy="3424107"/>
          </a:xfrm>
        </p:spPr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1 : </a:t>
            </a:r>
            <a:r>
              <a:rPr lang="en-US" dirty="0" err="1"/>
              <a:t>Pengenalan</a:t>
            </a:r>
            <a:r>
              <a:rPr lang="en-US" dirty="0"/>
              <a:t> Bahasa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 err="1"/>
              <a:t>Praktikum</a:t>
            </a:r>
            <a:r>
              <a:rPr lang="en-US" dirty="0"/>
              <a:t> 2 :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 Access</a:t>
            </a:r>
          </a:p>
          <a:p>
            <a:r>
              <a:rPr lang="en-US" dirty="0" err="1"/>
              <a:t>Praktikum</a:t>
            </a:r>
            <a:r>
              <a:rPr lang="en-US" dirty="0"/>
              <a:t> 3 :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ddl</a:t>
            </a:r>
            <a:r>
              <a:rPr lang="en-US" dirty="0"/>
              <a:t> dan </a:t>
            </a:r>
            <a:r>
              <a:rPr lang="en-US" dirty="0" err="1"/>
              <a:t>dml</a:t>
            </a:r>
            <a:r>
              <a:rPr lang="en-US" dirty="0"/>
              <a:t> – 1</a:t>
            </a:r>
          </a:p>
          <a:p>
            <a:r>
              <a:rPr lang="en-US" dirty="0" err="1"/>
              <a:t>Praktikum</a:t>
            </a:r>
            <a:r>
              <a:rPr lang="en-US" dirty="0"/>
              <a:t> 4 :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Praktikum</a:t>
            </a:r>
            <a:r>
              <a:rPr lang="en-US" dirty="0"/>
              <a:t> 5 :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ddl</a:t>
            </a:r>
            <a:r>
              <a:rPr lang="en-US" dirty="0"/>
              <a:t> dan </a:t>
            </a:r>
            <a:r>
              <a:rPr lang="en-US" dirty="0" err="1"/>
              <a:t>dml</a:t>
            </a:r>
            <a:r>
              <a:rPr lang="en-US" dirty="0"/>
              <a:t>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1567</TotalTime>
  <Words>667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20th Century Font</vt:lpstr>
      <vt:lpstr>Arial</vt:lpstr>
      <vt:lpstr>Calibri</vt:lpstr>
      <vt:lpstr>Segoe Print</vt:lpstr>
      <vt:lpstr>Tw Cen MT</vt:lpstr>
      <vt:lpstr>Droplet</vt:lpstr>
      <vt:lpstr>BASIS DATA</vt:lpstr>
      <vt:lpstr>ATURAN PERKULIAHAN</vt:lpstr>
      <vt:lpstr>TUGAS</vt:lpstr>
      <vt:lpstr>UTS dan UAS</vt:lpstr>
      <vt:lpstr>PRAKTIKUM</vt:lpstr>
      <vt:lpstr>PENILAIAN</vt:lpstr>
      <vt:lpstr>MATERI PERKULIAHAN</vt:lpstr>
      <vt:lpstr>MATERI PERKULIAHAN</vt:lpstr>
      <vt:lpstr>PRAKTIKUM</vt:lpstr>
      <vt:lpstr>PRAKTIKUM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rainy</dc:creator>
  <cp:lastModifiedBy>Free License UNTAN612</cp:lastModifiedBy>
  <cp:revision>120</cp:revision>
  <dcterms:created xsi:type="dcterms:W3CDTF">2014-09-03T03:57:34Z</dcterms:created>
  <dcterms:modified xsi:type="dcterms:W3CDTF">2021-02-01T09:13:22Z</dcterms:modified>
  <cp:contentStatus/>
</cp:coreProperties>
</file>