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5560-6AD1-416C-9E9B-C977B51ADC42}" v="388" dt="2024-12-18T11:40:43.642"/>
    <p1510:client id="{C0BCBAED-CB25-4889-B0B6-D48CE22DC7B8}" v="250" dt="2024-12-18T12:13:2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785" y="398348"/>
            <a:ext cx="10349809" cy="2179339"/>
          </a:xfrm>
        </p:spPr>
        <p:txBody>
          <a:bodyPr anchor="t">
            <a:normAutofit/>
          </a:bodyPr>
          <a:lstStyle/>
          <a:p>
            <a:r>
              <a:rPr lang="ru-RU" dirty="0"/>
              <a:t>Анализ статистики зарплат и должностей в сфере IT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9729" y="3427455"/>
            <a:ext cx="5415516" cy="2308184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Дятлов ИУ1-12М</a:t>
            </a:r>
          </a:p>
          <a:p>
            <a:pPr algn="r"/>
            <a:r>
              <a:rPr lang="ru-RU" dirty="0"/>
              <a:t>Водопьянов ИУ1-11М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B6F7380C-8309-D7D1-FFF3-A45583EE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208" r="7196"/>
          <a:stretch/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5D13C-C511-09BC-40A9-CE2DA8AA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9" y="149301"/>
            <a:ext cx="4439022" cy="75749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  <a:highlight>
                  <a:srgbClr val="FFFF00"/>
                </a:highlight>
              </a:rPr>
              <a:t>Обзор 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BA7DD-13CF-6F99-6932-ABDC63CF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03" y="1145645"/>
            <a:ext cx="10287880" cy="57171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Clr>
                <a:srgbClr val="8D87A6"/>
              </a:buClr>
              <a:buNone/>
            </a:pP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Набор данных о заработной плате в Data Science содержит: </a:t>
            </a:r>
            <a:endParaRPr lang="ru-RU" sz="28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work_year</a:t>
            </a: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год, в котором была выплачена зарплата.</a:t>
            </a: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experience_level</a:t>
            </a: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Уровень опыта работы на данной </a:t>
            </a:r>
            <a:r>
              <a:rPr lang="ru-RU" sz="28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должности в течение года</a:t>
            </a: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employment_type</a:t>
            </a:r>
            <a:r>
              <a:rPr lang="ru-RU" sz="28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Тип занятости для данной роли</a:t>
            </a: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job_title</a:t>
            </a: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Роль, в которой работал в течение года.</a:t>
            </a: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salaryinusd</a:t>
            </a:r>
            <a:r>
              <a:rPr lang="ru-RU" sz="28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Заработная плата в долларах США</a:t>
            </a: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remote_ratio</a:t>
            </a: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Общий объем работы, выполняемой </a:t>
            </a:r>
            <a:r>
              <a:rPr lang="ru-RU" sz="2800" b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удаленно</a:t>
            </a:r>
            <a:endParaRPr lang="ru-RU" sz="2800" b="1">
              <a:solidFill>
                <a:schemeClr val="tx1"/>
              </a:solidFill>
              <a:ea typeface="+mn-lt"/>
              <a:cs typeface="+mn-lt"/>
            </a:endParaRPr>
          </a:p>
          <a:p>
            <a:pPr marL="971550" lvl="2" indent="-514350">
              <a:lnSpc>
                <a:spcPct val="100000"/>
              </a:lnSpc>
              <a:buClr>
                <a:srgbClr val="8D87A6"/>
              </a:buClr>
              <a:buAutoNum type="arabicPeriod"/>
            </a:pPr>
            <a:r>
              <a:rPr lang="ru-RU" sz="2800" b="1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company_size</a:t>
            </a:r>
            <a:r>
              <a:rPr lang="ru-RU" sz="28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: среднее количество сотрудников</a:t>
            </a:r>
            <a:r>
              <a:rPr lang="ru-RU" sz="2800" b="1" dirty="0">
                <a:solidFill>
                  <a:schemeClr val="tx1"/>
                </a:solidFill>
                <a:ea typeface="+mn-lt"/>
                <a:cs typeface="+mn-lt"/>
              </a:rPr>
              <a:t>, работавших в компании в течение года</a:t>
            </a:r>
            <a:endParaRPr lang="ru-RU" sz="28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8D87A6"/>
              </a:buClr>
            </a:pPr>
            <a:endParaRPr lang="ru-RU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48E23-0D7E-ECF7-B938-57CC73FA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49303"/>
            <a:ext cx="10325000" cy="201911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/>
              <a:t>Гипотеза 1</a:t>
            </a:r>
            <a:br>
              <a:rPr lang="ru-RU" b="1" dirty="0"/>
            </a:br>
            <a:r>
              <a:rPr lang="ru-RU" b="1" dirty="0"/>
              <a:t>Зарплата одной специальности в среднем растет от года к году</a:t>
            </a:r>
            <a:endParaRPr lang="ru-RU"/>
          </a:p>
        </p:txBody>
      </p:sp>
      <p:pic>
        <p:nvPicPr>
          <p:cNvPr id="4" name="Объект 3" descr="Picture background">
            <a:extLst>
              <a:ext uri="{FF2B5EF4-FFF2-40B4-BE49-F238E27FC236}">
                <a16:creationId xmlns:a16="http://schemas.microsoft.com/office/drawing/2014/main" id="{EF4BCA46-58CA-610A-1115-84A49433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3696" y="3577612"/>
            <a:ext cx="3082675" cy="3082675"/>
          </a:xfrm>
        </p:spPr>
      </p:pic>
      <p:pic>
        <p:nvPicPr>
          <p:cNvPr id="3" name="Рисунок 2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6DD9CDB-131A-9D3D-FED9-5857B32C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5" y="2283493"/>
            <a:ext cx="8353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 descr="Picture background">
            <a:extLst>
              <a:ext uri="{FF2B5EF4-FFF2-40B4-BE49-F238E27FC236}">
                <a16:creationId xmlns:a16="http://schemas.microsoft.com/office/drawing/2014/main" id="{9A843EE3-3922-E5E9-87B1-98A8BE80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351" y="4102632"/>
            <a:ext cx="4949873" cy="2451018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6CC9C-9B32-ED6F-FBDE-AE39E2717BC0}"/>
              </a:ext>
            </a:extLst>
          </p:cNvPr>
          <p:cNvSpPr txBox="1">
            <a:spLocks/>
          </p:cNvSpPr>
          <p:nvPr/>
        </p:nvSpPr>
        <p:spPr>
          <a:xfrm>
            <a:off x="937943" y="78576"/>
            <a:ext cx="10325000" cy="1928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Гипотеза 2</a:t>
            </a:r>
            <a:br>
              <a:rPr lang="ru-RU" b="1" dirty="0"/>
            </a:br>
            <a:r>
              <a:rPr lang="ru-RU" b="1" dirty="0"/>
              <a:t>Зарплата прямо пропорциональна уровню квалификации сотрудника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4" name="Рисунок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19A1DAC-F634-C221-B278-6B227376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4" y="2109351"/>
            <a:ext cx="6500561" cy="458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EC1E-0FB7-5725-1CEC-0273FE5F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81666"/>
            <a:ext cx="10325000" cy="19867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a typeface="+mj-lt"/>
                <a:cs typeface="+mj-lt"/>
              </a:rPr>
              <a:t>Гипотеза 3</a:t>
            </a:r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Процент работы, выполненной удаленно, падает с 2020 года до 2023</a:t>
            </a:r>
            <a:endParaRPr lang="ru-RU" b="1"/>
          </a:p>
        </p:txBody>
      </p:sp>
      <p:pic>
        <p:nvPicPr>
          <p:cNvPr id="4" name="Объект 3" descr="Picture background">
            <a:extLst>
              <a:ext uri="{FF2B5EF4-FFF2-40B4-BE49-F238E27FC236}">
                <a16:creationId xmlns:a16="http://schemas.microsoft.com/office/drawing/2014/main" id="{342F877A-2AA0-14AC-3284-831B5DDB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827" y="4493289"/>
            <a:ext cx="3127680" cy="2083560"/>
          </a:xfrm>
        </p:spPr>
      </p:pic>
      <p:pic>
        <p:nvPicPr>
          <p:cNvPr id="5" name="Рисунок 4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F5C2A15-D409-67FD-F7CA-2F646613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6" y="2468393"/>
            <a:ext cx="7890209" cy="4386514"/>
          </a:xfrm>
          <a:prstGeom prst="rect">
            <a:avLst/>
          </a:prstGeom>
        </p:spPr>
      </p:pic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EBF46C2C-0CCD-09E2-EC81-1D3C3D14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716" y="2162219"/>
            <a:ext cx="3124197" cy="23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EC1E-0FB7-5725-1CEC-0273FE5F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49" y="75195"/>
            <a:ext cx="11147157" cy="256206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a typeface="+mj-lt"/>
                <a:cs typeface="+mj-lt"/>
              </a:rPr>
              <a:t>Гипотеза 4</a:t>
            </a:r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Сотрудники с гибридным графиком работы имеют зарплату меньше, чем с полностью очным или полностью дистанционным</a:t>
            </a:r>
            <a:endParaRPr lang="ru-RU" b="1" dirty="0"/>
          </a:p>
        </p:txBody>
      </p:sp>
      <p:pic>
        <p:nvPicPr>
          <p:cNvPr id="6" name="Объект 5" descr="Изображение выглядит как мебель, в помещении, сте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A4D543EA-97D2-DE35-1BE4-BF142E40A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215" y="2738796"/>
            <a:ext cx="3368937" cy="4115883"/>
          </a:xfrm>
        </p:spPr>
      </p:pic>
      <p:pic>
        <p:nvPicPr>
          <p:cNvPr id="7" name="Рисунок 6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17E37F8E-9EBB-22FA-DD12-A7606327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8" y="2645694"/>
            <a:ext cx="6354678" cy="41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EC1E-0FB7-5725-1CEC-0273FE5F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7" y="234574"/>
            <a:ext cx="10325000" cy="250985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a typeface="+mj-lt"/>
                <a:cs typeface="+mj-lt"/>
              </a:rPr>
              <a:t>Гипотеза 5</a:t>
            </a:r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В процентном соотношении программистов максимального ранга тем меньше, чем больше размер компании</a:t>
            </a:r>
            <a:endParaRPr lang="ru-RU" b="1" dirty="0"/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2B177EAF-F602-ACDB-DD52-2D36A9C3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9" y="3030149"/>
            <a:ext cx="5149514" cy="34546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261C1C-DCE6-5386-2622-4DAC3B7C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84" y="2908801"/>
            <a:ext cx="5405560" cy="40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EC1E-0FB7-5725-1CEC-0273FE5F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7" y="245643"/>
            <a:ext cx="10325000" cy="215098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a typeface="+mj-lt"/>
                <a:cs typeface="+mj-lt"/>
              </a:rPr>
              <a:t>Гипотеза 6</a:t>
            </a:r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Компаний среднего размера больше всего</a:t>
            </a:r>
            <a:endParaRPr lang="ru-RU" b="1" dirty="0"/>
          </a:p>
        </p:txBody>
      </p:sp>
      <p:pic>
        <p:nvPicPr>
          <p:cNvPr id="5" name="Объект 4" descr="Picture background">
            <a:extLst>
              <a:ext uri="{FF2B5EF4-FFF2-40B4-BE49-F238E27FC236}">
                <a16:creationId xmlns:a16="http://schemas.microsoft.com/office/drawing/2014/main" id="{B76E67AD-20AC-CBEF-7F5F-CC98E861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492" y="3908887"/>
            <a:ext cx="4477252" cy="2665497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243B00-6E4F-9F66-775F-A3D1DA0C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7" y="2511964"/>
            <a:ext cx="5540003" cy="43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EC1E-0FB7-5725-1CEC-0273FE5F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7" y="135613"/>
            <a:ext cx="10325000" cy="288590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a typeface="+mj-lt"/>
                <a:cs typeface="+mj-lt"/>
              </a:rPr>
              <a:t>Гипотеза 7</a:t>
            </a:r>
            <a:br>
              <a:rPr lang="ru-RU" dirty="0">
                <a:ea typeface="+mj-lt"/>
                <a:cs typeface="+mj-lt"/>
              </a:rPr>
            </a:br>
            <a:r>
              <a:rPr lang="ru-RU" b="1" dirty="0">
                <a:ea typeface="+mj-lt"/>
                <a:cs typeface="+mj-lt"/>
              </a:rPr>
              <a:t>Программисты высокого (сеньоры) ранга получают тем меньше зарплату, чем меньше размер компании</a:t>
            </a:r>
            <a:endParaRPr lang="ru-RU" b="1" dirty="0"/>
          </a:p>
        </p:txBody>
      </p:sp>
      <p:pic>
        <p:nvPicPr>
          <p:cNvPr id="5" name="Объект 4" descr="Picture background">
            <a:extLst>
              <a:ext uri="{FF2B5EF4-FFF2-40B4-BE49-F238E27FC236}">
                <a16:creationId xmlns:a16="http://schemas.microsoft.com/office/drawing/2014/main" id="{8D90FFED-BF01-F51E-A01C-922FFEF98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5082" y="3705637"/>
            <a:ext cx="4085943" cy="2731754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5697C-352D-155F-7FE1-00FEC47C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32" y="3043584"/>
            <a:ext cx="5013233" cy="38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0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Анализ статистики зарплат и должностей в сфере IT</vt:lpstr>
      <vt:lpstr>Обзор датасета</vt:lpstr>
      <vt:lpstr>Гипотеза 1 Зарплата одной специальности в среднем растет от года к году</vt:lpstr>
      <vt:lpstr>Презентация PowerPoint</vt:lpstr>
      <vt:lpstr>Гипотеза 3 Процент работы, выполненной удаленно, падает с 2020 года до 2023</vt:lpstr>
      <vt:lpstr>Гипотеза 4 Сотрудники с гибридным графиком работы имеют зарплату меньше, чем с полностью очным или полностью дистанционным</vt:lpstr>
      <vt:lpstr>Гипотеза 5 В процентном соотношении программистов максимального ранга тем меньше, чем больше размер компании</vt:lpstr>
      <vt:lpstr>Гипотеза 6 Компаний среднего размера больше всего</vt:lpstr>
      <vt:lpstr>Гипотеза 7 Программисты высокого (сеньоры) ранга получают тем меньше зарплату, чем меньше размер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Владислав Водопьянов</cp:lastModifiedBy>
  <cp:revision>271</cp:revision>
  <dcterms:created xsi:type="dcterms:W3CDTF">2024-12-18T11:19:40Z</dcterms:created>
  <dcterms:modified xsi:type="dcterms:W3CDTF">2024-12-18T12:31:41Z</dcterms:modified>
</cp:coreProperties>
</file>