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34"/>
  </p:notesMasterIdLst>
  <p:handoutMasterIdLst>
    <p:handoutMasterId r:id="rId35"/>
  </p:handoutMasterIdLst>
  <p:sldIdLst>
    <p:sldId id="259" r:id="rId3"/>
    <p:sldId id="260" r:id="rId4"/>
    <p:sldId id="261" r:id="rId5"/>
    <p:sldId id="262" r:id="rId6"/>
    <p:sldId id="263" r:id="rId7"/>
    <p:sldId id="287" r:id="rId8"/>
    <p:sldId id="264" r:id="rId9"/>
    <p:sldId id="265" r:id="rId10"/>
    <p:sldId id="266" r:id="rId11"/>
    <p:sldId id="267" r:id="rId12"/>
    <p:sldId id="268" r:id="rId13"/>
    <p:sldId id="288" r:id="rId14"/>
    <p:sldId id="269" r:id="rId15"/>
    <p:sldId id="271" r:id="rId16"/>
    <p:sldId id="270" r:id="rId17"/>
    <p:sldId id="272" r:id="rId18"/>
    <p:sldId id="273" r:id="rId19"/>
    <p:sldId id="274" r:id="rId20"/>
    <p:sldId id="275" r:id="rId21"/>
    <p:sldId id="289" r:id="rId22"/>
    <p:sldId id="276" r:id="rId23"/>
    <p:sldId id="277" r:id="rId24"/>
    <p:sldId id="278" r:id="rId25"/>
    <p:sldId id="279" r:id="rId26"/>
    <p:sldId id="280" r:id="rId27"/>
    <p:sldId id="281" r:id="rId28"/>
    <p:sldId id="282" r:id="rId29"/>
    <p:sldId id="283" r:id="rId30"/>
    <p:sldId id="284" r:id="rId31"/>
    <p:sldId id="286"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201"/>
    <a:srgbClr val="FE56E2"/>
    <a:srgbClr val="71FBFB"/>
    <a:srgbClr val="71E7FF"/>
    <a:srgbClr val="BDF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7" autoAdjust="0"/>
    <p:restoredTop sz="94660"/>
  </p:normalViewPr>
  <p:slideViewPr>
    <p:cSldViewPr snapToGrid="0">
      <p:cViewPr varScale="1">
        <p:scale>
          <a:sx n="114" d="100"/>
          <a:sy n="114" d="100"/>
        </p:scale>
        <p:origin x="426" y="108"/>
      </p:cViewPr>
      <p:guideLst/>
    </p:cSldViewPr>
  </p:slideViewPr>
  <p:notesTextViewPr>
    <p:cViewPr>
      <p:scale>
        <a:sx n="3" d="2"/>
        <a:sy n="3" d="2"/>
      </p:scale>
      <p:origin x="0" y="0"/>
    </p:cViewPr>
  </p:notesTextViewPr>
  <p:notesViewPr>
    <p:cSldViewPr snapToGrid="0">
      <p:cViewPr varScale="1">
        <p:scale>
          <a:sx n="76" d="100"/>
          <a:sy n="76" d="100"/>
        </p:scale>
        <p:origin x="326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B778CB-F820-4137-A2F1-673909AA3D46}" type="doc">
      <dgm:prSet loTypeId="urn:microsoft.com/office/officeart/2005/8/layout/process1" loCatId="process" qsTypeId="urn:microsoft.com/office/officeart/2005/8/quickstyle/simple1" qsCatId="simple" csTypeId="urn:microsoft.com/office/officeart/2005/8/colors/accent1_2" csCatId="accent1" phldr="1"/>
      <dgm:spPr/>
    </dgm:pt>
    <dgm:pt modelId="{2A12D3B8-AE5F-4E89-8405-DB2AD0FF099B}">
      <dgm:prSet phldrT="[Text]"/>
      <dgm:spPr/>
      <dgm:t>
        <a:bodyPr/>
        <a:lstStyle/>
        <a:p>
          <a:r>
            <a:rPr lang="en-US" dirty="0"/>
            <a:t>Define the Business Problem</a:t>
          </a:r>
        </a:p>
      </dgm:t>
    </dgm:pt>
    <dgm:pt modelId="{BF1AAE75-16EA-4BFA-9F61-C303D29ED522}" type="parTrans" cxnId="{4B0437EC-63C5-4EF4-A105-3A1BAF165BC7}">
      <dgm:prSet/>
      <dgm:spPr/>
      <dgm:t>
        <a:bodyPr/>
        <a:lstStyle/>
        <a:p>
          <a:endParaRPr lang="en-US"/>
        </a:p>
      </dgm:t>
    </dgm:pt>
    <dgm:pt modelId="{A152DEBA-3FD0-48F0-B17A-99390AD0AD7A}" type="sibTrans" cxnId="{4B0437EC-63C5-4EF4-A105-3A1BAF165BC7}">
      <dgm:prSet/>
      <dgm:spPr/>
      <dgm:t>
        <a:bodyPr/>
        <a:lstStyle/>
        <a:p>
          <a:endParaRPr lang="en-US"/>
        </a:p>
      </dgm:t>
    </dgm:pt>
    <dgm:pt modelId="{55F01941-F1B3-49BF-8411-B60ECFD1EDA0}">
      <dgm:prSet phldrT="[Text]"/>
      <dgm:spPr/>
      <dgm:t>
        <a:bodyPr/>
        <a:lstStyle/>
        <a:p>
          <a:r>
            <a:rPr lang="en-US" dirty="0"/>
            <a:t>Collect, Examine, Clean variables of interest</a:t>
          </a:r>
        </a:p>
      </dgm:t>
    </dgm:pt>
    <dgm:pt modelId="{2C5DB584-75CC-42D3-910A-6AA10A2982FE}" type="parTrans" cxnId="{64C0385F-DE7D-473B-8A7E-A42D2EA830E3}">
      <dgm:prSet/>
      <dgm:spPr/>
      <dgm:t>
        <a:bodyPr/>
        <a:lstStyle/>
        <a:p>
          <a:endParaRPr lang="en-US"/>
        </a:p>
      </dgm:t>
    </dgm:pt>
    <dgm:pt modelId="{A7F1B3AE-E9AE-4EBA-AFE8-EA7178CCA774}" type="sibTrans" cxnId="{64C0385F-DE7D-473B-8A7E-A42D2EA830E3}">
      <dgm:prSet/>
      <dgm:spPr/>
      <dgm:t>
        <a:bodyPr/>
        <a:lstStyle/>
        <a:p>
          <a:endParaRPr lang="en-US"/>
        </a:p>
      </dgm:t>
    </dgm:pt>
    <dgm:pt modelId="{C3ECB318-8364-4BE8-A864-A092BB594712}">
      <dgm:prSet phldrT="[Text]"/>
      <dgm:spPr/>
      <dgm:t>
        <a:bodyPr/>
        <a:lstStyle/>
        <a:p>
          <a:r>
            <a:rPr lang="en-US"/>
            <a:t>Factor Analysis</a:t>
          </a:r>
          <a:endParaRPr lang="en-US" dirty="0"/>
        </a:p>
      </dgm:t>
    </dgm:pt>
    <dgm:pt modelId="{FD2CC375-7CE2-4878-B80F-580E944A314A}" type="parTrans" cxnId="{E495D993-68E0-4A7E-994D-C98E38082692}">
      <dgm:prSet/>
      <dgm:spPr/>
      <dgm:t>
        <a:bodyPr/>
        <a:lstStyle/>
        <a:p>
          <a:endParaRPr lang="en-US"/>
        </a:p>
      </dgm:t>
    </dgm:pt>
    <dgm:pt modelId="{019A288B-16EE-41F6-9DB8-6F6DACE0F0B0}" type="sibTrans" cxnId="{E495D993-68E0-4A7E-994D-C98E38082692}">
      <dgm:prSet/>
      <dgm:spPr/>
      <dgm:t>
        <a:bodyPr/>
        <a:lstStyle/>
        <a:p>
          <a:endParaRPr lang="en-US"/>
        </a:p>
      </dgm:t>
    </dgm:pt>
    <dgm:pt modelId="{F03A2D99-523E-4E40-A5FE-A3FD8F8323F2}">
      <dgm:prSet phldrT="[Text]"/>
      <dgm:spPr/>
      <dgm:t>
        <a:bodyPr/>
        <a:lstStyle/>
        <a:p>
          <a:r>
            <a:rPr lang="en-US" dirty="0"/>
            <a:t>Cluster Analysis</a:t>
          </a:r>
        </a:p>
      </dgm:t>
    </dgm:pt>
    <dgm:pt modelId="{79925F6C-3E95-4ECA-9134-7D1A6FFA8098}" type="parTrans" cxnId="{AA3C57BF-EFD5-481C-AE05-BD2EFB0DA19D}">
      <dgm:prSet/>
      <dgm:spPr/>
      <dgm:t>
        <a:bodyPr/>
        <a:lstStyle/>
        <a:p>
          <a:endParaRPr lang="en-US"/>
        </a:p>
      </dgm:t>
    </dgm:pt>
    <dgm:pt modelId="{57490D12-5F23-43C5-B403-C8FD086DA589}" type="sibTrans" cxnId="{AA3C57BF-EFD5-481C-AE05-BD2EFB0DA19D}">
      <dgm:prSet/>
      <dgm:spPr/>
      <dgm:t>
        <a:bodyPr/>
        <a:lstStyle/>
        <a:p>
          <a:endParaRPr lang="en-US"/>
        </a:p>
      </dgm:t>
    </dgm:pt>
    <dgm:pt modelId="{7666C428-CCE1-4234-8DC4-5E5732F4E1E3}" type="pres">
      <dgm:prSet presAssocID="{99B778CB-F820-4137-A2F1-673909AA3D46}" presName="Name0" presStyleCnt="0">
        <dgm:presLayoutVars>
          <dgm:dir/>
          <dgm:resizeHandles val="exact"/>
        </dgm:presLayoutVars>
      </dgm:prSet>
      <dgm:spPr/>
    </dgm:pt>
    <dgm:pt modelId="{145368C2-72B9-4DB9-9E27-4E8961D4F2AE}" type="pres">
      <dgm:prSet presAssocID="{2A12D3B8-AE5F-4E89-8405-DB2AD0FF099B}" presName="node" presStyleLbl="node1" presStyleIdx="0" presStyleCnt="4">
        <dgm:presLayoutVars>
          <dgm:bulletEnabled val="1"/>
        </dgm:presLayoutVars>
      </dgm:prSet>
      <dgm:spPr/>
    </dgm:pt>
    <dgm:pt modelId="{982C1ECC-E3DA-44DB-8BC5-0BFBC017C66E}" type="pres">
      <dgm:prSet presAssocID="{A152DEBA-3FD0-48F0-B17A-99390AD0AD7A}" presName="sibTrans" presStyleLbl="sibTrans2D1" presStyleIdx="0" presStyleCnt="3"/>
      <dgm:spPr/>
    </dgm:pt>
    <dgm:pt modelId="{53117F4E-D889-4D39-9660-EEE338E2342B}" type="pres">
      <dgm:prSet presAssocID="{A152DEBA-3FD0-48F0-B17A-99390AD0AD7A}" presName="connectorText" presStyleLbl="sibTrans2D1" presStyleIdx="0" presStyleCnt="3"/>
      <dgm:spPr/>
    </dgm:pt>
    <dgm:pt modelId="{5989A48F-03D6-4CA1-896B-08E50932BA80}" type="pres">
      <dgm:prSet presAssocID="{55F01941-F1B3-49BF-8411-B60ECFD1EDA0}" presName="node" presStyleLbl="node1" presStyleIdx="1" presStyleCnt="4">
        <dgm:presLayoutVars>
          <dgm:bulletEnabled val="1"/>
        </dgm:presLayoutVars>
      </dgm:prSet>
      <dgm:spPr/>
    </dgm:pt>
    <dgm:pt modelId="{0027A411-2BFC-4D54-9DF7-CA0669C57867}" type="pres">
      <dgm:prSet presAssocID="{A7F1B3AE-E9AE-4EBA-AFE8-EA7178CCA774}" presName="sibTrans" presStyleLbl="sibTrans2D1" presStyleIdx="1" presStyleCnt="3"/>
      <dgm:spPr/>
    </dgm:pt>
    <dgm:pt modelId="{A72A51BE-435C-44D5-9F71-74BE689B4069}" type="pres">
      <dgm:prSet presAssocID="{A7F1B3AE-E9AE-4EBA-AFE8-EA7178CCA774}" presName="connectorText" presStyleLbl="sibTrans2D1" presStyleIdx="1" presStyleCnt="3"/>
      <dgm:spPr/>
    </dgm:pt>
    <dgm:pt modelId="{D99EA4E2-95D1-4237-86B8-50CBBA226B86}" type="pres">
      <dgm:prSet presAssocID="{C3ECB318-8364-4BE8-A864-A092BB594712}" presName="node" presStyleLbl="node1" presStyleIdx="2" presStyleCnt="4">
        <dgm:presLayoutVars>
          <dgm:bulletEnabled val="1"/>
        </dgm:presLayoutVars>
      </dgm:prSet>
      <dgm:spPr/>
    </dgm:pt>
    <dgm:pt modelId="{7CFDB04C-7651-46B5-BE65-A002D07EDB14}" type="pres">
      <dgm:prSet presAssocID="{019A288B-16EE-41F6-9DB8-6F6DACE0F0B0}" presName="sibTrans" presStyleLbl="sibTrans2D1" presStyleIdx="2" presStyleCnt="3"/>
      <dgm:spPr/>
    </dgm:pt>
    <dgm:pt modelId="{37B5B387-B9B1-4D7C-A643-BAA983FD2298}" type="pres">
      <dgm:prSet presAssocID="{019A288B-16EE-41F6-9DB8-6F6DACE0F0B0}" presName="connectorText" presStyleLbl="sibTrans2D1" presStyleIdx="2" presStyleCnt="3"/>
      <dgm:spPr/>
    </dgm:pt>
    <dgm:pt modelId="{6C047F9E-F57A-49C5-8AA4-A393EFA4FD61}" type="pres">
      <dgm:prSet presAssocID="{F03A2D99-523E-4E40-A5FE-A3FD8F8323F2}" presName="node" presStyleLbl="node1" presStyleIdx="3" presStyleCnt="4">
        <dgm:presLayoutVars>
          <dgm:bulletEnabled val="1"/>
        </dgm:presLayoutVars>
      </dgm:prSet>
      <dgm:spPr/>
    </dgm:pt>
  </dgm:ptLst>
  <dgm:cxnLst>
    <dgm:cxn modelId="{2289050B-95C4-431E-932F-A5BCAF96F58A}" type="presOf" srcId="{F03A2D99-523E-4E40-A5FE-A3FD8F8323F2}" destId="{6C047F9E-F57A-49C5-8AA4-A393EFA4FD61}" srcOrd="0" destOrd="0" presId="urn:microsoft.com/office/officeart/2005/8/layout/process1"/>
    <dgm:cxn modelId="{9D64F926-3AC0-4EE0-80BE-6CC103E4F500}" type="presOf" srcId="{A152DEBA-3FD0-48F0-B17A-99390AD0AD7A}" destId="{53117F4E-D889-4D39-9660-EEE338E2342B}" srcOrd="1" destOrd="0" presId="urn:microsoft.com/office/officeart/2005/8/layout/process1"/>
    <dgm:cxn modelId="{BC480A28-22D2-4798-9029-9D52B83E77B3}" type="presOf" srcId="{2A12D3B8-AE5F-4E89-8405-DB2AD0FF099B}" destId="{145368C2-72B9-4DB9-9E27-4E8961D4F2AE}" srcOrd="0" destOrd="0" presId="urn:microsoft.com/office/officeart/2005/8/layout/process1"/>
    <dgm:cxn modelId="{C0B2522A-5459-4C57-A3DB-0C66636B6EA4}" type="presOf" srcId="{A152DEBA-3FD0-48F0-B17A-99390AD0AD7A}" destId="{982C1ECC-E3DA-44DB-8BC5-0BFBC017C66E}" srcOrd="0" destOrd="0" presId="urn:microsoft.com/office/officeart/2005/8/layout/process1"/>
    <dgm:cxn modelId="{7269CE5B-9AA6-4011-8471-BFB8E38B32D5}" type="presOf" srcId="{55F01941-F1B3-49BF-8411-B60ECFD1EDA0}" destId="{5989A48F-03D6-4CA1-896B-08E50932BA80}" srcOrd="0" destOrd="0" presId="urn:microsoft.com/office/officeart/2005/8/layout/process1"/>
    <dgm:cxn modelId="{64C0385F-DE7D-473B-8A7E-A42D2EA830E3}" srcId="{99B778CB-F820-4137-A2F1-673909AA3D46}" destId="{55F01941-F1B3-49BF-8411-B60ECFD1EDA0}" srcOrd="1" destOrd="0" parTransId="{2C5DB584-75CC-42D3-910A-6AA10A2982FE}" sibTransId="{A7F1B3AE-E9AE-4EBA-AFE8-EA7178CCA774}"/>
    <dgm:cxn modelId="{903A805F-C286-4329-8BE5-A13A291A11D9}" type="presOf" srcId="{A7F1B3AE-E9AE-4EBA-AFE8-EA7178CCA774}" destId="{0027A411-2BFC-4D54-9DF7-CA0669C57867}" srcOrd="0" destOrd="0" presId="urn:microsoft.com/office/officeart/2005/8/layout/process1"/>
    <dgm:cxn modelId="{E495D993-68E0-4A7E-994D-C98E38082692}" srcId="{99B778CB-F820-4137-A2F1-673909AA3D46}" destId="{C3ECB318-8364-4BE8-A864-A092BB594712}" srcOrd="2" destOrd="0" parTransId="{FD2CC375-7CE2-4878-B80F-580E944A314A}" sibTransId="{019A288B-16EE-41F6-9DB8-6F6DACE0F0B0}"/>
    <dgm:cxn modelId="{C886EA9A-309F-4A61-8AFF-A34113544EF8}" type="presOf" srcId="{C3ECB318-8364-4BE8-A864-A092BB594712}" destId="{D99EA4E2-95D1-4237-86B8-50CBBA226B86}" srcOrd="0" destOrd="0" presId="urn:microsoft.com/office/officeart/2005/8/layout/process1"/>
    <dgm:cxn modelId="{523631AF-B450-4EE6-AD41-83B2245F7463}" type="presOf" srcId="{019A288B-16EE-41F6-9DB8-6F6DACE0F0B0}" destId="{37B5B387-B9B1-4D7C-A643-BAA983FD2298}" srcOrd="1" destOrd="0" presId="urn:microsoft.com/office/officeart/2005/8/layout/process1"/>
    <dgm:cxn modelId="{AA3C57BF-EFD5-481C-AE05-BD2EFB0DA19D}" srcId="{99B778CB-F820-4137-A2F1-673909AA3D46}" destId="{F03A2D99-523E-4E40-A5FE-A3FD8F8323F2}" srcOrd="3" destOrd="0" parTransId="{79925F6C-3E95-4ECA-9134-7D1A6FFA8098}" sibTransId="{57490D12-5F23-43C5-B403-C8FD086DA589}"/>
    <dgm:cxn modelId="{4C0A4BC8-A1E7-4051-82CA-CED1EC75E754}" type="presOf" srcId="{A7F1B3AE-E9AE-4EBA-AFE8-EA7178CCA774}" destId="{A72A51BE-435C-44D5-9F71-74BE689B4069}" srcOrd="1" destOrd="0" presId="urn:microsoft.com/office/officeart/2005/8/layout/process1"/>
    <dgm:cxn modelId="{481B6BDC-B5BA-49BB-BB17-9DC137C2E0B8}" type="presOf" srcId="{019A288B-16EE-41F6-9DB8-6F6DACE0F0B0}" destId="{7CFDB04C-7651-46B5-BE65-A002D07EDB14}" srcOrd="0" destOrd="0" presId="urn:microsoft.com/office/officeart/2005/8/layout/process1"/>
    <dgm:cxn modelId="{4B0437EC-63C5-4EF4-A105-3A1BAF165BC7}" srcId="{99B778CB-F820-4137-A2F1-673909AA3D46}" destId="{2A12D3B8-AE5F-4E89-8405-DB2AD0FF099B}" srcOrd="0" destOrd="0" parTransId="{BF1AAE75-16EA-4BFA-9F61-C303D29ED522}" sibTransId="{A152DEBA-3FD0-48F0-B17A-99390AD0AD7A}"/>
    <dgm:cxn modelId="{978EFEF4-6549-439A-89DB-665316DD08B9}" type="presOf" srcId="{99B778CB-F820-4137-A2F1-673909AA3D46}" destId="{7666C428-CCE1-4234-8DC4-5E5732F4E1E3}" srcOrd="0" destOrd="0" presId="urn:microsoft.com/office/officeart/2005/8/layout/process1"/>
    <dgm:cxn modelId="{E1987723-D3A6-4788-9631-F4064E607FBE}" type="presParOf" srcId="{7666C428-CCE1-4234-8DC4-5E5732F4E1E3}" destId="{145368C2-72B9-4DB9-9E27-4E8961D4F2AE}" srcOrd="0" destOrd="0" presId="urn:microsoft.com/office/officeart/2005/8/layout/process1"/>
    <dgm:cxn modelId="{CDC4744A-FE3B-4049-9973-D69827FA7F41}" type="presParOf" srcId="{7666C428-CCE1-4234-8DC4-5E5732F4E1E3}" destId="{982C1ECC-E3DA-44DB-8BC5-0BFBC017C66E}" srcOrd="1" destOrd="0" presId="urn:microsoft.com/office/officeart/2005/8/layout/process1"/>
    <dgm:cxn modelId="{F9B722AB-B017-47A2-A625-7D6F7F76BD5E}" type="presParOf" srcId="{982C1ECC-E3DA-44DB-8BC5-0BFBC017C66E}" destId="{53117F4E-D889-4D39-9660-EEE338E2342B}" srcOrd="0" destOrd="0" presId="urn:microsoft.com/office/officeart/2005/8/layout/process1"/>
    <dgm:cxn modelId="{9E30E3BA-01CC-4F32-AA0D-B127A7162301}" type="presParOf" srcId="{7666C428-CCE1-4234-8DC4-5E5732F4E1E3}" destId="{5989A48F-03D6-4CA1-896B-08E50932BA80}" srcOrd="2" destOrd="0" presId="urn:microsoft.com/office/officeart/2005/8/layout/process1"/>
    <dgm:cxn modelId="{67EEEAAB-4897-43F5-9C9C-4413B470A45A}" type="presParOf" srcId="{7666C428-CCE1-4234-8DC4-5E5732F4E1E3}" destId="{0027A411-2BFC-4D54-9DF7-CA0669C57867}" srcOrd="3" destOrd="0" presId="urn:microsoft.com/office/officeart/2005/8/layout/process1"/>
    <dgm:cxn modelId="{FA4E8A68-252B-4F38-8F5B-835C0EDBD3F1}" type="presParOf" srcId="{0027A411-2BFC-4D54-9DF7-CA0669C57867}" destId="{A72A51BE-435C-44D5-9F71-74BE689B4069}" srcOrd="0" destOrd="0" presId="urn:microsoft.com/office/officeart/2005/8/layout/process1"/>
    <dgm:cxn modelId="{56E709AB-D840-43C4-BB4F-1AF7EDDFD3D3}" type="presParOf" srcId="{7666C428-CCE1-4234-8DC4-5E5732F4E1E3}" destId="{D99EA4E2-95D1-4237-86B8-50CBBA226B86}" srcOrd="4" destOrd="0" presId="urn:microsoft.com/office/officeart/2005/8/layout/process1"/>
    <dgm:cxn modelId="{0D880988-94B7-432C-B4DB-BB9617E0ACAD}" type="presParOf" srcId="{7666C428-CCE1-4234-8DC4-5E5732F4E1E3}" destId="{7CFDB04C-7651-46B5-BE65-A002D07EDB14}" srcOrd="5" destOrd="0" presId="urn:microsoft.com/office/officeart/2005/8/layout/process1"/>
    <dgm:cxn modelId="{6321A0FB-FE1A-4C7B-A00D-C7DDA4E56AE8}" type="presParOf" srcId="{7CFDB04C-7651-46B5-BE65-A002D07EDB14}" destId="{37B5B387-B9B1-4D7C-A643-BAA983FD2298}" srcOrd="0" destOrd="0" presId="urn:microsoft.com/office/officeart/2005/8/layout/process1"/>
    <dgm:cxn modelId="{C761318E-593C-4D2B-8E72-37ADE47BCCAC}" type="presParOf" srcId="{7666C428-CCE1-4234-8DC4-5E5732F4E1E3}" destId="{6C047F9E-F57A-49C5-8AA4-A393EFA4FD61}"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368C2-72B9-4DB9-9E27-4E8961D4F2AE}">
      <dsp:nvSpPr>
        <dsp:cNvPr id="0" name=""/>
        <dsp:cNvSpPr/>
      </dsp:nvSpPr>
      <dsp:spPr>
        <a:xfrm>
          <a:off x="4096" y="1235491"/>
          <a:ext cx="1790978" cy="152792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Define the Business Problem</a:t>
          </a:r>
        </a:p>
      </dsp:txBody>
      <dsp:txXfrm>
        <a:off x="48847" y="1280242"/>
        <a:ext cx="1701476" cy="1438426"/>
      </dsp:txXfrm>
    </dsp:sp>
    <dsp:sp modelId="{982C1ECC-E3DA-44DB-8BC5-0BFBC017C66E}">
      <dsp:nvSpPr>
        <dsp:cNvPr id="0" name=""/>
        <dsp:cNvSpPr/>
      </dsp:nvSpPr>
      <dsp:spPr>
        <a:xfrm>
          <a:off x="1974172" y="1777374"/>
          <a:ext cx="379687" cy="4441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74172" y="1866206"/>
        <a:ext cx="265781" cy="266498"/>
      </dsp:txXfrm>
    </dsp:sp>
    <dsp:sp modelId="{5989A48F-03D6-4CA1-896B-08E50932BA80}">
      <dsp:nvSpPr>
        <dsp:cNvPr id="0" name=""/>
        <dsp:cNvSpPr/>
      </dsp:nvSpPr>
      <dsp:spPr>
        <a:xfrm>
          <a:off x="2511466" y="1235491"/>
          <a:ext cx="1790978" cy="152792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Collect, Examine, Clean variables of interest</a:t>
          </a:r>
        </a:p>
      </dsp:txBody>
      <dsp:txXfrm>
        <a:off x="2556217" y="1280242"/>
        <a:ext cx="1701476" cy="1438426"/>
      </dsp:txXfrm>
    </dsp:sp>
    <dsp:sp modelId="{0027A411-2BFC-4D54-9DF7-CA0669C57867}">
      <dsp:nvSpPr>
        <dsp:cNvPr id="0" name=""/>
        <dsp:cNvSpPr/>
      </dsp:nvSpPr>
      <dsp:spPr>
        <a:xfrm>
          <a:off x="4481543" y="1777374"/>
          <a:ext cx="379687" cy="4441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481543" y="1866206"/>
        <a:ext cx="265781" cy="266498"/>
      </dsp:txXfrm>
    </dsp:sp>
    <dsp:sp modelId="{D99EA4E2-95D1-4237-86B8-50CBBA226B86}">
      <dsp:nvSpPr>
        <dsp:cNvPr id="0" name=""/>
        <dsp:cNvSpPr/>
      </dsp:nvSpPr>
      <dsp:spPr>
        <a:xfrm>
          <a:off x="5018836" y="1235491"/>
          <a:ext cx="1790978" cy="152792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Factor Analysis</a:t>
          </a:r>
          <a:endParaRPr lang="en-US" sz="1800" kern="1200" dirty="0"/>
        </a:p>
      </dsp:txBody>
      <dsp:txXfrm>
        <a:off x="5063587" y="1280242"/>
        <a:ext cx="1701476" cy="1438426"/>
      </dsp:txXfrm>
    </dsp:sp>
    <dsp:sp modelId="{7CFDB04C-7651-46B5-BE65-A002D07EDB14}">
      <dsp:nvSpPr>
        <dsp:cNvPr id="0" name=""/>
        <dsp:cNvSpPr/>
      </dsp:nvSpPr>
      <dsp:spPr>
        <a:xfrm>
          <a:off x="6988913" y="1777374"/>
          <a:ext cx="379687" cy="4441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988913" y="1866206"/>
        <a:ext cx="265781" cy="266498"/>
      </dsp:txXfrm>
    </dsp:sp>
    <dsp:sp modelId="{6C047F9E-F57A-49C5-8AA4-A393EFA4FD61}">
      <dsp:nvSpPr>
        <dsp:cNvPr id="0" name=""/>
        <dsp:cNvSpPr/>
      </dsp:nvSpPr>
      <dsp:spPr>
        <a:xfrm>
          <a:off x="7526206" y="1235491"/>
          <a:ext cx="1790978" cy="152792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Cluster Analysis</a:t>
          </a:r>
        </a:p>
      </dsp:txBody>
      <dsp:txXfrm>
        <a:off x="7570957" y="1280242"/>
        <a:ext cx="1701476" cy="14384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5CF323-270F-40CB-AF7A-2CC26EA6359D}" type="datetimeFigureOut">
              <a:rPr lang="en-US" smtClean="0"/>
              <a:t>3/16/2017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18FF5F-08C6-42CE-9569-5553047FA3B0}" type="slidenum">
              <a:rPr lang="en-US" smtClean="0"/>
              <a:t>‹#›</a:t>
            </a:fld>
            <a:endParaRPr lang="en-US"/>
          </a:p>
        </p:txBody>
      </p:sp>
    </p:spTree>
    <p:extLst>
      <p:ext uri="{BB962C8B-B14F-4D97-AF65-F5344CB8AC3E}">
        <p14:creationId xmlns:p14="http://schemas.microsoft.com/office/powerpoint/2010/main" val="307834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AAEB5-4261-4237-8ADA-E8D5149DBCDC}" type="datetimeFigureOut">
              <a:rPr lang="en-US" smtClean="0"/>
              <a:t>3/16/2017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D280D-8141-4FE3-84FA-10127734B4AA}" type="slidenum">
              <a:rPr lang="en-US" smtClean="0"/>
              <a:t>‹#›</a:t>
            </a:fld>
            <a:endParaRPr lang="en-US"/>
          </a:p>
        </p:txBody>
      </p:sp>
    </p:spTree>
    <p:extLst>
      <p:ext uri="{BB962C8B-B14F-4D97-AF65-F5344CB8AC3E}">
        <p14:creationId xmlns:p14="http://schemas.microsoft.com/office/powerpoint/2010/main" val="161673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6D280D-8141-4FE3-84FA-10127734B4AA}" type="slidenum">
              <a:rPr lang="en-US" smtClean="0"/>
              <a:t>1</a:t>
            </a:fld>
            <a:endParaRPr lang="en-US"/>
          </a:p>
        </p:txBody>
      </p:sp>
    </p:spTree>
    <p:extLst>
      <p:ext uri="{BB962C8B-B14F-4D97-AF65-F5344CB8AC3E}">
        <p14:creationId xmlns:p14="http://schemas.microsoft.com/office/powerpoint/2010/main" val="1268176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8" name="Date Placeholder 27"/>
          <p:cNvSpPr>
            <a:spLocks noGrp="1"/>
          </p:cNvSpPr>
          <p:nvPr>
            <p:ph type="dt" sz="half" idx="10"/>
          </p:nvPr>
        </p:nvSpPr>
        <p:spPr>
          <a:xfrm>
            <a:off x="9804383" y="2931219"/>
            <a:ext cx="1280160" cy="457200"/>
          </a:xfrm>
        </p:spPr>
        <p:txBody>
          <a:bodyPr/>
          <a:lstStyle>
            <a:lvl1pPr>
              <a:defRPr>
                <a:solidFill>
                  <a:schemeClr val="bg1"/>
                </a:solidFill>
              </a:defRPr>
            </a:lvl1pPr>
          </a:lstStyle>
          <a:p>
            <a:fld id="{533BCB2B-1AF8-4FC0-8A17-C0E6D40426BF}" type="datetime1">
              <a:rPr lang="en-US" smtClean="0"/>
              <a:t>3/16/2017</a:t>
            </a:fld>
            <a:endParaRPr lang="en-US"/>
          </a:p>
        </p:txBody>
      </p:sp>
      <p:sp>
        <p:nvSpPr>
          <p:cNvPr id="17" name="Footer Placeholder 16"/>
          <p:cNvSpPr>
            <a:spLocks noGrp="1"/>
          </p:cNvSpPr>
          <p:nvPr>
            <p:ph type="ftr" sz="quarter" idx="11"/>
          </p:nvPr>
        </p:nvSpPr>
        <p:spPr>
          <a:xfrm>
            <a:off x="8077183" y="2930267"/>
            <a:ext cx="1727200" cy="457200"/>
          </a:xfrm>
        </p:spPr>
        <p:txBody>
          <a:bodyPr/>
          <a:lstStyle>
            <a:lvl1pPr>
              <a:defRPr>
                <a:solidFill>
                  <a:schemeClr val="bg1"/>
                </a:solidFill>
              </a:defRPr>
            </a:lvl1pPr>
          </a:lstStyle>
          <a:p>
            <a:endParaRPr lang="en-US"/>
          </a:p>
        </p:txBody>
      </p:sp>
      <p:sp>
        <p:nvSpPr>
          <p:cNvPr id="29" name="Slide Number Placeholder 28"/>
          <p:cNvSpPr>
            <a:spLocks noGrp="1"/>
          </p:cNvSpPr>
          <p:nvPr>
            <p:ph type="sldNum" sz="quarter" idx="12"/>
          </p:nvPr>
        </p:nvSpPr>
        <p:spPr>
          <a:xfrm>
            <a:off x="11093451" y="361748"/>
            <a:ext cx="996949" cy="365760"/>
          </a:xfrm>
        </p:spPr>
        <p:txBody>
          <a:bodyPr/>
          <a:lstStyle>
            <a:lvl1pPr algn="r">
              <a:defRPr sz="1800">
                <a:solidFill>
                  <a:schemeClr val="bg1"/>
                </a:solidFill>
              </a:defRPr>
            </a:lvl1pPr>
          </a:lstStyle>
          <a:p>
            <a:fld id="{401CF334-2D5C-4859-84A6-CA7E6E43FAEB}" type="slidenum">
              <a:rPr lang="en-US" smtClean="0"/>
              <a:pPr/>
              <a:t>‹#›</a:t>
            </a:fld>
            <a:endParaRPr lang="en-US"/>
          </a:p>
        </p:txBody>
      </p:sp>
      <p:sp>
        <p:nvSpPr>
          <p:cNvPr id="9" name="Subtitle 8"/>
          <p:cNvSpPr>
            <a:spLocks noGrp="1"/>
          </p:cNvSpPr>
          <p:nvPr>
            <p:ph type="subTitle" idx="1"/>
          </p:nvPr>
        </p:nvSpPr>
        <p:spPr>
          <a:xfrm>
            <a:off x="609599" y="2624917"/>
            <a:ext cx="7247467" cy="1752600"/>
          </a:xfrm>
        </p:spPr>
        <p:txBody>
          <a:bodyPr/>
          <a:lstStyle>
            <a:lvl1pPr marL="64008" indent="0" algn="l">
              <a:buNone/>
              <a:defRPr sz="2400">
                <a:solidFill>
                  <a:schemeClr val="accent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609600" y="1126867"/>
            <a:ext cx="11277600" cy="1470025"/>
          </a:xfrm>
        </p:spPr>
        <p:txBody>
          <a:bodyPr anchor="b"/>
          <a:lstStyle>
            <a:lvl1pPr>
              <a:defRPr sz="4400">
                <a:solidFill>
                  <a:schemeClr val="bg1"/>
                </a:solidFill>
              </a:defRPr>
            </a:lvl1pPr>
          </a:lstStyle>
          <a:p>
            <a:r>
              <a:rPr kumimoji="0" lang="en-US"/>
              <a:t>Click to edit Master title style</a:t>
            </a:r>
          </a:p>
        </p:txBody>
      </p:sp>
    </p:spTree>
    <p:extLst>
      <p:ext uri="{BB962C8B-B14F-4D97-AF65-F5344CB8AC3E}">
        <p14:creationId xmlns:p14="http://schemas.microsoft.com/office/powerpoint/2010/main" val="136023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56C92A-CAD7-4B96-8A25-64B92E050815}" type="datetime1">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52423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134F62-EA7E-4D70-AF22-BD86757D3155}" type="datetime1">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19042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9042400" y="1143000"/>
            <a:ext cx="2540000" cy="5190423"/>
          </a:xfrm>
        </p:spPr>
        <p:txBody>
          <a:bodyPr vert="eaVert"/>
          <a:lstStyle/>
          <a:p>
            <a:r>
              <a:rPr kumimoji="0" lang="en-US"/>
              <a:t>Click to edit Master title style</a:t>
            </a:r>
          </a:p>
        </p:txBody>
      </p:sp>
    </p:spTree>
    <p:extLst>
      <p:ext uri="{BB962C8B-B14F-4D97-AF65-F5344CB8AC3E}">
        <p14:creationId xmlns:p14="http://schemas.microsoft.com/office/powerpoint/2010/main" val="204863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Date Placeholder 13"/>
          <p:cNvSpPr>
            <a:spLocks noGrp="1"/>
          </p:cNvSpPr>
          <p:nvPr>
            <p:ph type="dt" sz="half" idx="2"/>
          </p:nvPr>
        </p:nvSpPr>
        <p:spPr>
          <a:xfrm>
            <a:off x="8782048" y="432590"/>
            <a:ext cx="1276352" cy="457200"/>
          </a:xfrm>
          <a:prstGeom prst="rect">
            <a:avLst/>
          </a:prstGeom>
        </p:spPr>
        <p:txBody>
          <a:bodyPr vert="horz"/>
          <a:lstStyle>
            <a:lvl1pPr algn="l" eaLnBrk="1" latinLnBrk="0" hangingPunct="1">
              <a:defRPr kumimoji="0" sz="800">
                <a:solidFill>
                  <a:schemeClr val="tx1"/>
                </a:solidFill>
              </a:defRPr>
            </a:lvl1pPr>
          </a:lstStyle>
          <a:p>
            <a:fld id="{AEF53E84-C9AC-42E6-BCCB-90EC2A56B8E3}" type="datetime1">
              <a:rPr lang="en-US" smtClean="0"/>
              <a:t>3/16/2017</a:t>
            </a:fld>
            <a:endParaRPr lang="en-US"/>
          </a:p>
        </p:txBody>
      </p:sp>
      <p:sp>
        <p:nvSpPr>
          <p:cNvPr id="8" name="Footer Placeholder 2"/>
          <p:cNvSpPr>
            <a:spLocks noGrp="1"/>
          </p:cNvSpPr>
          <p:nvPr>
            <p:ph type="ftr" sz="quarter" idx="3"/>
          </p:nvPr>
        </p:nvSpPr>
        <p:spPr>
          <a:xfrm>
            <a:off x="7010400" y="432590"/>
            <a:ext cx="1767840" cy="457200"/>
          </a:xfrm>
          <a:prstGeom prst="rect">
            <a:avLst/>
          </a:prstGeom>
        </p:spPr>
        <p:txBody>
          <a:bodyPr vert="horz"/>
          <a:lstStyle>
            <a:lvl1pPr algn="r" eaLnBrk="1" latinLnBrk="0" hangingPunct="1">
              <a:defRPr kumimoji="0" sz="800">
                <a:solidFill>
                  <a:schemeClr val="tx1"/>
                </a:solidFill>
              </a:defRPr>
            </a:lvl1pPr>
          </a:lstStyle>
          <a:p>
            <a:endParaRPr lang="en-US" dirty="0"/>
          </a:p>
        </p:txBody>
      </p:sp>
      <p:sp>
        <p:nvSpPr>
          <p:cNvPr id="9" name="Slide Number Placeholder 22"/>
          <p:cNvSpPr>
            <a:spLocks noGrp="1"/>
          </p:cNvSpPr>
          <p:nvPr>
            <p:ph type="sldNum" sz="quarter" idx="4"/>
          </p:nvPr>
        </p:nvSpPr>
        <p:spPr>
          <a:xfrm>
            <a:off x="10899648" y="329018"/>
            <a:ext cx="1016000" cy="365760"/>
          </a:xfrm>
          <a:prstGeom prst="rect">
            <a:avLst/>
          </a:prstGeom>
        </p:spPr>
        <p:txBody>
          <a:bodyPr vert="horz" anchor="b"/>
          <a:lstStyle>
            <a:lvl1pPr algn="r" eaLnBrk="1" latinLnBrk="0" hangingPunct="1">
              <a:defRPr kumimoji="0" sz="1800">
                <a:solidFill>
                  <a:schemeClr val="bg1"/>
                </a:solidFill>
              </a:defRPr>
            </a:lvl1pPr>
          </a:lstStyle>
          <a:p>
            <a:fld id="{401CF334-2D5C-4859-84A6-CA7E6E43FAEB}" type="slidenum">
              <a:rPr lang="en-US" smtClean="0"/>
              <a:pPr/>
              <a:t>‹#›</a:t>
            </a:fld>
            <a:endParaRPr lang="en-US"/>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lvl1pPr>
              <a:defRPr>
                <a:solidFill>
                  <a:schemeClr val="bg1"/>
                </a:solidFill>
              </a:defRPr>
            </a:lvl1pPr>
          </a:lstStyle>
          <a:p>
            <a:r>
              <a:rPr kumimoji="0" lang="en-US"/>
              <a:t>Click to edit Master title style</a:t>
            </a:r>
          </a:p>
        </p:txBody>
      </p:sp>
    </p:spTree>
    <p:extLst>
      <p:ext uri="{BB962C8B-B14F-4D97-AF65-F5344CB8AC3E}">
        <p14:creationId xmlns:p14="http://schemas.microsoft.com/office/powerpoint/2010/main" val="208823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F3FA8F-E4AE-4BCB-ADE0-9DECA7A16747}" type="datetime1">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bg1"/>
                </a:solidFill>
                <a:effectLst>
                  <a:outerShdw blurRad="38100" dist="38100" dir="5400000" algn="tl" rotWithShape="0">
                    <a:srgbClr val="000000">
                      <a:alpha val="25000"/>
                    </a:srgbClr>
                  </a:outerShdw>
                </a:effectLst>
              </a:defRPr>
            </a:lvl1pPr>
          </a:lstStyle>
          <a:p>
            <a:r>
              <a:rPr kumimoji="0" lang="en-US"/>
              <a:t>Click to edit Master title style</a:t>
            </a:r>
          </a:p>
        </p:txBody>
      </p:sp>
    </p:spTree>
    <p:extLst>
      <p:ext uri="{BB962C8B-B14F-4D97-AF65-F5344CB8AC3E}">
        <p14:creationId xmlns:p14="http://schemas.microsoft.com/office/powerpoint/2010/main" val="244028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11EA8D5-A1EF-4995-BB5E-D278733DC501}" type="datetime1">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39989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2249425"/>
            <a:ext cx="5384800" cy="39989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0258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a:xfrm>
            <a:off x="8782048" y="466456"/>
            <a:ext cx="1276352" cy="457200"/>
          </a:xfrm>
        </p:spPr>
        <p:txBody>
          <a:bodyPr rtlCol="0"/>
          <a:lstStyle/>
          <a:p>
            <a:fld id="{1EA8C313-C41C-438F-9ABA-0F5C940ADB13}" type="datetime1">
              <a:rPr lang="en-US" smtClean="0"/>
              <a:t>3/16/2017</a:t>
            </a:fld>
            <a:endParaRPr lang="en-US"/>
          </a:p>
        </p:txBody>
      </p:sp>
      <p:sp>
        <p:nvSpPr>
          <p:cNvPr id="27" name="Slide Number Placeholder 26"/>
          <p:cNvSpPr>
            <a:spLocks noGrp="1"/>
          </p:cNvSpPr>
          <p:nvPr>
            <p:ph type="sldNum" sz="quarter" idx="11"/>
          </p:nvPr>
        </p:nvSpPr>
        <p:spPr>
          <a:xfrm>
            <a:off x="10899648" y="362884"/>
            <a:ext cx="1016000" cy="365760"/>
          </a:xfrm>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a:xfrm>
            <a:off x="7010400" y="466456"/>
            <a:ext cx="1767840" cy="457200"/>
          </a:xfrm>
        </p:spPr>
        <p:txBody>
          <a:bodyPr rtlCol="0"/>
          <a:lstStyle/>
          <a:p>
            <a:endParaRPr lang="en-US"/>
          </a:p>
        </p:txBody>
      </p:sp>
      <p:sp>
        <p:nvSpPr>
          <p:cNvPr id="6" name="Content Placeholder 5"/>
          <p:cNvSpPr>
            <a:spLocks noGrp="1"/>
          </p:cNvSpPr>
          <p:nvPr>
            <p:ph sz="quarter" idx="4"/>
          </p:nvPr>
        </p:nvSpPr>
        <p:spPr>
          <a:xfrm>
            <a:off x="6291073" y="236985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294968" y="1906310"/>
            <a:ext cx="5389033" cy="457200"/>
          </a:xfrm>
          <a:solidFill>
            <a:schemeClr val="bg1">
              <a:alpha val="25000"/>
            </a:schemeClr>
          </a:solidFill>
          <a:ln w="12700">
            <a:noFill/>
          </a:ln>
        </p:spPr>
        <p:txBody>
          <a:bodyPr anchor="ctr">
            <a:noAutofit/>
          </a:bodyPr>
          <a:lstStyle>
            <a:lvl1pPr marL="45720" indent="0">
              <a:buNone/>
              <a:defRPr sz="1900" b="0">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508000" y="236985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508000" y="1906310"/>
            <a:ext cx="5388864" cy="457200"/>
          </a:xfrm>
          <a:solidFill>
            <a:schemeClr val="bg1">
              <a:alpha val="25000"/>
            </a:schemeClr>
          </a:solidFill>
          <a:ln w="12700">
            <a:noFill/>
          </a:ln>
        </p:spPr>
        <p:txBody>
          <a:bodyPr anchor="ctr">
            <a:noAutofit/>
          </a:bodyPr>
          <a:lstStyle>
            <a:lvl1pPr marL="45720" indent="0">
              <a:buNone/>
              <a:defRPr sz="1900" b="0">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508000" y="804340"/>
            <a:ext cx="11176000" cy="1069848"/>
          </a:xfrm>
        </p:spPr>
        <p:txBody>
          <a:bodyPr anchor="ctr"/>
          <a:lstStyle>
            <a:lvl1pPr>
              <a:defRPr sz="4000" b="0" i="0" cap="none" baseline="0"/>
            </a:lvl1pPr>
          </a:lstStyle>
          <a:p>
            <a:r>
              <a:rPr kumimoji="0" lang="en-US"/>
              <a:t>Click to edit Master title style</a:t>
            </a:r>
          </a:p>
        </p:txBody>
      </p:sp>
    </p:spTree>
    <p:extLst>
      <p:ext uri="{BB962C8B-B14F-4D97-AF65-F5344CB8AC3E}">
        <p14:creationId xmlns:p14="http://schemas.microsoft.com/office/powerpoint/2010/main" val="40528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Date Placeholder 13"/>
          <p:cNvSpPr>
            <a:spLocks noGrp="1"/>
          </p:cNvSpPr>
          <p:nvPr>
            <p:ph type="dt" sz="half" idx="2"/>
          </p:nvPr>
        </p:nvSpPr>
        <p:spPr>
          <a:xfrm>
            <a:off x="8782048" y="432590"/>
            <a:ext cx="1276352" cy="457200"/>
          </a:xfrm>
          <a:prstGeom prst="rect">
            <a:avLst/>
          </a:prstGeom>
        </p:spPr>
        <p:txBody>
          <a:bodyPr vert="horz"/>
          <a:lstStyle>
            <a:lvl1pPr algn="l" eaLnBrk="1" latinLnBrk="0" hangingPunct="1">
              <a:defRPr kumimoji="0" sz="800">
                <a:solidFill>
                  <a:schemeClr val="tx2"/>
                </a:solidFill>
              </a:defRPr>
            </a:lvl1pPr>
          </a:lstStyle>
          <a:p>
            <a:fld id="{BCD7CAB1-3B26-4557-B57F-DA3E294B9278}" type="datetime1">
              <a:rPr lang="en-US" smtClean="0"/>
              <a:t>3/16/2017</a:t>
            </a:fld>
            <a:endParaRPr lang="en-US"/>
          </a:p>
        </p:txBody>
      </p:sp>
      <p:sp>
        <p:nvSpPr>
          <p:cNvPr id="7" name="Footer Placeholder 2"/>
          <p:cNvSpPr>
            <a:spLocks noGrp="1"/>
          </p:cNvSpPr>
          <p:nvPr>
            <p:ph type="ftr" sz="quarter" idx="3"/>
          </p:nvPr>
        </p:nvSpPr>
        <p:spPr>
          <a:xfrm>
            <a:off x="7010400" y="432590"/>
            <a:ext cx="1767840" cy="457200"/>
          </a:xfrm>
          <a:prstGeom prst="rect">
            <a:avLst/>
          </a:prstGeom>
        </p:spPr>
        <p:txBody>
          <a:bodyPr vert="horz"/>
          <a:lstStyle>
            <a:lvl1pPr algn="r" eaLnBrk="1" latinLnBrk="0" hangingPunct="1">
              <a:defRPr kumimoji="0" sz="800">
                <a:solidFill>
                  <a:schemeClr val="tx2"/>
                </a:solidFill>
              </a:defRPr>
            </a:lvl1pPr>
          </a:lstStyle>
          <a:p>
            <a:endParaRPr lang="en-US" dirty="0"/>
          </a:p>
        </p:txBody>
      </p:sp>
      <p:sp>
        <p:nvSpPr>
          <p:cNvPr id="8" name="Slide Number Placeholder 22"/>
          <p:cNvSpPr>
            <a:spLocks noGrp="1"/>
          </p:cNvSpPr>
          <p:nvPr>
            <p:ph type="sldNum" sz="quarter" idx="4"/>
          </p:nvPr>
        </p:nvSpPr>
        <p:spPr>
          <a:xfrm>
            <a:off x="10899648" y="329018"/>
            <a:ext cx="1016000" cy="365760"/>
          </a:xfrm>
          <a:prstGeom prst="rect">
            <a:avLst/>
          </a:prstGeom>
        </p:spPr>
        <p:txBody>
          <a:bodyPr vert="horz" anchor="b"/>
          <a:lstStyle>
            <a:lvl1pPr algn="r" eaLnBrk="1" latinLnBrk="0" hangingPunct="1">
              <a:defRPr kumimoji="0" sz="1800">
                <a:solidFill>
                  <a:schemeClr val="bg2"/>
                </a:solidFill>
              </a:defRPr>
            </a:lvl1pPr>
          </a:lstStyle>
          <a:p>
            <a:fld id="{401CF334-2D5C-4859-84A6-CA7E6E43FAEB}" type="slidenum">
              <a:rPr lang="en-US" smtClean="0"/>
              <a:pPr/>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bg1"/>
                </a:solidFill>
              </a:defRPr>
            </a:lvl1pPr>
          </a:lstStyle>
          <a:p>
            <a:r>
              <a:rPr kumimoji="0" lang="en-US"/>
              <a:t>Click to edit Master title style</a:t>
            </a:r>
          </a:p>
        </p:txBody>
      </p:sp>
    </p:spTree>
    <p:extLst>
      <p:ext uri="{BB962C8B-B14F-4D97-AF65-F5344CB8AC3E}">
        <p14:creationId xmlns:p14="http://schemas.microsoft.com/office/powerpoint/2010/main" val="203935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941E0-B930-4E4F-B101-1077B3800E20}" type="datetime1">
              <a:rPr lang="en-US" smtClean="0"/>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7773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1540AC2-8591-468F-9A21-0A84DF454DEF}" type="datetime1">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solidFill>
                  <a:schemeClr val="tx1"/>
                </a:solidFill>
              </a:defRPr>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a:t>Click to edit Master title style</a:t>
            </a:r>
          </a:p>
        </p:txBody>
      </p:sp>
    </p:spTree>
    <p:extLst>
      <p:ext uri="{BB962C8B-B14F-4D97-AF65-F5344CB8AC3E}">
        <p14:creationId xmlns:p14="http://schemas.microsoft.com/office/powerpoint/2010/main" val="6473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ECA9968-A8E7-4C22-B7AC-58FCBCCC98E9}" type="datetime1">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174478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8782048" y="432590"/>
            <a:ext cx="1276352" cy="457200"/>
          </a:xfrm>
          <a:prstGeom prst="rect">
            <a:avLst/>
          </a:prstGeom>
        </p:spPr>
        <p:txBody>
          <a:bodyPr vert="horz"/>
          <a:lstStyle>
            <a:lvl1pPr algn="l" eaLnBrk="1" latinLnBrk="0" hangingPunct="1">
              <a:defRPr kumimoji="0" sz="800">
                <a:solidFill>
                  <a:schemeClr val="tx1"/>
                </a:solidFill>
              </a:defRPr>
            </a:lvl1pPr>
          </a:lstStyle>
          <a:p>
            <a:fld id="{5739D9E8-B0FF-4E40-8A65-1C1B44D4BA58}" type="datetime1">
              <a:rPr lang="en-US" smtClean="0"/>
              <a:t>3/16/2017</a:t>
            </a:fld>
            <a:endParaRPr lang="en-US"/>
          </a:p>
        </p:txBody>
      </p:sp>
      <p:sp>
        <p:nvSpPr>
          <p:cNvPr id="3" name="Footer Placeholder 2"/>
          <p:cNvSpPr>
            <a:spLocks noGrp="1"/>
          </p:cNvSpPr>
          <p:nvPr>
            <p:ph type="ftr" sz="quarter" idx="3"/>
          </p:nvPr>
        </p:nvSpPr>
        <p:spPr>
          <a:xfrm>
            <a:off x="7010400" y="432590"/>
            <a:ext cx="1767840" cy="457200"/>
          </a:xfrm>
          <a:prstGeom prst="rect">
            <a:avLst/>
          </a:prstGeom>
        </p:spPr>
        <p:txBody>
          <a:bodyPr vert="horz"/>
          <a:lstStyle>
            <a:lvl1pPr algn="r" eaLnBrk="1" latinLnBrk="0" hangingPunct="1">
              <a:defRPr kumimoji="0" sz="800">
                <a:solidFill>
                  <a:schemeClr val="tx1"/>
                </a:solidFill>
              </a:defRPr>
            </a:lvl1pPr>
          </a:lstStyle>
          <a:p>
            <a:endParaRPr lang="en-US" dirty="0"/>
          </a:p>
        </p:txBody>
      </p:sp>
      <p:sp>
        <p:nvSpPr>
          <p:cNvPr id="23" name="Slide Number Placeholder 22"/>
          <p:cNvSpPr>
            <a:spLocks noGrp="1"/>
          </p:cNvSpPr>
          <p:nvPr>
            <p:ph type="sldNum" sz="quarter" idx="4"/>
          </p:nvPr>
        </p:nvSpPr>
        <p:spPr>
          <a:xfrm>
            <a:off x="10899648" y="329018"/>
            <a:ext cx="1016000" cy="365760"/>
          </a:xfrm>
          <a:prstGeom prst="rect">
            <a:avLst/>
          </a:prstGeom>
        </p:spPr>
        <p:txBody>
          <a:bodyPr vert="horz" anchor="b"/>
          <a:lstStyle>
            <a:lvl1pPr algn="r" eaLnBrk="1" latinLnBrk="0" hangingPunct="1">
              <a:defRPr kumimoji="0" sz="1800">
                <a:solidFill>
                  <a:schemeClr val="bg2"/>
                </a:solidFill>
              </a:defRPr>
            </a:lvl1pPr>
          </a:lstStyle>
          <a:p>
            <a:fld id="{401CF334-2D5C-4859-84A6-CA7E6E43FAEB}" type="slidenum">
              <a:rPr lang="en-US" smtClean="0"/>
              <a:pPr/>
              <a:t>‹#›</a:t>
            </a:fld>
            <a:endParaRPr lang="en-US"/>
          </a:p>
        </p:txBody>
      </p:sp>
      <p:sp>
        <p:nvSpPr>
          <p:cNvPr id="13" name="Text Placeholder 12"/>
          <p:cNvSpPr>
            <a:spLocks noGrp="1"/>
          </p:cNvSpPr>
          <p:nvPr>
            <p:ph type="body" idx="1"/>
          </p:nvPr>
        </p:nvSpPr>
        <p:spPr>
          <a:xfrm>
            <a:off x="609600" y="1927697"/>
            <a:ext cx="10972800" cy="4325112"/>
          </a:xfrm>
          <a:prstGeom prst="rect">
            <a:avLst/>
          </a:prstGeom>
        </p:spPr>
        <p:txBody>
          <a:bodyPr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821273"/>
            <a:ext cx="10972800" cy="1066800"/>
          </a:xfrm>
          <a:prstGeom prst="rect">
            <a:avLst/>
          </a:prstGeom>
        </p:spPr>
        <p:txBody>
          <a:bodyPr vert="horz" anchor="ctr">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35591809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rtl="0" eaLnBrk="1" latinLnBrk="0" hangingPunct="1">
        <a:spcBef>
          <a:spcPct val="0"/>
        </a:spcBef>
        <a:buNone/>
        <a:defRPr kumimoji="0" sz="4000" kern="1200">
          <a:solidFill>
            <a:schemeClr val="bg1"/>
          </a:solidFill>
          <a:latin typeface="+mj-lt"/>
          <a:ea typeface="+mj-ea"/>
          <a:cs typeface="+mj-cs"/>
        </a:defRPr>
      </a:lvl1pPr>
    </p:titleStyle>
    <p:bodyStyle>
      <a:lvl1pPr marL="365760" indent="-256032"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84" userDrawn="1">
          <p15:clr>
            <a:srgbClr val="F26B43"/>
          </p15:clr>
        </p15:guide>
        <p15:guide id="3"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4.xml"/><Relationship Id="rId5" Type="http://schemas.openxmlformats.org/officeDocument/2006/relationships/image" Target="../media/image28.jpg"/><Relationship Id="rId4" Type="http://schemas.openxmlformats.org/officeDocument/2006/relationships/image" Target="../media/image2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599" y="2624917"/>
            <a:ext cx="8442122" cy="806180"/>
          </a:xfrm>
        </p:spPr>
        <p:txBody>
          <a:bodyPr/>
          <a:lstStyle/>
          <a:p>
            <a:r>
              <a:rPr lang="en-US" dirty="0"/>
              <a:t>An Exploratory Analysis on the Console Gaming Market</a:t>
            </a:r>
          </a:p>
        </p:txBody>
      </p:sp>
      <p:sp>
        <p:nvSpPr>
          <p:cNvPr id="2" name="Title 1"/>
          <p:cNvSpPr>
            <a:spLocks noGrp="1"/>
          </p:cNvSpPr>
          <p:nvPr>
            <p:ph type="ctrTitle"/>
          </p:nvPr>
        </p:nvSpPr>
        <p:spPr/>
        <p:txBody>
          <a:bodyPr/>
          <a:lstStyle/>
          <a:p>
            <a:r>
              <a:rPr lang="en-US" dirty="0"/>
              <a:t>Market Segmenting the Modern Gamer</a:t>
            </a:r>
          </a:p>
        </p:txBody>
      </p:sp>
      <p:sp>
        <p:nvSpPr>
          <p:cNvPr id="5" name="Footer Placeholder 4"/>
          <p:cNvSpPr>
            <a:spLocks noGrp="1"/>
          </p:cNvSpPr>
          <p:nvPr>
            <p:ph type="ftr" sz="quarter" idx="11"/>
          </p:nvPr>
        </p:nvSpPr>
        <p:spPr>
          <a:xfrm>
            <a:off x="9494923" y="2871544"/>
            <a:ext cx="1727200" cy="457200"/>
          </a:xfrm>
        </p:spPr>
        <p:txBody>
          <a:bodyPr/>
          <a:lstStyle/>
          <a:p>
            <a:r>
              <a:rPr lang="en-US" dirty="0"/>
              <a:t>By: Gregory Zapata</a:t>
            </a:r>
          </a:p>
        </p:txBody>
      </p:sp>
    </p:spTree>
    <p:extLst>
      <p:ext uri="{BB962C8B-B14F-4D97-AF65-F5344CB8AC3E}">
        <p14:creationId xmlns:p14="http://schemas.microsoft.com/office/powerpoint/2010/main" val="149766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8391" y="2329388"/>
            <a:ext cx="4963218" cy="3839111"/>
          </a:xfrm>
        </p:spPr>
      </p:pic>
      <p:sp>
        <p:nvSpPr>
          <p:cNvPr id="4" name="Content Placeholder 3"/>
          <p:cNvSpPr>
            <a:spLocks noGrp="1"/>
          </p:cNvSpPr>
          <p:nvPr>
            <p:ph sz="half" idx="1"/>
          </p:nvPr>
        </p:nvSpPr>
        <p:spPr>
          <a:xfrm>
            <a:off x="609600" y="2051458"/>
            <a:ext cx="5384800" cy="3998975"/>
          </a:xfrm>
        </p:spPr>
        <p:txBody>
          <a:bodyPr>
            <a:noAutofit/>
          </a:bodyPr>
          <a:lstStyle/>
          <a:p>
            <a:r>
              <a:rPr lang="en-US" sz="1600" dirty="0"/>
              <a:t>The Cluster variables were used to from and segment the clusters after the factors had been created. </a:t>
            </a:r>
          </a:p>
          <a:p>
            <a:r>
              <a:rPr lang="en-US" sz="1600" dirty="0"/>
              <a:t>Console related cluster variables are:</a:t>
            </a:r>
          </a:p>
          <a:p>
            <a:pPr lvl="1"/>
            <a:r>
              <a:rPr lang="en-US" sz="1600" dirty="0" err="1">
                <a:solidFill>
                  <a:srgbClr val="FF9201"/>
                </a:solidFill>
              </a:rPr>
              <a:t>Plays_Wii</a:t>
            </a:r>
            <a:r>
              <a:rPr lang="en-US" sz="1600" dirty="0"/>
              <a:t>: The respondent owns/plays the Nintendo Wii </a:t>
            </a:r>
          </a:p>
          <a:p>
            <a:pPr lvl="1"/>
            <a:r>
              <a:rPr lang="en-US" sz="1600" dirty="0">
                <a:solidFill>
                  <a:srgbClr val="FF9201"/>
                </a:solidFill>
              </a:rPr>
              <a:t>Plays_PS3</a:t>
            </a:r>
            <a:r>
              <a:rPr lang="en-US" sz="1600" dirty="0"/>
              <a:t>: The respondent owns/plays the </a:t>
            </a:r>
            <a:r>
              <a:rPr lang="en-US" sz="1600" dirty="0" err="1"/>
              <a:t>Playstation</a:t>
            </a:r>
            <a:r>
              <a:rPr lang="en-US" sz="1600" dirty="0"/>
              <a:t> 3 </a:t>
            </a:r>
          </a:p>
          <a:p>
            <a:pPr lvl="1"/>
            <a:r>
              <a:rPr lang="en-US" sz="1600" dirty="0">
                <a:solidFill>
                  <a:srgbClr val="FF9201"/>
                </a:solidFill>
              </a:rPr>
              <a:t>Plays_360</a:t>
            </a:r>
            <a:r>
              <a:rPr lang="en-US" sz="1600" dirty="0"/>
              <a:t>: The respondent owns/plays the Xbox 360 </a:t>
            </a:r>
          </a:p>
          <a:p>
            <a:r>
              <a:rPr lang="en-US" sz="1700" dirty="0"/>
              <a:t>Other cluster variables include:</a:t>
            </a:r>
          </a:p>
          <a:p>
            <a:pPr lvl="1"/>
            <a:r>
              <a:rPr lang="en-US" sz="1600" dirty="0" err="1">
                <a:solidFill>
                  <a:srgbClr val="FF9201"/>
                </a:solidFill>
              </a:rPr>
              <a:t>hakunamatata</a:t>
            </a:r>
            <a:r>
              <a:rPr lang="en-US" sz="1600" dirty="0"/>
              <a:t>: “I like to enjoy life and do not worry about the future.”</a:t>
            </a:r>
          </a:p>
          <a:p>
            <a:pPr lvl="1"/>
            <a:r>
              <a:rPr lang="en-US" sz="1600" dirty="0">
                <a:solidFill>
                  <a:srgbClr val="FF9201"/>
                </a:solidFill>
              </a:rPr>
              <a:t>males</a:t>
            </a:r>
            <a:r>
              <a:rPr lang="en-US" sz="1600" dirty="0"/>
              <a:t>: the respondent is male </a:t>
            </a:r>
          </a:p>
          <a:p>
            <a:pPr lvl="1"/>
            <a:r>
              <a:rPr lang="en-US" sz="1600" dirty="0">
                <a:solidFill>
                  <a:srgbClr val="FF9201"/>
                </a:solidFill>
              </a:rPr>
              <a:t>spontaneous</a:t>
            </a:r>
            <a:r>
              <a:rPr lang="en-US" sz="1600" dirty="0"/>
              <a:t>: “I often do things on the spur of the moment.”</a:t>
            </a:r>
          </a:p>
        </p:txBody>
      </p:sp>
      <p:sp>
        <p:nvSpPr>
          <p:cNvPr id="5" name="Title 4"/>
          <p:cNvSpPr>
            <a:spLocks noGrp="1"/>
          </p:cNvSpPr>
          <p:nvPr>
            <p:ph type="title"/>
          </p:nvPr>
        </p:nvSpPr>
        <p:spPr/>
        <p:txBody>
          <a:bodyPr/>
          <a:lstStyle/>
          <a:p>
            <a:r>
              <a:rPr lang="en-US" dirty="0"/>
              <a:t>Variables of Interest – Cluster Variables</a:t>
            </a:r>
          </a:p>
        </p:txBody>
      </p:sp>
      <p:sp>
        <p:nvSpPr>
          <p:cNvPr id="10" name="Rectangle 9"/>
          <p:cNvSpPr/>
          <p:nvPr/>
        </p:nvSpPr>
        <p:spPr>
          <a:xfrm>
            <a:off x="6467912" y="4706224"/>
            <a:ext cx="4903697" cy="528506"/>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1" name="Rectangle 10"/>
          <p:cNvSpPr/>
          <p:nvPr/>
        </p:nvSpPr>
        <p:spPr>
          <a:xfrm>
            <a:off x="6408391" y="5794310"/>
            <a:ext cx="4963218" cy="374189"/>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2" name="Rectangle 11"/>
          <p:cNvSpPr/>
          <p:nvPr/>
        </p:nvSpPr>
        <p:spPr>
          <a:xfrm>
            <a:off x="6467912" y="4348065"/>
            <a:ext cx="4903697" cy="167951"/>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19084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8391" y="2329388"/>
            <a:ext cx="4963218" cy="3839111"/>
          </a:xfrm>
        </p:spPr>
      </p:pic>
      <p:sp>
        <p:nvSpPr>
          <p:cNvPr id="4" name="Content Placeholder 3"/>
          <p:cNvSpPr>
            <a:spLocks noGrp="1"/>
          </p:cNvSpPr>
          <p:nvPr>
            <p:ph sz="half" idx="1"/>
          </p:nvPr>
        </p:nvSpPr>
        <p:spPr/>
        <p:txBody>
          <a:bodyPr>
            <a:normAutofit fontScale="85000" lnSpcReduction="10000"/>
          </a:bodyPr>
          <a:lstStyle/>
          <a:p>
            <a:r>
              <a:rPr lang="en-US" dirty="0"/>
              <a:t>Non-driver variables were used to further segment the clusters. </a:t>
            </a:r>
          </a:p>
          <a:p>
            <a:r>
              <a:rPr lang="en-US" dirty="0"/>
              <a:t>Non-driver variables include:</a:t>
            </a:r>
          </a:p>
          <a:p>
            <a:pPr lvl="1"/>
            <a:r>
              <a:rPr lang="en-US" dirty="0">
                <a:solidFill>
                  <a:srgbClr val="FF9201"/>
                </a:solidFill>
              </a:rPr>
              <a:t>Plays_3DS</a:t>
            </a:r>
            <a:r>
              <a:rPr lang="en-US" dirty="0"/>
              <a:t>: The respondent owns/plays the Nintendo 3DS </a:t>
            </a:r>
          </a:p>
          <a:p>
            <a:pPr lvl="1"/>
            <a:r>
              <a:rPr lang="en-US" dirty="0" err="1">
                <a:solidFill>
                  <a:srgbClr val="FF9201"/>
                </a:solidFill>
              </a:rPr>
              <a:t>Plays_PSP</a:t>
            </a:r>
            <a:r>
              <a:rPr lang="en-US" dirty="0"/>
              <a:t>: The respondent owns/plays the </a:t>
            </a:r>
            <a:r>
              <a:rPr lang="en-US" dirty="0" err="1"/>
              <a:t>Playstation</a:t>
            </a:r>
            <a:r>
              <a:rPr lang="en-US" dirty="0"/>
              <a:t> PSP </a:t>
            </a:r>
          </a:p>
          <a:p>
            <a:pPr lvl="1"/>
            <a:r>
              <a:rPr lang="en-US" dirty="0" err="1">
                <a:solidFill>
                  <a:srgbClr val="FF9201"/>
                </a:solidFill>
              </a:rPr>
              <a:t>makefriends</a:t>
            </a:r>
            <a:r>
              <a:rPr lang="en-US" dirty="0"/>
              <a:t>: “I make friends easily.”</a:t>
            </a:r>
          </a:p>
          <a:p>
            <a:pPr lvl="1"/>
            <a:r>
              <a:rPr lang="en-US" dirty="0" err="1">
                <a:solidFill>
                  <a:srgbClr val="FF9201"/>
                </a:solidFill>
              </a:rPr>
              <a:t>buyforfriends</a:t>
            </a:r>
            <a:r>
              <a:rPr lang="en-US" dirty="0"/>
              <a:t>: “I prefer to buy things that my friends and neighbors would approve of.”</a:t>
            </a:r>
          </a:p>
          <a:p>
            <a:pPr lvl="1"/>
            <a:r>
              <a:rPr lang="en-US" dirty="0" err="1">
                <a:solidFill>
                  <a:srgbClr val="FF9201"/>
                </a:solidFill>
              </a:rPr>
              <a:t>teamplayer</a:t>
            </a:r>
            <a:r>
              <a:rPr lang="en-US" dirty="0"/>
              <a:t>: “I prefer to work as part of a team rather than alone.”</a:t>
            </a:r>
          </a:p>
          <a:p>
            <a:pPr lvl="1"/>
            <a:r>
              <a:rPr lang="en-US" dirty="0" err="1">
                <a:solidFill>
                  <a:srgbClr val="FF9201"/>
                </a:solidFill>
              </a:rPr>
              <a:t>nevermarrieds</a:t>
            </a:r>
            <a:r>
              <a:rPr lang="en-US" dirty="0"/>
              <a:t>: The respondent has never been married </a:t>
            </a:r>
          </a:p>
          <a:p>
            <a:pPr lvl="1"/>
            <a:r>
              <a:rPr lang="en-US" dirty="0">
                <a:solidFill>
                  <a:srgbClr val="FF9201"/>
                </a:solidFill>
              </a:rPr>
              <a:t>Creative</a:t>
            </a:r>
            <a:r>
              <a:rPr lang="en-US" dirty="0"/>
              <a:t> : “I consider myself to be a creative person.”</a:t>
            </a:r>
          </a:p>
          <a:p>
            <a:endParaRPr lang="en-US" dirty="0"/>
          </a:p>
        </p:txBody>
      </p:sp>
      <p:sp>
        <p:nvSpPr>
          <p:cNvPr id="5" name="Title 4"/>
          <p:cNvSpPr>
            <a:spLocks noGrp="1"/>
          </p:cNvSpPr>
          <p:nvPr>
            <p:ph type="title"/>
          </p:nvPr>
        </p:nvSpPr>
        <p:spPr/>
        <p:txBody>
          <a:bodyPr>
            <a:normAutofit/>
          </a:bodyPr>
          <a:lstStyle/>
          <a:p>
            <a:r>
              <a:rPr lang="en-US" dirty="0"/>
              <a:t>Variables of Interest – Non - Drivers</a:t>
            </a:r>
          </a:p>
        </p:txBody>
      </p:sp>
      <p:sp>
        <p:nvSpPr>
          <p:cNvPr id="8" name="Rectangle 7"/>
          <p:cNvSpPr/>
          <p:nvPr/>
        </p:nvSpPr>
        <p:spPr>
          <a:xfrm>
            <a:off x="6408391" y="5253135"/>
            <a:ext cx="4963218" cy="522514"/>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6408391" y="3788229"/>
            <a:ext cx="4963218" cy="569167"/>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0" name="Rectangle 9"/>
          <p:cNvSpPr/>
          <p:nvPr/>
        </p:nvSpPr>
        <p:spPr>
          <a:xfrm>
            <a:off x="6408391" y="4525347"/>
            <a:ext cx="4963218" cy="177282"/>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00297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endParaRPr lang="en-US" dirty="0"/>
          </a:p>
        </p:txBody>
      </p:sp>
      <p:sp>
        <p:nvSpPr>
          <p:cNvPr id="3" name="Title 2"/>
          <p:cNvSpPr>
            <a:spLocks noGrp="1"/>
          </p:cNvSpPr>
          <p:nvPr>
            <p:ph type="title"/>
          </p:nvPr>
        </p:nvSpPr>
        <p:spPr>
          <a:xfrm>
            <a:off x="609600" y="2421291"/>
            <a:ext cx="10972800" cy="1069848"/>
          </a:xfrm>
        </p:spPr>
        <p:txBody>
          <a:bodyPr>
            <a:normAutofit/>
          </a:bodyPr>
          <a:lstStyle/>
          <a:p>
            <a:pPr algn="ctr"/>
            <a:r>
              <a:rPr lang="en-US" sz="5400" dirty="0"/>
              <a:t>Factor Analysis</a:t>
            </a:r>
          </a:p>
        </p:txBody>
      </p:sp>
    </p:spTree>
    <p:extLst>
      <p:ext uri="{BB962C8B-B14F-4D97-AF65-F5344CB8AC3E}">
        <p14:creationId xmlns:p14="http://schemas.microsoft.com/office/powerpoint/2010/main" val="409838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8391" y="2329388"/>
            <a:ext cx="4963218" cy="3839111"/>
          </a:xfrm>
        </p:spPr>
      </p:pic>
      <p:sp>
        <p:nvSpPr>
          <p:cNvPr id="4" name="Content Placeholder 3"/>
          <p:cNvSpPr>
            <a:spLocks noGrp="1"/>
          </p:cNvSpPr>
          <p:nvPr>
            <p:ph sz="half" idx="1"/>
          </p:nvPr>
        </p:nvSpPr>
        <p:spPr/>
        <p:txBody>
          <a:bodyPr>
            <a:normAutofit/>
          </a:bodyPr>
          <a:lstStyle/>
          <a:p>
            <a:r>
              <a:rPr lang="en-US" dirty="0"/>
              <a:t>As our business objective is to determine what the modern console gamer looks like (i.e. unhealthy and introverted)I collected </a:t>
            </a:r>
            <a:r>
              <a:rPr lang="en-US" u="sng" dirty="0"/>
              <a:t>questions that measure constructs related to </a:t>
            </a:r>
            <a:r>
              <a:rPr lang="en-US" u="sng" dirty="0">
                <a:solidFill>
                  <a:srgbClr val="FF9201"/>
                </a:solidFill>
              </a:rPr>
              <a:t>food</a:t>
            </a:r>
            <a:r>
              <a:rPr lang="en-US" u="sng" dirty="0"/>
              <a:t> and </a:t>
            </a:r>
            <a:r>
              <a:rPr lang="en-US" u="sng" dirty="0">
                <a:solidFill>
                  <a:srgbClr val="FF9201"/>
                </a:solidFill>
              </a:rPr>
              <a:t>family</a:t>
            </a:r>
            <a:r>
              <a:rPr lang="en-US" dirty="0"/>
              <a:t>.</a:t>
            </a:r>
          </a:p>
          <a:p>
            <a:r>
              <a:rPr lang="en-US" dirty="0"/>
              <a:t>All variables are rated on 5-Point scale ranging from 5 = “Strongly Agree” to 1 = “Strongly Disagree”.</a:t>
            </a:r>
          </a:p>
          <a:p>
            <a:endParaRPr lang="en-US" sz="2200" dirty="0"/>
          </a:p>
          <a:p>
            <a:endParaRPr lang="en-US" dirty="0"/>
          </a:p>
        </p:txBody>
      </p:sp>
      <p:sp>
        <p:nvSpPr>
          <p:cNvPr id="5" name="Title 4"/>
          <p:cNvSpPr>
            <a:spLocks noGrp="1"/>
          </p:cNvSpPr>
          <p:nvPr>
            <p:ph type="title"/>
          </p:nvPr>
        </p:nvSpPr>
        <p:spPr/>
        <p:txBody>
          <a:bodyPr/>
          <a:lstStyle/>
          <a:p>
            <a:r>
              <a:rPr lang="en-US" dirty="0"/>
              <a:t>Factor Analysis – The Variables</a:t>
            </a:r>
          </a:p>
        </p:txBody>
      </p:sp>
      <p:sp>
        <p:nvSpPr>
          <p:cNvPr id="8" name="Rectangle 7"/>
          <p:cNvSpPr/>
          <p:nvPr/>
        </p:nvSpPr>
        <p:spPr>
          <a:xfrm>
            <a:off x="6438122" y="2752531"/>
            <a:ext cx="4917233" cy="1063689"/>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71048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94400" y="1763320"/>
            <a:ext cx="5879879" cy="3349855"/>
          </a:xfrm>
        </p:spPr>
      </p:pic>
      <p:sp>
        <p:nvSpPr>
          <p:cNvPr id="4" name="Content Placeholder 3"/>
          <p:cNvSpPr>
            <a:spLocks noGrp="1"/>
          </p:cNvSpPr>
          <p:nvPr>
            <p:ph sz="half" idx="1"/>
          </p:nvPr>
        </p:nvSpPr>
        <p:spPr/>
        <p:txBody>
          <a:bodyPr/>
          <a:lstStyle/>
          <a:p>
            <a:r>
              <a:rPr lang="en-US" dirty="0"/>
              <a:t>Factor Analysis can be a trivial procedure if the variables involved are not at least somewhat correlated. I first ran correlations among all the variables to ensure that they were at least somewhat correlated.</a:t>
            </a:r>
          </a:p>
          <a:p>
            <a:r>
              <a:rPr lang="en-US" dirty="0"/>
              <a:t>The results weren’t too  impressive, however several of the variables showed </a:t>
            </a:r>
            <a:r>
              <a:rPr lang="en-US" dirty="0">
                <a:solidFill>
                  <a:srgbClr val="FF9201"/>
                </a:solidFill>
              </a:rPr>
              <a:t>some correlation</a:t>
            </a:r>
            <a:r>
              <a:rPr lang="en-US" dirty="0"/>
              <a:t> which implied that factor analysis would provide useful results.</a:t>
            </a:r>
          </a:p>
        </p:txBody>
      </p:sp>
      <p:sp>
        <p:nvSpPr>
          <p:cNvPr id="5" name="Title 4"/>
          <p:cNvSpPr>
            <a:spLocks noGrp="1"/>
          </p:cNvSpPr>
          <p:nvPr>
            <p:ph type="title"/>
          </p:nvPr>
        </p:nvSpPr>
        <p:spPr/>
        <p:txBody>
          <a:bodyPr/>
          <a:lstStyle/>
          <a:p>
            <a:r>
              <a:rPr lang="en-US" dirty="0"/>
              <a:t>Factor Analysis - Correlations</a:t>
            </a:r>
          </a:p>
        </p:txBody>
      </p:sp>
      <p:sp>
        <p:nvSpPr>
          <p:cNvPr id="8" name="Rectangle 7"/>
          <p:cNvSpPr/>
          <p:nvPr/>
        </p:nvSpPr>
        <p:spPr>
          <a:xfrm>
            <a:off x="7010400" y="2830120"/>
            <a:ext cx="817984" cy="127684"/>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7828384" y="3256384"/>
            <a:ext cx="765110" cy="180398"/>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0" name="Rectangle 9"/>
          <p:cNvSpPr/>
          <p:nvPr/>
        </p:nvSpPr>
        <p:spPr>
          <a:xfrm>
            <a:off x="9535886" y="4618653"/>
            <a:ext cx="755779" cy="149290"/>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1" name="Rectangle 10"/>
          <p:cNvSpPr/>
          <p:nvPr/>
        </p:nvSpPr>
        <p:spPr>
          <a:xfrm>
            <a:off x="10282335" y="4609322"/>
            <a:ext cx="783771" cy="167951"/>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88907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4" name="Content Placeholder 3"/>
          <p:cNvSpPr>
            <a:spLocks noGrp="1"/>
          </p:cNvSpPr>
          <p:nvPr>
            <p:ph sz="half" idx="1"/>
          </p:nvPr>
        </p:nvSpPr>
        <p:spPr>
          <a:xfrm>
            <a:off x="609599" y="2249425"/>
            <a:ext cx="10895045" cy="3998975"/>
          </a:xfrm>
        </p:spPr>
        <p:txBody>
          <a:bodyPr>
            <a:normAutofit/>
          </a:bodyPr>
          <a:lstStyle/>
          <a:p>
            <a:r>
              <a:rPr lang="en-US" sz="2400" dirty="0"/>
              <a:t>To create the factors </a:t>
            </a:r>
            <a:r>
              <a:rPr lang="en-US" sz="2400" u="sng" dirty="0"/>
              <a:t>we utilized the process of factor analysis</a:t>
            </a:r>
            <a:r>
              <a:rPr lang="en-US" sz="2400" dirty="0"/>
              <a:t> rather than principal component analysis as </a:t>
            </a:r>
            <a:r>
              <a:rPr lang="en-US" sz="2400" u="sng" dirty="0"/>
              <a:t>the former assumes that the variables that the analysis is run on are measuring some latent/abstract construct</a:t>
            </a:r>
            <a:r>
              <a:rPr lang="en-US" sz="2400" dirty="0"/>
              <a:t>, while the latter makes no such assumption.</a:t>
            </a:r>
          </a:p>
          <a:p>
            <a:r>
              <a:rPr lang="en-US" sz="2400" dirty="0"/>
              <a:t>After the features are extracted a rotation method must be implemented to make the results more interpretable. </a:t>
            </a:r>
            <a:r>
              <a:rPr lang="en-US" sz="2400" u="sng" dirty="0"/>
              <a:t>For this we used varimax rotation (an orthogonal rotation) which preserves the independence of the factors ensuring that they are as unique as possible. </a:t>
            </a:r>
          </a:p>
        </p:txBody>
      </p:sp>
      <p:sp>
        <p:nvSpPr>
          <p:cNvPr id="5" name="Title 4"/>
          <p:cNvSpPr>
            <a:spLocks noGrp="1"/>
          </p:cNvSpPr>
          <p:nvPr>
            <p:ph type="title"/>
          </p:nvPr>
        </p:nvSpPr>
        <p:spPr/>
        <p:txBody>
          <a:bodyPr/>
          <a:lstStyle/>
          <a:p>
            <a:r>
              <a:rPr lang="en-US" dirty="0"/>
              <a:t>Factor Analysis - Procedure</a:t>
            </a:r>
          </a:p>
        </p:txBody>
      </p:sp>
    </p:spTree>
    <p:extLst>
      <p:ext uri="{BB962C8B-B14F-4D97-AF65-F5344CB8AC3E}">
        <p14:creationId xmlns:p14="http://schemas.microsoft.com/office/powerpoint/2010/main" val="393401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36999" y="2249425"/>
            <a:ext cx="5045401" cy="2379622"/>
          </a:xfrm>
        </p:spPr>
      </p:pic>
      <p:sp>
        <p:nvSpPr>
          <p:cNvPr id="4" name="Content Placeholder 3"/>
          <p:cNvSpPr>
            <a:spLocks noGrp="1"/>
          </p:cNvSpPr>
          <p:nvPr>
            <p:ph sz="half" idx="1"/>
          </p:nvPr>
        </p:nvSpPr>
        <p:spPr/>
        <p:txBody>
          <a:bodyPr>
            <a:normAutofit fontScale="85000" lnSpcReduction="20000"/>
          </a:bodyPr>
          <a:lstStyle/>
          <a:p>
            <a:r>
              <a:rPr lang="en-US" dirty="0"/>
              <a:t>The results of the factor analysis indicated that only </a:t>
            </a:r>
            <a:r>
              <a:rPr lang="en-US" dirty="0">
                <a:solidFill>
                  <a:srgbClr val="FF9201"/>
                </a:solidFill>
              </a:rPr>
              <a:t>two factors </a:t>
            </a:r>
            <a:r>
              <a:rPr lang="en-US" dirty="0"/>
              <a:t>were necessary to capture data and variance present in the variables that were measured. A combination of 4 criteria were used to determine the number of factors to retain.</a:t>
            </a:r>
          </a:p>
          <a:p>
            <a:pPr marL="566928" indent="-457200">
              <a:buFont typeface="+mj-lt"/>
              <a:buAutoNum type="arabicParenR"/>
            </a:pPr>
            <a:r>
              <a:rPr lang="en-US" dirty="0">
                <a:solidFill>
                  <a:srgbClr val="FF9201"/>
                </a:solidFill>
              </a:rPr>
              <a:t>Kaiser Criterion</a:t>
            </a:r>
            <a:r>
              <a:rPr lang="en-US" dirty="0"/>
              <a:t>: All factors with an Eigenvalue greater than 1 are retained.</a:t>
            </a:r>
          </a:p>
          <a:p>
            <a:pPr marL="566928" indent="-457200">
              <a:buFont typeface="+mj-lt"/>
              <a:buAutoNum type="arabicParenR"/>
            </a:pPr>
            <a:r>
              <a:rPr lang="en-US" dirty="0">
                <a:solidFill>
                  <a:srgbClr val="FF9201"/>
                </a:solidFill>
              </a:rPr>
              <a:t>Scree Test</a:t>
            </a:r>
            <a:r>
              <a:rPr lang="en-US" dirty="0"/>
              <a:t>: Examining a scree plot (next slide), factors that occur before the “break” between components with relatively large and small eigenvalues are retained. </a:t>
            </a:r>
          </a:p>
          <a:p>
            <a:pPr marL="566928" indent="-457200">
              <a:buFont typeface="+mj-lt"/>
              <a:buAutoNum type="arabicParenR"/>
            </a:pPr>
            <a:r>
              <a:rPr lang="en-US" dirty="0">
                <a:solidFill>
                  <a:srgbClr val="FF0000"/>
                </a:solidFill>
              </a:rPr>
              <a:t>Proportion of Variance</a:t>
            </a:r>
            <a:r>
              <a:rPr lang="en-US" dirty="0"/>
              <a:t>: Retain any factor whose individual proportion is greater than say…..20%</a:t>
            </a:r>
          </a:p>
          <a:p>
            <a:pPr marL="566928" indent="-457200">
              <a:buFont typeface="+mj-lt"/>
              <a:buAutoNum type="arabicParenR"/>
            </a:pPr>
            <a:r>
              <a:rPr lang="en-US" dirty="0">
                <a:solidFill>
                  <a:srgbClr val="0070C0"/>
                </a:solidFill>
              </a:rPr>
              <a:t>Cumulative Variance</a:t>
            </a:r>
            <a:r>
              <a:rPr lang="en-US" dirty="0"/>
              <a:t>: Retain the factors that account for 70% of  the cumulative variance. </a:t>
            </a:r>
          </a:p>
        </p:txBody>
      </p:sp>
      <p:sp>
        <p:nvSpPr>
          <p:cNvPr id="5" name="Title 4"/>
          <p:cNvSpPr>
            <a:spLocks noGrp="1"/>
          </p:cNvSpPr>
          <p:nvPr>
            <p:ph type="title"/>
          </p:nvPr>
        </p:nvSpPr>
        <p:spPr/>
        <p:txBody>
          <a:bodyPr/>
          <a:lstStyle/>
          <a:p>
            <a:r>
              <a:rPr lang="en-US" dirty="0"/>
              <a:t>Factor Analysis - Results</a:t>
            </a:r>
          </a:p>
        </p:txBody>
      </p:sp>
      <p:sp>
        <p:nvSpPr>
          <p:cNvPr id="9" name="Rectangle 8"/>
          <p:cNvSpPr/>
          <p:nvPr/>
        </p:nvSpPr>
        <p:spPr>
          <a:xfrm>
            <a:off x="6830008" y="3041780"/>
            <a:ext cx="1184988" cy="531844"/>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0" name="Rectangle 9"/>
          <p:cNvSpPr/>
          <p:nvPr/>
        </p:nvSpPr>
        <p:spPr>
          <a:xfrm>
            <a:off x="9171992" y="3041780"/>
            <a:ext cx="1147665" cy="531844"/>
          </a:xfrm>
          <a:prstGeom prst="rect">
            <a:avLst/>
          </a:prstGeom>
          <a:solidFill>
            <a:srgbClr val="FF0000">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1" name="Rectangle 10"/>
          <p:cNvSpPr/>
          <p:nvPr/>
        </p:nvSpPr>
        <p:spPr>
          <a:xfrm>
            <a:off x="10319657" y="3041780"/>
            <a:ext cx="1156996" cy="793102"/>
          </a:xfrm>
          <a:prstGeom prst="rect">
            <a:avLst/>
          </a:prstGeom>
          <a:solidFill>
            <a:srgbClr val="0070C0">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18408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4" name="Content Placeholder 3"/>
          <p:cNvSpPr>
            <a:spLocks noGrp="1"/>
          </p:cNvSpPr>
          <p:nvPr>
            <p:ph sz="half" idx="1"/>
          </p:nvPr>
        </p:nvSpPr>
        <p:spPr/>
        <p:txBody>
          <a:bodyPr>
            <a:normAutofit fontScale="77500" lnSpcReduction="20000"/>
          </a:bodyPr>
          <a:lstStyle/>
          <a:p>
            <a:r>
              <a:rPr lang="en-US" dirty="0"/>
              <a:t>Factors with an eigenvalue greater than 1 are retained because they capture AT LEAST as much variance as was contributed by any one variable.</a:t>
            </a:r>
          </a:p>
          <a:p>
            <a:r>
              <a:rPr lang="en-US" dirty="0"/>
              <a:t>The </a:t>
            </a:r>
            <a:r>
              <a:rPr lang="en-US" dirty="0" err="1"/>
              <a:t>screeplot</a:t>
            </a:r>
            <a:r>
              <a:rPr lang="en-US" dirty="0"/>
              <a:t> is a visual interpretation of the factors that shows which factors have relatively high and low eigenvalues. </a:t>
            </a:r>
          </a:p>
          <a:p>
            <a:r>
              <a:rPr lang="en-US" dirty="0"/>
              <a:t>Percentages for Proportion and Cumulative variance are used to ensure that the variables and factors measured are explaining a significant amount of variance. However these measures are subjective and should be used in conjunction with the other criteria. </a:t>
            </a:r>
          </a:p>
          <a:p>
            <a:r>
              <a:rPr lang="en-US" dirty="0"/>
              <a:t>Using a combination of these 4 criteria and the underlying knowledge that the original intent was in fact to measure two latent constructs, </a:t>
            </a:r>
            <a:r>
              <a:rPr lang="en-US" u="sng" dirty="0"/>
              <a:t>only two factors were retained for analysis. These two factors alone explained </a:t>
            </a:r>
            <a:r>
              <a:rPr lang="en-US" u="sng" dirty="0">
                <a:solidFill>
                  <a:srgbClr val="FF9201"/>
                </a:solidFill>
              </a:rPr>
              <a:t>50.17%</a:t>
            </a:r>
            <a:r>
              <a:rPr lang="en-US" u="sng" dirty="0"/>
              <a:t> of the variance in the data.</a:t>
            </a:r>
          </a:p>
        </p:txBody>
      </p:sp>
      <p:sp>
        <p:nvSpPr>
          <p:cNvPr id="5" name="Title 4"/>
          <p:cNvSpPr>
            <a:spLocks noGrp="1"/>
          </p:cNvSpPr>
          <p:nvPr>
            <p:ph type="title"/>
          </p:nvPr>
        </p:nvSpPr>
        <p:spPr/>
        <p:txBody>
          <a:bodyPr/>
          <a:lstStyle/>
          <a:p>
            <a:r>
              <a:rPr lang="en-US" dirty="0"/>
              <a:t>Factor Analysis - Results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4258" y="735682"/>
            <a:ext cx="3191320" cy="1505160"/>
          </a:xfrm>
          <a:prstGeom prst="rect">
            <a:avLst/>
          </a:prstGeom>
        </p:spPr>
      </p:pic>
      <p:sp>
        <p:nvSpPr>
          <p:cNvPr id="12" name="Rectangle 11"/>
          <p:cNvSpPr/>
          <p:nvPr/>
        </p:nvSpPr>
        <p:spPr>
          <a:xfrm>
            <a:off x="9965094" y="1354673"/>
            <a:ext cx="800484" cy="222200"/>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18" name="Content Placeholder 1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03977" y="2276756"/>
            <a:ext cx="5331882" cy="3998912"/>
          </a:xfrm>
        </p:spPr>
      </p:pic>
      <p:cxnSp>
        <p:nvCxnSpPr>
          <p:cNvPr id="20" name="Straight Connector 19"/>
          <p:cNvCxnSpPr/>
          <p:nvPr/>
        </p:nvCxnSpPr>
        <p:spPr>
          <a:xfrm flipV="1">
            <a:off x="9013371" y="2537927"/>
            <a:ext cx="0" cy="3275044"/>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887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19129" y="2249425"/>
            <a:ext cx="4581835" cy="2812027"/>
          </a:xfrm>
        </p:spPr>
      </p:pic>
      <p:sp>
        <p:nvSpPr>
          <p:cNvPr id="4" name="Content Placeholder 3"/>
          <p:cNvSpPr>
            <a:spLocks noGrp="1"/>
          </p:cNvSpPr>
          <p:nvPr>
            <p:ph sz="half" idx="1"/>
          </p:nvPr>
        </p:nvSpPr>
        <p:spPr/>
        <p:txBody>
          <a:bodyPr>
            <a:normAutofit fontScale="85000" lnSpcReduction="20000"/>
          </a:bodyPr>
          <a:lstStyle/>
          <a:p>
            <a:r>
              <a:rPr lang="en-US" dirty="0">
                <a:solidFill>
                  <a:srgbClr val="FF0000"/>
                </a:solidFill>
              </a:rPr>
              <a:t>Factor 1 </a:t>
            </a:r>
            <a:r>
              <a:rPr lang="en-US" dirty="0"/>
              <a:t>is our </a:t>
            </a:r>
            <a:r>
              <a:rPr lang="en-US" dirty="0">
                <a:solidFill>
                  <a:srgbClr val="FF0000"/>
                </a:solidFill>
              </a:rPr>
              <a:t>“Indulgent Eaters” </a:t>
            </a:r>
            <a:r>
              <a:rPr lang="en-US" dirty="0"/>
              <a:t>factor:</a:t>
            </a:r>
          </a:p>
          <a:p>
            <a:pPr lvl="1"/>
            <a:r>
              <a:rPr lang="en-US" dirty="0"/>
              <a:t>These individuals had very heavy loadings (either positive or negative) for all the food related questions in Factor 1 and low loadings in Factor 2.</a:t>
            </a:r>
          </a:p>
          <a:p>
            <a:pPr lvl="1"/>
            <a:r>
              <a:rPr lang="en-US" dirty="0"/>
              <a:t>These folks do not often count calories when they eat, they eat whatever they want regardless of the calories, and they do not feel it is bad to indulge in fattening foods. </a:t>
            </a:r>
          </a:p>
          <a:p>
            <a:r>
              <a:rPr lang="en-US" dirty="0">
                <a:solidFill>
                  <a:srgbClr val="0070C0"/>
                </a:solidFill>
              </a:rPr>
              <a:t>Factor 2</a:t>
            </a:r>
            <a:r>
              <a:rPr lang="en-US" dirty="0"/>
              <a:t> is our </a:t>
            </a:r>
            <a:r>
              <a:rPr lang="en-US" dirty="0">
                <a:solidFill>
                  <a:srgbClr val="0070C0"/>
                </a:solidFill>
              </a:rPr>
              <a:t>“Family Matters” </a:t>
            </a:r>
            <a:r>
              <a:rPr lang="en-US" dirty="0"/>
              <a:t>factor:</a:t>
            </a:r>
          </a:p>
          <a:p>
            <a:pPr lvl="1"/>
            <a:r>
              <a:rPr lang="en-US" dirty="0"/>
              <a:t>These individuals had very heavy loadings for all the family related questions in Factor 2 and low loadings in Factor 1.</a:t>
            </a:r>
          </a:p>
          <a:p>
            <a:pPr lvl="1"/>
            <a:r>
              <a:rPr lang="en-US" dirty="0"/>
              <a:t>These folks buying habits are heavily influenced by their children, they spend most of their time at home with their family, and they tend to indulge their children in little extras from time to time. </a:t>
            </a:r>
          </a:p>
          <a:p>
            <a:pPr lvl="1"/>
            <a:endParaRPr lang="en-US" dirty="0"/>
          </a:p>
          <a:p>
            <a:pPr lvl="1"/>
            <a:endParaRPr lang="en-US" dirty="0"/>
          </a:p>
        </p:txBody>
      </p:sp>
      <p:sp>
        <p:nvSpPr>
          <p:cNvPr id="5" name="Title 4"/>
          <p:cNvSpPr>
            <a:spLocks noGrp="1"/>
          </p:cNvSpPr>
          <p:nvPr>
            <p:ph type="title"/>
          </p:nvPr>
        </p:nvSpPr>
        <p:spPr/>
        <p:txBody>
          <a:bodyPr/>
          <a:lstStyle/>
          <a:p>
            <a:r>
              <a:rPr lang="en-US" dirty="0"/>
              <a:t>Factor Analysis - Results</a:t>
            </a:r>
          </a:p>
        </p:txBody>
      </p:sp>
      <p:sp>
        <p:nvSpPr>
          <p:cNvPr id="8" name="Rectangle 7"/>
          <p:cNvSpPr/>
          <p:nvPr/>
        </p:nvSpPr>
        <p:spPr>
          <a:xfrm>
            <a:off x="9004041" y="2967135"/>
            <a:ext cx="1222310" cy="1007706"/>
          </a:xfrm>
          <a:prstGeom prst="rect">
            <a:avLst/>
          </a:prstGeom>
          <a:solidFill>
            <a:srgbClr val="FF0000">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10198359" y="3928188"/>
            <a:ext cx="1129004" cy="1026367"/>
          </a:xfrm>
          <a:prstGeom prst="rect">
            <a:avLst/>
          </a:prstGeom>
          <a:solidFill>
            <a:srgbClr val="0070C0">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80603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02760" y="1888073"/>
            <a:ext cx="5813769" cy="4360327"/>
          </a:xfrm>
        </p:spPr>
      </p:pic>
      <p:sp>
        <p:nvSpPr>
          <p:cNvPr id="4" name="Content Placeholder 3"/>
          <p:cNvSpPr>
            <a:spLocks noGrp="1"/>
          </p:cNvSpPr>
          <p:nvPr>
            <p:ph sz="half" idx="1"/>
          </p:nvPr>
        </p:nvSpPr>
        <p:spPr/>
        <p:txBody>
          <a:bodyPr/>
          <a:lstStyle/>
          <a:p>
            <a:r>
              <a:rPr lang="en-US" dirty="0"/>
              <a:t>The biplot also gives a nice visual of how each variable loads on the factors. Notice that all the food variables have high absolute values for </a:t>
            </a:r>
            <a:r>
              <a:rPr lang="en-US" dirty="0">
                <a:solidFill>
                  <a:srgbClr val="FF0000"/>
                </a:solidFill>
              </a:rPr>
              <a:t>Factor 1</a:t>
            </a:r>
            <a:r>
              <a:rPr lang="en-US" dirty="0"/>
              <a:t> and low absolute values for </a:t>
            </a:r>
            <a:r>
              <a:rPr lang="en-US" dirty="0">
                <a:solidFill>
                  <a:srgbClr val="0070C0"/>
                </a:solidFill>
              </a:rPr>
              <a:t>Factor 2</a:t>
            </a:r>
            <a:r>
              <a:rPr lang="en-US" dirty="0"/>
              <a:t>, while the family variables have high absolute values for </a:t>
            </a:r>
            <a:r>
              <a:rPr lang="en-US" dirty="0">
                <a:solidFill>
                  <a:srgbClr val="0070C0"/>
                </a:solidFill>
              </a:rPr>
              <a:t>Factor 2</a:t>
            </a:r>
            <a:r>
              <a:rPr lang="en-US" dirty="0"/>
              <a:t> and almost zero in value for </a:t>
            </a:r>
            <a:r>
              <a:rPr lang="en-US" dirty="0">
                <a:solidFill>
                  <a:srgbClr val="FF0000"/>
                </a:solidFill>
              </a:rPr>
              <a:t>Factor 1</a:t>
            </a:r>
            <a:r>
              <a:rPr lang="en-US" dirty="0"/>
              <a:t>. </a:t>
            </a:r>
          </a:p>
        </p:txBody>
      </p:sp>
      <p:sp>
        <p:nvSpPr>
          <p:cNvPr id="5" name="Title 4"/>
          <p:cNvSpPr>
            <a:spLocks noGrp="1"/>
          </p:cNvSpPr>
          <p:nvPr>
            <p:ph type="title"/>
          </p:nvPr>
        </p:nvSpPr>
        <p:spPr/>
        <p:txBody>
          <a:bodyPr/>
          <a:lstStyle/>
          <a:p>
            <a:r>
              <a:rPr lang="en-US" dirty="0"/>
              <a:t>Factor Analysis - Results</a:t>
            </a:r>
          </a:p>
        </p:txBody>
      </p:sp>
      <p:sp>
        <p:nvSpPr>
          <p:cNvPr id="8" name="Rectangle 7"/>
          <p:cNvSpPr/>
          <p:nvPr/>
        </p:nvSpPr>
        <p:spPr>
          <a:xfrm>
            <a:off x="8039260" y="2276756"/>
            <a:ext cx="1940767" cy="223187"/>
          </a:xfrm>
          <a:prstGeom prst="rect">
            <a:avLst/>
          </a:prstGeom>
          <a:solidFill>
            <a:srgbClr val="71FBFB"/>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cxnSp>
        <p:nvCxnSpPr>
          <p:cNvPr id="12" name="Straight Connector 11"/>
          <p:cNvCxnSpPr/>
          <p:nvPr/>
        </p:nvCxnSpPr>
        <p:spPr>
          <a:xfrm>
            <a:off x="6606073" y="5766318"/>
            <a:ext cx="5178490"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V="1">
            <a:off x="8901404" y="2499943"/>
            <a:ext cx="9331" cy="3266375"/>
          </a:xfrm>
          <a:prstGeom prst="line">
            <a:avLst/>
          </a:prstGeom>
          <a:ln w="25400">
            <a:solidFill>
              <a:srgbClr val="0070C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0025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normAutofit/>
          </a:bodyPr>
          <a:lstStyle/>
          <a:p>
            <a:pPr lvl="0"/>
            <a:r>
              <a:rPr lang="en-US" dirty="0"/>
              <a:t>Business Problem</a:t>
            </a:r>
          </a:p>
          <a:p>
            <a:pPr lvl="0"/>
            <a:r>
              <a:rPr lang="en-US" dirty="0"/>
              <a:t>Segmentation Process</a:t>
            </a:r>
          </a:p>
          <a:p>
            <a:pPr lvl="0"/>
            <a:r>
              <a:rPr lang="en-US" dirty="0"/>
              <a:t>Variables of Interest</a:t>
            </a:r>
          </a:p>
          <a:p>
            <a:pPr lvl="0"/>
            <a:r>
              <a:rPr lang="en-US" dirty="0"/>
              <a:t>Factor Analysis</a:t>
            </a:r>
          </a:p>
          <a:p>
            <a:pPr lvl="0"/>
            <a:r>
              <a:rPr lang="en-US" dirty="0"/>
              <a:t>Cluster Analysis</a:t>
            </a:r>
          </a:p>
          <a:p>
            <a:pPr lvl="0"/>
            <a:r>
              <a:rPr lang="en-US" dirty="0"/>
              <a:t>Comparing the Means</a:t>
            </a:r>
          </a:p>
          <a:p>
            <a:pPr lvl="0"/>
            <a:r>
              <a:rPr lang="en-US" dirty="0"/>
              <a:t>The Clusters</a:t>
            </a:r>
          </a:p>
          <a:p>
            <a:pPr lvl="0"/>
            <a:r>
              <a:rPr lang="en-US" dirty="0"/>
              <a:t>Final Thoughts</a:t>
            </a:r>
          </a:p>
        </p:txBody>
      </p:sp>
      <p:sp>
        <p:nvSpPr>
          <p:cNvPr id="13" name="Title 12"/>
          <p:cNvSpPr>
            <a:spLocks noGrp="1"/>
          </p:cNvSpPr>
          <p:nvPr>
            <p:ph type="title"/>
          </p:nvPr>
        </p:nvSpPr>
        <p:spPr/>
        <p:txBody>
          <a:bodyPr/>
          <a:lstStyle/>
          <a:p>
            <a:r>
              <a:rPr lang="en-US" dirty="0"/>
              <a:t>Contents</a:t>
            </a:r>
          </a:p>
        </p:txBody>
      </p:sp>
      <p:sp>
        <p:nvSpPr>
          <p:cNvPr id="3" name="Footer Placeholder 2"/>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344482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endParaRPr lang="en-US" dirty="0"/>
          </a:p>
        </p:txBody>
      </p:sp>
      <p:sp>
        <p:nvSpPr>
          <p:cNvPr id="3" name="Title 2"/>
          <p:cNvSpPr>
            <a:spLocks noGrp="1"/>
          </p:cNvSpPr>
          <p:nvPr>
            <p:ph type="title"/>
          </p:nvPr>
        </p:nvSpPr>
        <p:spPr>
          <a:xfrm>
            <a:off x="609600" y="2523933"/>
            <a:ext cx="10972800" cy="1069848"/>
          </a:xfrm>
        </p:spPr>
        <p:txBody>
          <a:bodyPr>
            <a:normAutofit/>
          </a:bodyPr>
          <a:lstStyle/>
          <a:p>
            <a:pPr algn="ctr"/>
            <a:r>
              <a:rPr lang="en-US" sz="5400" dirty="0"/>
              <a:t>Cluster Analysis</a:t>
            </a:r>
          </a:p>
        </p:txBody>
      </p:sp>
    </p:spTree>
    <p:extLst>
      <p:ext uri="{BB962C8B-B14F-4D97-AF65-F5344CB8AC3E}">
        <p14:creationId xmlns:p14="http://schemas.microsoft.com/office/powerpoint/2010/main" val="378633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4" name="Content Placeholder 3"/>
          <p:cNvSpPr>
            <a:spLocks noGrp="1"/>
          </p:cNvSpPr>
          <p:nvPr>
            <p:ph sz="half" idx="1"/>
          </p:nvPr>
        </p:nvSpPr>
        <p:spPr/>
        <p:txBody>
          <a:bodyPr>
            <a:normAutofit/>
          </a:bodyPr>
          <a:lstStyle/>
          <a:p>
            <a:r>
              <a:rPr lang="en-US" sz="1800" dirty="0"/>
              <a:t>In addition to the factors that were extracted, several other variables were used to form the clusters. These variables regarded the gaming consoles themselves to infer which clusters used which systems the most. A few other demographic and psychographic variables were also used to help define the clusters.</a:t>
            </a:r>
          </a:p>
          <a:p>
            <a:r>
              <a:rPr lang="en-US" sz="1800" dirty="0"/>
              <a:t>For questions not on a 5-Point scale the respondent marked either 1=“Yes” or 0=“No”.</a:t>
            </a:r>
          </a:p>
        </p:txBody>
      </p:sp>
      <p:sp>
        <p:nvSpPr>
          <p:cNvPr id="5" name="Title 4"/>
          <p:cNvSpPr>
            <a:spLocks noGrp="1"/>
          </p:cNvSpPr>
          <p:nvPr>
            <p:ph type="title"/>
          </p:nvPr>
        </p:nvSpPr>
        <p:spPr/>
        <p:txBody>
          <a:bodyPr/>
          <a:lstStyle/>
          <a:p>
            <a:r>
              <a:rPr lang="en-US" dirty="0"/>
              <a:t>Cluster Analysis – The Variables</a:t>
            </a:r>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8391" y="2329388"/>
            <a:ext cx="4963218" cy="3839111"/>
          </a:xfrm>
        </p:spPr>
      </p:pic>
      <p:sp>
        <p:nvSpPr>
          <p:cNvPr id="12" name="Rectangle 11"/>
          <p:cNvSpPr/>
          <p:nvPr/>
        </p:nvSpPr>
        <p:spPr>
          <a:xfrm>
            <a:off x="6419461" y="4702629"/>
            <a:ext cx="4945225" cy="550506"/>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Rectangle 12"/>
          <p:cNvSpPr/>
          <p:nvPr/>
        </p:nvSpPr>
        <p:spPr>
          <a:xfrm>
            <a:off x="6408391" y="5794310"/>
            <a:ext cx="4963218" cy="374189"/>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4" name="Rectangle 13"/>
          <p:cNvSpPr/>
          <p:nvPr/>
        </p:nvSpPr>
        <p:spPr>
          <a:xfrm>
            <a:off x="6408391" y="4348065"/>
            <a:ext cx="4963218" cy="177282"/>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72967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1670966"/>
            <a:ext cx="3370921" cy="2906886"/>
          </a:xfrm>
        </p:spPr>
      </p:pic>
      <p:sp>
        <p:nvSpPr>
          <p:cNvPr id="4" name="Content Placeholder 3"/>
          <p:cNvSpPr>
            <a:spLocks noGrp="1"/>
          </p:cNvSpPr>
          <p:nvPr>
            <p:ph sz="half" idx="1"/>
          </p:nvPr>
        </p:nvSpPr>
        <p:spPr/>
        <p:txBody>
          <a:bodyPr>
            <a:normAutofit fontScale="85000" lnSpcReduction="20000"/>
          </a:bodyPr>
          <a:lstStyle/>
          <a:p>
            <a:r>
              <a:rPr lang="en-US" dirty="0"/>
              <a:t>The process I used for clustering (K-Means) allows the user to specify in advance how many clusters the analysis will produce. As deciding the optimal number of clusters to use is more of an art than a science there’s a couple of handy statistics we can rely on to determine the best number of clusters to use – the CCC and Pseudo F statistics.</a:t>
            </a:r>
          </a:p>
          <a:p>
            <a:r>
              <a:rPr lang="en-US" dirty="0"/>
              <a:t>I plotted the number of clusters against each of these statistics and the optimal number of clusters will have the highest CCC and Pseudo F statistics.</a:t>
            </a:r>
          </a:p>
          <a:p>
            <a:r>
              <a:rPr lang="en-US" u="sng" dirty="0"/>
              <a:t>The plots indicate that choosing 5 clusters yields the highest CCC, but also the lowest Pseudo F, and choosing 3 clusters yields the lowest CCC but the highest Pseudo F.</a:t>
            </a:r>
          </a:p>
          <a:p>
            <a:r>
              <a:rPr lang="en-US" u="sng" dirty="0"/>
              <a:t>Kind of frustrating really, but I think 4 clusters might be a decent compromise.</a:t>
            </a:r>
          </a:p>
        </p:txBody>
      </p:sp>
      <p:sp>
        <p:nvSpPr>
          <p:cNvPr id="5" name="Title 4"/>
          <p:cNvSpPr>
            <a:spLocks noGrp="1"/>
          </p:cNvSpPr>
          <p:nvPr>
            <p:ph type="title"/>
          </p:nvPr>
        </p:nvSpPr>
        <p:spPr/>
        <p:txBody>
          <a:bodyPr/>
          <a:lstStyle/>
          <a:p>
            <a:r>
              <a:rPr lang="en-US" dirty="0"/>
              <a:t>Cluster Analysis – Cluster Diagnostic Stats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7985" y="3782199"/>
            <a:ext cx="3253351" cy="2805500"/>
          </a:xfrm>
          <a:prstGeom prst="rect">
            <a:avLst/>
          </a:prstGeom>
        </p:spPr>
      </p:pic>
    </p:spTree>
    <p:extLst>
      <p:ext uri="{BB962C8B-B14F-4D97-AF65-F5344CB8AC3E}">
        <p14:creationId xmlns:p14="http://schemas.microsoft.com/office/powerpoint/2010/main" val="309438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28317" y="5001208"/>
            <a:ext cx="8445432" cy="1194084"/>
          </a:xfrm>
        </p:spPr>
      </p:pic>
      <p:sp>
        <p:nvSpPr>
          <p:cNvPr id="5" name="Title 4"/>
          <p:cNvSpPr>
            <a:spLocks noGrp="1"/>
          </p:cNvSpPr>
          <p:nvPr>
            <p:ph type="title"/>
          </p:nvPr>
        </p:nvSpPr>
        <p:spPr/>
        <p:txBody>
          <a:bodyPr/>
          <a:lstStyle/>
          <a:p>
            <a:r>
              <a:rPr lang="en-US" dirty="0"/>
              <a:t>Cluster Analysis - Results</a:t>
            </a:r>
          </a:p>
        </p:txBody>
      </p:sp>
      <p:sp>
        <p:nvSpPr>
          <p:cNvPr id="11" name="Content Placeholder 10"/>
          <p:cNvSpPr>
            <a:spLocks noGrp="1"/>
          </p:cNvSpPr>
          <p:nvPr>
            <p:ph sz="half" idx="1"/>
          </p:nvPr>
        </p:nvSpPr>
        <p:spPr>
          <a:xfrm>
            <a:off x="609600" y="2249426"/>
            <a:ext cx="11249608" cy="2667808"/>
          </a:xfrm>
        </p:spPr>
        <p:txBody>
          <a:bodyPr>
            <a:normAutofit fontScale="92500" lnSpcReduction="10000"/>
          </a:bodyPr>
          <a:lstStyle/>
          <a:p>
            <a:r>
              <a:rPr lang="en-US" dirty="0"/>
              <a:t>The means for each cluster are displayed below. Examining each mean by cluster, it’s clear that the means are spread quite well among the clusters. The values are not too close together as to cause the clusters to kind of “mush” together, and one can tell that there are some distinct differences between the clusters. Also, our overall population was quite evenly distributed (as shown in the frequency)  and no one cluster seems to “own” all of the respondents. What is somewhat concerning is that the ranges of the individual consoles themselves are a bit small, however, when looking at them as a whole it’s clear that the Nintendo Wii tends to weigh much more heavily in a couple of the clusters than the other two consoles. This is exactly the kind of thing we were looking for!!!!</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3749" y="5103845"/>
            <a:ext cx="875319" cy="1091447"/>
          </a:xfrm>
          <a:prstGeom prst="rect">
            <a:avLst/>
          </a:prstGeom>
        </p:spPr>
      </p:pic>
    </p:spTree>
    <p:extLst>
      <p:ext uri="{BB962C8B-B14F-4D97-AF65-F5344CB8AC3E}">
        <p14:creationId xmlns:p14="http://schemas.microsoft.com/office/powerpoint/2010/main" val="281454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8391" y="2329388"/>
            <a:ext cx="4963218" cy="3839111"/>
          </a:xfrm>
        </p:spPr>
      </p:pic>
      <p:sp>
        <p:nvSpPr>
          <p:cNvPr id="4" name="Content Placeholder 3"/>
          <p:cNvSpPr>
            <a:spLocks noGrp="1"/>
          </p:cNvSpPr>
          <p:nvPr>
            <p:ph sz="half" idx="1"/>
          </p:nvPr>
        </p:nvSpPr>
        <p:spPr>
          <a:xfrm>
            <a:off x="609600" y="2229169"/>
            <a:ext cx="5384800" cy="3023966"/>
          </a:xfrm>
        </p:spPr>
        <p:txBody>
          <a:bodyPr>
            <a:normAutofit fontScale="85000" lnSpcReduction="20000"/>
          </a:bodyPr>
          <a:lstStyle/>
          <a:p>
            <a:r>
              <a:rPr lang="en-US" sz="2400" dirty="0"/>
              <a:t>With the clusters performing well I collected a final set of variables (both demographic and psychographic) to see how they related to each of the clusters. I grabbed handheld gaming systems like the 3DS and PSP to see which clusters frequented the use of these devices and also a few other social psycho/demographics to get a better understanding of the characteristics of each cluster.</a:t>
            </a:r>
          </a:p>
          <a:p>
            <a:endParaRPr lang="en-US" dirty="0"/>
          </a:p>
        </p:txBody>
      </p:sp>
      <p:sp>
        <p:nvSpPr>
          <p:cNvPr id="5" name="Title 4"/>
          <p:cNvSpPr>
            <a:spLocks noGrp="1"/>
          </p:cNvSpPr>
          <p:nvPr>
            <p:ph type="title"/>
          </p:nvPr>
        </p:nvSpPr>
        <p:spPr>
          <a:xfrm>
            <a:off x="609600" y="737294"/>
            <a:ext cx="10972800" cy="1066800"/>
          </a:xfrm>
        </p:spPr>
        <p:txBody>
          <a:bodyPr>
            <a:normAutofit fontScale="90000"/>
          </a:bodyPr>
          <a:lstStyle/>
          <a:p>
            <a:r>
              <a:rPr lang="en-US" dirty="0"/>
              <a:t>Comparing the means – the Non-Driver Variables</a:t>
            </a:r>
          </a:p>
        </p:txBody>
      </p:sp>
      <p:sp>
        <p:nvSpPr>
          <p:cNvPr id="9" name="Rectangle 8"/>
          <p:cNvSpPr/>
          <p:nvPr/>
        </p:nvSpPr>
        <p:spPr>
          <a:xfrm>
            <a:off x="6408391" y="3797559"/>
            <a:ext cx="4963218" cy="569168"/>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0" name="Rectangle 9"/>
          <p:cNvSpPr/>
          <p:nvPr/>
        </p:nvSpPr>
        <p:spPr>
          <a:xfrm>
            <a:off x="6408391" y="5253135"/>
            <a:ext cx="4963218" cy="522514"/>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1" name="Rectangle 10"/>
          <p:cNvSpPr/>
          <p:nvPr/>
        </p:nvSpPr>
        <p:spPr>
          <a:xfrm>
            <a:off x="6408391" y="4534678"/>
            <a:ext cx="4963218" cy="186612"/>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73478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6706" y="1725458"/>
            <a:ext cx="4825694" cy="4522942"/>
          </a:xfrm>
        </p:spPr>
      </p:pic>
      <p:sp>
        <p:nvSpPr>
          <p:cNvPr id="4" name="Content Placeholder 3"/>
          <p:cNvSpPr>
            <a:spLocks noGrp="1"/>
          </p:cNvSpPr>
          <p:nvPr>
            <p:ph sz="half" idx="1"/>
          </p:nvPr>
        </p:nvSpPr>
        <p:spPr/>
        <p:txBody>
          <a:bodyPr>
            <a:normAutofit fontScale="92500" lnSpcReduction="10000"/>
          </a:bodyPr>
          <a:lstStyle/>
          <a:p>
            <a:r>
              <a:rPr lang="en-US" dirty="0"/>
              <a:t>The table to the right shows the means for each non-driver and how they scored among each cluster. The means are quite well spread among the individual clusters, with the handheld gaming devices not being so well spread out again. There still are some distinct differences among the clusters however. Cluster 4 seems to have the least trouble making friends, while Cluster 2 appears to struggle the most in this area.  It seems Cluster 3 has the most individuals that have never been married, while Cluster 4 has the least. </a:t>
            </a:r>
            <a:r>
              <a:rPr lang="en-US" dirty="0" err="1"/>
              <a:t>Hmmmm</a:t>
            </a:r>
            <a:r>
              <a:rPr lang="en-US" dirty="0"/>
              <a:t>……….</a:t>
            </a:r>
          </a:p>
        </p:txBody>
      </p:sp>
      <p:sp>
        <p:nvSpPr>
          <p:cNvPr id="5" name="Title 4"/>
          <p:cNvSpPr>
            <a:spLocks noGrp="1"/>
          </p:cNvSpPr>
          <p:nvPr>
            <p:ph type="title"/>
          </p:nvPr>
        </p:nvSpPr>
        <p:spPr/>
        <p:txBody>
          <a:bodyPr>
            <a:normAutofit fontScale="90000"/>
          </a:bodyPr>
          <a:lstStyle/>
          <a:p>
            <a:r>
              <a:rPr lang="en-US" dirty="0"/>
              <a:t>Comparing the means – the Non-Driver Variables</a:t>
            </a:r>
          </a:p>
        </p:txBody>
      </p:sp>
    </p:spTree>
    <p:extLst>
      <p:ext uri="{BB962C8B-B14F-4D97-AF65-F5344CB8AC3E}">
        <p14:creationId xmlns:p14="http://schemas.microsoft.com/office/powerpoint/2010/main" val="117459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576" y="1744559"/>
            <a:ext cx="5748445" cy="2948739"/>
          </a:xfrm>
        </p:spPr>
      </p:pic>
      <p:sp>
        <p:nvSpPr>
          <p:cNvPr id="4" name="Content Placeholder 3"/>
          <p:cNvSpPr>
            <a:spLocks noGrp="1"/>
          </p:cNvSpPr>
          <p:nvPr>
            <p:ph sz="half" idx="1"/>
          </p:nvPr>
        </p:nvSpPr>
        <p:spPr>
          <a:xfrm>
            <a:off x="609600" y="1461749"/>
            <a:ext cx="5384800" cy="4995608"/>
          </a:xfrm>
        </p:spPr>
        <p:txBody>
          <a:bodyPr>
            <a:normAutofit fontScale="92500" lnSpcReduction="20000"/>
          </a:bodyPr>
          <a:lstStyle/>
          <a:p>
            <a:r>
              <a:rPr lang="en-US" dirty="0"/>
              <a:t>These individuals are avid gamers who consider gaming something serious and an exciting challenge. With one of the larger segments of males among the clusters, characterized  by </a:t>
            </a:r>
            <a:r>
              <a:rPr lang="en-US" dirty="0">
                <a:solidFill>
                  <a:srgbClr val="FF0000"/>
                </a:solidFill>
              </a:rPr>
              <a:t>somewhat unhealthy eating choices </a:t>
            </a:r>
            <a:r>
              <a:rPr lang="en-US" dirty="0"/>
              <a:t>and </a:t>
            </a:r>
            <a:r>
              <a:rPr lang="en-US" dirty="0">
                <a:solidFill>
                  <a:srgbClr val="0070C0"/>
                </a:solidFill>
              </a:rPr>
              <a:t>relatively low family</a:t>
            </a:r>
            <a:r>
              <a:rPr lang="en-US" dirty="0"/>
              <a:t>, these scrub </a:t>
            </a:r>
            <a:r>
              <a:rPr lang="en-US" dirty="0" err="1"/>
              <a:t>pwners</a:t>
            </a:r>
            <a:r>
              <a:rPr lang="en-US" dirty="0"/>
              <a:t> </a:t>
            </a:r>
            <a:r>
              <a:rPr lang="en-US" dirty="0">
                <a:solidFill>
                  <a:schemeClr val="accent4">
                    <a:lumMod val="75000"/>
                  </a:schemeClr>
                </a:solidFill>
              </a:rPr>
              <a:t>scored the lowest in regards to being carefree </a:t>
            </a:r>
            <a:r>
              <a:rPr lang="en-US" dirty="0"/>
              <a:t>and </a:t>
            </a:r>
            <a:r>
              <a:rPr lang="en-US" dirty="0">
                <a:solidFill>
                  <a:schemeClr val="tx1"/>
                </a:solidFill>
              </a:rPr>
              <a:t>play on all the consoles in general</a:t>
            </a:r>
            <a:r>
              <a:rPr lang="en-US" dirty="0"/>
              <a:t>. The </a:t>
            </a:r>
            <a:r>
              <a:rPr lang="en-US" dirty="0" err="1"/>
              <a:t>Hardcores</a:t>
            </a:r>
            <a:r>
              <a:rPr lang="en-US" dirty="0"/>
              <a:t> also </a:t>
            </a:r>
            <a:r>
              <a:rPr lang="en-US" dirty="0">
                <a:solidFill>
                  <a:srgbClr val="FF9201"/>
                </a:solidFill>
              </a:rPr>
              <a:t>scored lowest in regards to buying products that their friends would approve of</a:t>
            </a:r>
            <a:r>
              <a:rPr lang="en-US" dirty="0"/>
              <a:t> indicating that they enjoy their craft and aren’t influenced by others when it comes to their activities. Some might even consider this cluster the Pro Gamers due to their serious and </a:t>
            </a:r>
            <a:r>
              <a:rPr lang="en-US" dirty="0">
                <a:solidFill>
                  <a:srgbClr val="7030A0"/>
                </a:solidFill>
              </a:rPr>
              <a:t>creative nature, and inclination towards teamwork and making friends</a:t>
            </a:r>
            <a:r>
              <a:rPr lang="en-US" dirty="0"/>
              <a:t>. Many competitive games nowadays focus on teamwork rather than solo play.</a:t>
            </a:r>
          </a:p>
        </p:txBody>
      </p:sp>
      <p:sp>
        <p:nvSpPr>
          <p:cNvPr id="5" name="Title 4"/>
          <p:cNvSpPr>
            <a:spLocks noGrp="1"/>
          </p:cNvSpPr>
          <p:nvPr>
            <p:ph type="title"/>
          </p:nvPr>
        </p:nvSpPr>
        <p:spPr>
          <a:xfrm>
            <a:off x="609600" y="595025"/>
            <a:ext cx="10972800" cy="1066800"/>
          </a:xfrm>
        </p:spPr>
        <p:txBody>
          <a:bodyPr/>
          <a:lstStyle/>
          <a:p>
            <a:r>
              <a:rPr lang="en-US" dirty="0"/>
              <a:t>The Clusters – Cluster 1: The </a:t>
            </a:r>
            <a:r>
              <a:rPr lang="en-US" dirty="0" err="1"/>
              <a:t>Hardcores</a:t>
            </a:r>
            <a:endParaRPr lang="en-US" dirty="0"/>
          </a:p>
        </p:txBody>
      </p:sp>
      <p:sp>
        <p:nvSpPr>
          <p:cNvPr id="8" name="Rectangle 7"/>
          <p:cNvSpPr/>
          <p:nvPr/>
        </p:nvSpPr>
        <p:spPr>
          <a:xfrm>
            <a:off x="7334054" y="1970202"/>
            <a:ext cx="4581426" cy="169683"/>
          </a:xfrm>
          <a:prstGeom prst="rect">
            <a:avLst/>
          </a:prstGeom>
          <a:solidFill>
            <a:srgbClr val="FF0000">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7334054" y="2139885"/>
            <a:ext cx="4581426" cy="179109"/>
          </a:xfrm>
          <a:prstGeom prst="rect">
            <a:avLst/>
          </a:prstGeom>
          <a:solidFill>
            <a:srgbClr val="0070C0">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0" name="Rectangle 9"/>
          <p:cNvSpPr/>
          <p:nvPr/>
        </p:nvSpPr>
        <p:spPr>
          <a:xfrm>
            <a:off x="7334054" y="3761295"/>
            <a:ext cx="4581426" cy="197963"/>
          </a:xfrm>
          <a:prstGeom prst="rect">
            <a:avLst/>
          </a:prstGeom>
          <a:solidFill>
            <a:srgbClr val="0070C0">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1" name="Rectangle 10"/>
          <p:cNvSpPr/>
          <p:nvPr/>
        </p:nvSpPr>
        <p:spPr>
          <a:xfrm>
            <a:off x="7334054" y="2894029"/>
            <a:ext cx="4581426" cy="169682"/>
          </a:xfrm>
          <a:prstGeom prst="rect">
            <a:avLst/>
          </a:prstGeom>
          <a:solidFill>
            <a:schemeClr val="accent4">
              <a:lumMod val="75000"/>
              <a:alpha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2" name="Rectangle 11"/>
          <p:cNvSpPr/>
          <p:nvPr/>
        </p:nvSpPr>
        <p:spPr>
          <a:xfrm>
            <a:off x="7334054" y="3959258"/>
            <a:ext cx="4581426" cy="197963"/>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Rectangle 12"/>
          <p:cNvSpPr/>
          <p:nvPr/>
        </p:nvSpPr>
        <p:spPr>
          <a:xfrm>
            <a:off x="7334054" y="4157221"/>
            <a:ext cx="4666967" cy="536077"/>
          </a:xfrm>
          <a:prstGeom prst="rect">
            <a:avLst/>
          </a:prstGeom>
          <a:solidFill>
            <a:srgbClr val="7030A0">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0637" y="4806846"/>
            <a:ext cx="3372321" cy="809738"/>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900" y="5661509"/>
            <a:ext cx="4480959" cy="870015"/>
          </a:xfrm>
          <a:prstGeom prst="rect">
            <a:avLst/>
          </a:prstGeom>
        </p:spPr>
      </p:pic>
    </p:spTree>
    <p:extLst>
      <p:ext uri="{BB962C8B-B14F-4D97-AF65-F5344CB8AC3E}">
        <p14:creationId xmlns:p14="http://schemas.microsoft.com/office/powerpoint/2010/main" val="273047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Content Placeholder 6"/>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2892"/>
          <a:stretch/>
        </p:blipFill>
        <p:spPr>
          <a:xfrm>
            <a:off x="6225183" y="2185814"/>
            <a:ext cx="5106113" cy="2414466"/>
          </a:xfrm>
        </p:spPr>
      </p:pic>
      <p:sp>
        <p:nvSpPr>
          <p:cNvPr id="4" name="Content Placeholder 3"/>
          <p:cNvSpPr>
            <a:spLocks noGrp="1"/>
          </p:cNvSpPr>
          <p:nvPr>
            <p:ph sz="half" idx="1"/>
          </p:nvPr>
        </p:nvSpPr>
        <p:spPr/>
        <p:txBody>
          <a:bodyPr>
            <a:normAutofit lnSpcReduction="10000"/>
          </a:bodyPr>
          <a:lstStyle/>
          <a:p>
            <a:r>
              <a:rPr lang="en-US" dirty="0"/>
              <a:t>The people in this cluster are the </a:t>
            </a:r>
            <a:r>
              <a:rPr lang="en-US" dirty="0">
                <a:solidFill>
                  <a:srgbClr val="FF0000"/>
                </a:solidFill>
              </a:rPr>
              <a:t>healthiest individuals </a:t>
            </a:r>
            <a:r>
              <a:rPr lang="en-US" dirty="0"/>
              <a:t>of all the clusters. They </a:t>
            </a:r>
            <a:r>
              <a:rPr lang="en-US" dirty="0">
                <a:solidFill>
                  <a:srgbClr val="0070C0"/>
                </a:solidFill>
              </a:rPr>
              <a:t>score the lowest on family</a:t>
            </a:r>
            <a:r>
              <a:rPr lang="en-US" dirty="0"/>
              <a:t>, </a:t>
            </a:r>
            <a:r>
              <a:rPr lang="en-US" dirty="0">
                <a:solidFill>
                  <a:schemeClr val="accent4">
                    <a:lumMod val="75000"/>
                  </a:schemeClr>
                </a:solidFill>
              </a:rPr>
              <a:t>teamwork, spontaneity, creativity, and had the most difficulty making friends</a:t>
            </a:r>
            <a:r>
              <a:rPr lang="en-US" dirty="0"/>
              <a:t>. This implies that residents of this cluster are probably fit and active with strict lifestyles and probably don’t play much video games as they scored the lowest in all of the console and handheld gaming devices. They’re probably professionals or maybe even students who only play occasionally – hence the name, Casual Gamers</a:t>
            </a:r>
          </a:p>
        </p:txBody>
      </p:sp>
      <p:sp>
        <p:nvSpPr>
          <p:cNvPr id="5" name="Title 4"/>
          <p:cNvSpPr>
            <a:spLocks noGrp="1"/>
          </p:cNvSpPr>
          <p:nvPr>
            <p:ph type="title"/>
          </p:nvPr>
        </p:nvSpPr>
        <p:spPr/>
        <p:txBody>
          <a:bodyPr/>
          <a:lstStyle/>
          <a:p>
            <a:r>
              <a:rPr lang="en-US" dirty="0"/>
              <a:t>The Clusters – Cluster 2: The Casual Gamers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183" y="1985761"/>
            <a:ext cx="5087060" cy="200053"/>
          </a:xfrm>
          <a:prstGeom prst="rect">
            <a:avLst/>
          </a:prstGeom>
        </p:spPr>
      </p:pic>
      <p:sp>
        <p:nvSpPr>
          <p:cNvPr id="12" name="Rectangle 11"/>
          <p:cNvSpPr/>
          <p:nvPr/>
        </p:nvSpPr>
        <p:spPr>
          <a:xfrm>
            <a:off x="7164371" y="2185814"/>
            <a:ext cx="4147872" cy="180314"/>
          </a:xfrm>
          <a:prstGeom prst="rect">
            <a:avLst/>
          </a:prstGeom>
          <a:solidFill>
            <a:srgbClr val="FF0000">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Rectangle 12"/>
          <p:cNvSpPr/>
          <p:nvPr/>
        </p:nvSpPr>
        <p:spPr>
          <a:xfrm>
            <a:off x="7164371" y="2366128"/>
            <a:ext cx="4166925" cy="141402"/>
          </a:xfrm>
          <a:prstGeom prst="rect">
            <a:avLst/>
          </a:prstGeom>
          <a:solidFill>
            <a:srgbClr val="0070C0">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4" name="Rectangle 13"/>
          <p:cNvSpPr/>
          <p:nvPr/>
        </p:nvSpPr>
        <p:spPr>
          <a:xfrm>
            <a:off x="7164371" y="4138367"/>
            <a:ext cx="4147872" cy="461913"/>
          </a:xfrm>
          <a:prstGeom prst="rect">
            <a:avLst/>
          </a:prstGeom>
          <a:solidFill>
            <a:schemeClr val="accent4">
              <a:lumMod val="75000"/>
              <a:alpha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5" name="Rectangle 14"/>
          <p:cNvSpPr/>
          <p:nvPr/>
        </p:nvSpPr>
        <p:spPr>
          <a:xfrm>
            <a:off x="7164371" y="3358901"/>
            <a:ext cx="4147872" cy="147870"/>
          </a:xfrm>
          <a:prstGeom prst="rect">
            <a:avLst/>
          </a:prstGeom>
          <a:solidFill>
            <a:schemeClr val="accent4">
              <a:lumMod val="75000"/>
              <a:alpha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5183" y="4789720"/>
            <a:ext cx="5620534" cy="1295581"/>
          </a:xfrm>
          <a:prstGeom prst="rect">
            <a:avLst/>
          </a:prstGeom>
        </p:spPr>
      </p:pic>
    </p:spTree>
    <p:extLst>
      <p:ext uri="{BB962C8B-B14F-4D97-AF65-F5344CB8AC3E}">
        <p14:creationId xmlns:p14="http://schemas.microsoft.com/office/powerpoint/2010/main" val="358926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Content Placeholder 6"/>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88" r="555"/>
          <a:stretch/>
        </p:blipFill>
        <p:spPr>
          <a:xfrm>
            <a:off x="6337042" y="2110413"/>
            <a:ext cx="5087060" cy="2448267"/>
          </a:xfrm>
        </p:spPr>
      </p:pic>
      <p:sp>
        <p:nvSpPr>
          <p:cNvPr id="4" name="Content Placeholder 3"/>
          <p:cNvSpPr>
            <a:spLocks noGrp="1"/>
          </p:cNvSpPr>
          <p:nvPr>
            <p:ph sz="half" idx="1"/>
          </p:nvPr>
        </p:nvSpPr>
        <p:spPr>
          <a:xfrm>
            <a:off x="609600" y="1706253"/>
            <a:ext cx="5384800" cy="4542148"/>
          </a:xfrm>
        </p:spPr>
        <p:txBody>
          <a:bodyPr>
            <a:normAutofit fontScale="92500" lnSpcReduction="10000"/>
          </a:bodyPr>
          <a:lstStyle/>
          <a:p>
            <a:r>
              <a:rPr lang="en-US" dirty="0"/>
              <a:t>These folks are the </a:t>
            </a:r>
            <a:r>
              <a:rPr lang="en-US" dirty="0">
                <a:solidFill>
                  <a:srgbClr val="FF0000"/>
                </a:solidFill>
              </a:rPr>
              <a:t>unhealthiest</a:t>
            </a:r>
            <a:r>
              <a:rPr lang="en-US" dirty="0"/>
              <a:t> of all  the clusters. They scored </a:t>
            </a:r>
            <a:r>
              <a:rPr lang="en-US" dirty="0">
                <a:solidFill>
                  <a:srgbClr val="0070C0"/>
                </a:solidFill>
              </a:rPr>
              <a:t>low on family</a:t>
            </a:r>
            <a:r>
              <a:rPr lang="en-US" dirty="0"/>
              <a:t>, </a:t>
            </a:r>
            <a:r>
              <a:rPr lang="en-US" dirty="0">
                <a:solidFill>
                  <a:schemeClr val="accent4">
                    <a:lumMod val="75000"/>
                  </a:schemeClr>
                </a:solidFill>
              </a:rPr>
              <a:t>had the most individuals that had never been married, the most males, and the most carefree</a:t>
            </a:r>
            <a:r>
              <a:rPr lang="en-US" dirty="0"/>
              <a:t>. </a:t>
            </a:r>
            <a:r>
              <a:rPr lang="en-US" dirty="0">
                <a:solidFill>
                  <a:srgbClr val="7030A0"/>
                </a:solidFill>
              </a:rPr>
              <a:t>They aren’t very spontaneous, find difficulty making friends, and they don’t like to work in teams</a:t>
            </a:r>
            <a:r>
              <a:rPr lang="en-US" dirty="0"/>
              <a:t>. The No-Lifers probably don’t live a very active life style and indulge in junk/fast food, which probably influences the never married factor and lack of family time. Interestingly enough these people scored the highest on PS3 and Xbox 360 consoles. These consoles are superior in hardware and performance to the Wii which lacks the processing power necessary to play higher end games. </a:t>
            </a:r>
          </a:p>
        </p:txBody>
      </p:sp>
      <p:sp>
        <p:nvSpPr>
          <p:cNvPr id="5" name="Title 4"/>
          <p:cNvSpPr>
            <a:spLocks noGrp="1"/>
          </p:cNvSpPr>
          <p:nvPr>
            <p:ph type="title"/>
          </p:nvPr>
        </p:nvSpPr>
        <p:spPr/>
        <p:txBody>
          <a:bodyPr/>
          <a:lstStyle/>
          <a:p>
            <a:r>
              <a:rPr lang="en-US" dirty="0"/>
              <a:t>The Clusters – Cluster 3: The No-Lifers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042" y="1938634"/>
            <a:ext cx="5087060" cy="200053"/>
          </a:xfrm>
          <a:prstGeom prst="rect">
            <a:avLst/>
          </a:prstGeom>
        </p:spPr>
      </p:pic>
      <p:sp>
        <p:nvSpPr>
          <p:cNvPr id="12" name="Rectangle 11"/>
          <p:cNvSpPr/>
          <p:nvPr/>
        </p:nvSpPr>
        <p:spPr>
          <a:xfrm>
            <a:off x="7296346" y="2110413"/>
            <a:ext cx="4127756" cy="166343"/>
          </a:xfrm>
          <a:prstGeom prst="rect">
            <a:avLst/>
          </a:prstGeom>
          <a:solidFill>
            <a:srgbClr val="FF0000">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Rectangle 12"/>
          <p:cNvSpPr/>
          <p:nvPr/>
        </p:nvSpPr>
        <p:spPr>
          <a:xfrm>
            <a:off x="7296346" y="2276756"/>
            <a:ext cx="4127756" cy="193067"/>
          </a:xfrm>
          <a:prstGeom prst="rect">
            <a:avLst/>
          </a:prstGeom>
          <a:solidFill>
            <a:srgbClr val="0070C0">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4" name="Rectangle 13"/>
          <p:cNvSpPr/>
          <p:nvPr/>
        </p:nvSpPr>
        <p:spPr>
          <a:xfrm>
            <a:off x="7296346" y="3761295"/>
            <a:ext cx="4127756" cy="188536"/>
          </a:xfrm>
          <a:prstGeom prst="rect">
            <a:avLst/>
          </a:prstGeom>
          <a:solidFill>
            <a:schemeClr val="accent4">
              <a:lumMod val="75000"/>
              <a:alpha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5" name="Rectangle 14"/>
          <p:cNvSpPr/>
          <p:nvPr/>
        </p:nvSpPr>
        <p:spPr>
          <a:xfrm>
            <a:off x="7296346" y="2960015"/>
            <a:ext cx="4127756" cy="339365"/>
          </a:xfrm>
          <a:prstGeom prst="rect">
            <a:avLst/>
          </a:prstGeom>
          <a:solidFill>
            <a:schemeClr val="accent4">
              <a:lumMod val="75000"/>
              <a:alpha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7" name="Rectangle 16"/>
          <p:cNvSpPr/>
          <p:nvPr/>
        </p:nvSpPr>
        <p:spPr>
          <a:xfrm>
            <a:off x="7296346" y="4251489"/>
            <a:ext cx="4127756" cy="307191"/>
          </a:xfrm>
          <a:prstGeom prst="rect">
            <a:avLst/>
          </a:prstGeom>
          <a:solidFill>
            <a:srgbClr val="7030A0">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8" name="Rectangle 17"/>
          <p:cNvSpPr/>
          <p:nvPr/>
        </p:nvSpPr>
        <p:spPr>
          <a:xfrm>
            <a:off x="7296346" y="3299380"/>
            <a:ext cx="4127756" cy="141404"/>
          </a:xfrm>
          <a:prstGeom prst="rect">
            <a:avLst/>
          </a:prstGeom>
          <a:solidFill>
            <a:srgbClr val="7030A0">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042" y="4898045"/>
            <a:ext cx="5725324" cy="962159"/>
          </a:xfrm>
          <a:prstGeom prst="rect">
            <a:avLst/>
          </a:prstGeom>
        </p:spPr>
      </p:pic>
    </p:spTree>
    <p:extLst>
      <p:ext uri="{BB962C8B-B14F-4D97-AF65-F5344CB8AC3E}">
        <p14:creationId xmlns:p14="http://schemas.microsoft.com/office/powerpoint/2010/main" val="281444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Content Placeholder 6"/>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221"/>
          <a:stretch/>
        </p:blipFill>
        <p:spPr>
          <a:xfrm>
            <a:off x="6236396" y="1999089"/>
            <a:ext cx="5094801" cy="2476846"/>
          </a:xfrm>
        </p:spPr>
      </p:pic>
      <p:sp>
        <p:nvSpPr>
          <p:cNvPr id="4" name="Content Placeholder 3"/>
          <p:cNvSpPr>
            <a:spLocks noGrp="1"/>
          </p:cNvSpPr>
          <p:nvPr>
            <p:ph sz="half" idx="1"/>
          </p:nvPr>
        </p:nvSpPr>
        <p:spPr/>
        <p:txBody>
          <a:bodyPr>
            <a:normAutofit fontScale="92500" lnSpcReduction="20000"/>
          </a:bodyPr>
          <a:lstStyle/>
          <a:p>
            <a:r>
              <a:rPr lang="en-US" dirty="0"/>
              <a:t>The Family Gamers of course scored the </a:t>
            </a:r>
            <a:r>
              <a:rPr lang="en-US" dirty="0">
                <a:solidFill>
                  <a:srgbClr val="0070C0"/>
                </a:solidFill>
              </a:rPr>
              <a:t>highest on family</a:t>
            </a:r>
            <a:r>
              <a:rPr lang="en-US" dirty="0"/>
              <a:t>, had the highest percent of married and female participants, and </a:t>
            </a:r>
            <a:r>
              <a:rPr lang="en-US" dirty="0">
                <a:solidFill>
                  <a:schemeClr val="tx1"/>
                </a:solidFill>
              </a:rPr>
              <a:t>are</a:t>
            </a:r>
            <a:r>
              <a:rPr lang="en-US" dirty="0">
                <a:solidFill>
                  <a:srgbClr val="FF0000"/>
                </a:solidFill>
              </a:rPr>
              <a:t> relatively healthy individuals</a:t>
            </a:r>
            <a:r>
              <a:rPr lang="en-US" dirty="0"/>
              <a:t>. Most likely settled and successful families, these people are </a:t>
            </a:r>
            <a:r>
              <a:rPr lang="en-US" dirty="0">
                <a:solidFill>
                  <a:srgbClr val="FF9201"/>
                </a:solidFill>
              </a:rPr>
              <a:t>quite carefree and spontaneous</a:t>
            </a:r>
            <a:r>
              <a:rPr lang="en-US" dirty="0"/>
              <a:t>. They consider themselves to be creative, make friends the easiest, and prefer to work on teams the most. </a:t>
            </a:r>
            <a:r>
              <a:rPr lang="en-US" dirty="0">
                <a:solidFill>
                  <a:srgbClr val="FE56E2"/>
                </a:solidFill>
              </a:rPr>
              <a:t>Scoring highest in Wii and handhelds</a:t>
            </a:r>
            <a:r>
              <a:rPr lang="en-US" dirty="0"/>
              <a:t>, Mom and family man </a:t>
            </a:r>
            <a:r>
              <a:rPr lang="en-US"/>
              <a:t>probably spend </a:t>
            </a:r>
            <a:r>
              <a:rPr lang="en-US" dirty="0"/>
              <a:t>evenings at home with their kids playing games on the Wii or a nice vacation as the kids are enjoying themselves on their 3DS or PSP.</a:t>
            </a:r>
          </a:p>
        </p:txBody>
      </p:sp>
      <p:sp>
        <p:nvSpPr>
          <p:cNvPr id="5" name="Title 4"/>
          <p:cNvSpPr>
            <a:spLocks noGrp="1"/>
          </p:cNvSpPr>
          <p:nvPr>
            <p:ph type="title"/>
          </p:nvPr>
        </p:nvSpPr>
        <p:spPr/>
        <p:txBody>
          <a:bodyPr/>
          <a:lstStyle/>
          <a:p>
            <a:r>
              <a:rPr lang="en-US" dirty="0"/>
              <a:t>The Clusters – Cluster 4: The Family Gamers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137" y="1808464"/>
            <a:ext cx="5087060" cy="200053"/>
          </a:xfrm>
          <a:prstGeom prst="rect">
            <a:avLst/>
          </a:prstGeom>
        </p:spPr>
      </p:pic>
      <p:sp>
        <p:nvSpPr>
          <p:cNvPr id="10" name="Rectangle 9"/>
          <p:cNvSpPr/>
          <p:nvPr/>
        </p:nvSpPr>
        <p:spPr>
          <a:xfrm>
            <a:off x="7183225" y="2149311"/>
            <a:ext cx="4147972" cy="179110"/>
          </a:xfrm>
          <a:prstGeom prst="rect">
            <a:avLst/>
          </a:prstGeom>
          <a:solidFill>
            <a:srgbClr val="0070C0">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1" name="Rectangle 10"/>
          <p:cNvSpPr/>
          <p:nvPr/>
        </p:nvSpPr>
        <p:spPr>
          <a:xfrm>
            <a:off x="7183225" y="2008517"/>
            <a:ext cx="4147972" cy="140794"/>
          </a:xfrm>
          <a:prstGeom prst="rect">
            <a:avLst/>
          </a:prstGeom>
          <a:solidFill>
            <a:srgbClr val="FF0000">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2" name="Rectangle 11"/>
          <p:cNvSpPr/>
          <p:nvPr/>
        </p:nvSpPr>
        <p:spPr>
          <a:xfrm>
            <a:off x="7183225" y="2328421"/>
            <a:ext cx="4147972" cy="160255"/>
          </a:xfrm>
          <a:prstGeom prst="rect">
            <a:avLst/>
          </a:prstGeom>
          <a:solidFill>
            <a:srgbClr val="FE56E2">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Rectangle 12"/>
          <p:cNvSpPr/>
          <p:nvPr/>
        </p:nvSpPr>
        <p:spPr>
          <a:xfrm>
            <a:off x="7183225" y="3299381"/>
            <a:ext cx="4147972" cy="339365"/>
          </a:xfrm>
          <a:prstGeom prst="rect">
            <a:avLst/>
          </a:prstGeom>
          <a:solidFill>
            <a:srgbClr val="FE56E2">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4" name="Rectangle 13"/>
          <p:cNvSpPr/>
          <p:nvPr/>
        </p:nvSpPr>
        <p:spPr>
          <a:xfrm>
            <a:off x="7183225" y="2818614"/>
            <a:ext cx="4147972" cy="160256"/>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5" name="Rectangle 14"/>
          <p:cNvSpPr/>
          <p:nvPr/>
        </p:nvSpPr>
        <p:spPr>
          <a:xfrm>
            <a:off x="7183225" y="3148553"/>
            <a:ext cx="4147972" cy="150828"/>
          </a:xfrm>
          <a:prstGeom prst="rect">
            <a:avLst/>
          </a:prstGeom>
          <a:solidFill>
            <a:srgbClr val="FF9201">
              <a:alpha val="6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4400" y="4837287"/>
            <a:ext cx="5792008" cy="971686"/>
          </a:xfrm>
          <a:prstGeom prst="rect">
            <a:avLst/>
          </a:prstGeom>
        </p:spPr>
      </p:pic>
      <p:sp>
        <p:nvSpPr>
          <p:cNvPr id="18" name="Rectangle 17"/>
          <p:cNvSpPr/>
          <p:nvPr/>
        </p:nvSpPr>
        <p:spPr>
          <a:xfrm>
            <a:off x="6711885" y="5590095"/>
            <a:ext cx="4870515" cy="218878"/>
          </a:xfrm>
          <a:prstGeom prst="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98248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a:t>Business Problem</a:t>
            </a:r>
          </a:p>
        </p:txBody>
      </p:sp>
      <p:sp>
        <p:nvSpPr>
          <p:cNvPr id="4" name="Footer Placeholder 3"/>
          <p:cNvSpPr>
            <a:spLocks noGrp="1"/>
          </p:cNvSpPr>
          <p:nvPr>
            <p:ph type="ftr" sz="quarter" idx="3"/>
          </p:nvPr>
        </p:nvSpPr>
        <p:spPr/>
        <p:txBody>
          <a:bodyPr/>
          <a:lstStyle/>
          <a:p>
            <a:endParaRPr lang="en-US" dirty="0"/>
          </a:p>
        </p:txBody>
      </p:sp>
      <p:sp>
        <p:nvSpPr>
          <p:cNvPr id="3" name="Content Placeholder 2"/>
          <p:cNvSpPr>
            <a:spLocks noGrp="1"/>
          </p:cNvSpPr>
          <p:nvPr>
            <p:ph idx="1"/>
          </p:nvPr>
        </p:nvSpPr>
        <p:spPr/>
        <p:txBody>
          <a:bodyPr/>
          <a:lstStyle/>
          <a:p>
            <a:r>
              <a:rPr lang="en-US" dirty="0"/>
              <a:t>The year is 2012, and advancements in electronics and hand held devices are changing the way individuals spend their free time. The nature of video games is changing; smart phones are taking video games out of the homes and into everyone’s hands and consoles like the Nintendo Wii and </a:t>
            </a:r>
            <a:r>
              <a:rPr lang="en-US" dirty="0" err="1"/>
              <a:t>WiiU</a:t>
            </a:r>
            <a:r>
              <a:rPr lang="en-US" dirty="0"/>
              <a:t> are inciting the production of games that are mobile, user friendly, and  appeal to a wider range of audiences.</a:t>
            </a:r>
          </a:p>
        </p:txBody>
      </p:sp>
    </p:spTree>
    <p:extLst>
      <p:ext uri="{BB962C8B-B14F-4D97-AF65-F5344CB8AC3E}">
        <p14:creationId xmlns:p14="http://schemas.microsoft.com/office/powerpoint/2010/main" val="364111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1436" y="0"/>
            <a:ext cx="5838334" cy="3759887"/>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8884" t="34160" r="18917" b="16700"/>
          <a:stretch/>
        </p:blipFill>
        <p:spPr>
          <a:xfrm>
            <a:off x="122550" y="-1"/>
            <a:ext cx="5948313" cy="3524621"/>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3375" t="3848" r="8641" b="20412"/>
          <a:stretch/>
        </p:blipFill>
        <p:spPr>
          <a:xfrm>
            <a:off x="5712642" y="3077832"/>
            <a:ext cx="5838334" cy="3780168"/>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l="4633" t="10222" r="1238"/>
          <a:stretch/>
        </p:blipFill>
        <p:spPr>
          <a:xfrm>
            <a:off x="933256" y="3363002"/>
            <a:ext cx="4757391" cy="3506258"/>
          </a:xfrm>
          <a:prstGeom prst="rect">
            <a:avLst/>
          </a:prstGeom>
        </p:spPr>
      </p:pic>
      <p:sp>
        <p:nvSpPr>
          <p:cNvPr id="14" name="TextBox 13"/>
          <p:cNvSpPr txBox="1"/>
          <p:nvPr/>
        </p:nvSpPr>
        <p:spPr>
          <a:xfrm>
            <a:off x="122550" y="68124"/>
            <a:ext cx="1077539" cy="923330"/>
          </a:xfrm>
          <a:prstGeom prst="rect">
            <a:avLst/>
          </a:prstGeom>
          <a:noFill/>
          <a:ln>
            <a:noFill/>
          </a:ln>
        </p:spPr>
        <p:txBody>
          <a:bodyPr wrap="none" rtlCol="0" anchor="ctr" anchorCtr="1">
            <a:spAutoFit/>
          </a:bodyPr>
          <a:lstStyle/>
          <a:p>
            <a:r>
              <a:rPr lang="en-US" sz="5400" dirty="0">
                <a:solidFill>
                  <a:srgbClr val="0070C0"/>
                </a:solidFill>
              </a:rPr>
              <a:t>(1)</a:t>
            </a:r>
          </a:p>
        </p:txBody>
      </p:sp>
      <p:sp>
        <p:nvSpPr>
          <p:cNvPr id="15" name="TextBox 14"/>
          <p:cNvSpPr txBox="1"/>
          <p:nvPr/>
        </p:nvSpPr>
        <p:spPr>
          <a:xfrm>
            <a:off x="6297234" y="68124"/>
            <a:ext cx="1077539" cy="923330"/>
          </a:xfrm>
          <a:prstGeom prst="rect">
            <a:avLst/>
          </a:prstGeom>
          <a:noFill/>
          <a:ln>
            <a:noFill/>
          </a:ln>
        </p:spPr>
        <p:txBody>
          <a:bodyPr wrap="none" rtlCol="0" anchor="ctr" anchorCtr="1">
            <a:spAutoFit/>
          </a:bodyPr>
          <a:lstStyle/>
          <a:p>
            <a:r>
              <a:rPr lang="en-US" sz="5400" dirty="0">
                <a:solidFill>
                  <a:srgbClr val="0070C0"/>
                </a:solidFill>
              </a:rPr>
              <a:t>(2)</a:t>
            </a:r>
          </a:p>
        </p:txBody>
      </p:sp>
      <p:sp>
        <p:nvSpPr>
          <p:cNvPr id="16" name="TextBox 15"/>
          <p:cNvSpPr txBox="1"/>
          <p:nvPr/>
        </p:nvSpPr>
        <p:spPr>
          <a:xfrm>
            <a:off x="966814" y="3428849"/>
            <a:ext cx="1077539" cy="923330"/>
          </a:xfrm>
          <a:prstGeom prst="rect">
            <a:avLst/>
          </a:prstGeom>
          <a:noFill/>
          <a:ln>
            <a:noFill/>
          </a:ln>
        </p:spPr>
        <p:txBody>
          <a:bodyPr wrap="none" rtlCol="0" anchor="ctr" anchorCtr="1">
            <a:spAutoFit/>
          </a:bodyPr>
          <a:lstStyle/>
          <a:p>
            <a:r>
              <a:rPr lang="en-US" sz="5400" dirty="0">
                <a:solidFill>
                  <a:srgbClr val="0070C0"/>
                </a:solidFill>
              </a:rPr>
              <a:t>(3)</a:t>
            </a:r>
          </a:p>
        </p:txBody>
      </p:sp>
      <p:sp>
        <p:nvSpPr>
          <p:cNvPr id="17" name="TextBox 16"/>
          <p:cNvSpPr txBox="1"/>
          <p:nvPr/>
        </p:nvSpPr>
        <p:spPr>
          <a:xfrm>
            <a:off x="5804030" y="3130368"/>
            <a:ext cx="1077539" cy="923330"/>
          </a:xfrm>
          <a:prstGeom prst="rect">
            <a:avLst/>
          </a:prstGeom>
          <a:noFill/>
          <a:ln>
            <a:noFill/>
          </a:ln>
        </p:spPr>
        <p:txBody>
          <a:bodyPr wrap="none" rtlCol="0" anchor="ctr" anchorCtr="1">
            <a:spAutoFit/>
          </a:bodyPr>
          <a:lstStyle/>
          <a:p>
            <a:r>
              <a:rPr lang="en-US" sz="5400" dirty="0">
                <a:solidFill>
                  <a:srgbClr val="0070C0"/>
                </a:solidFill>
              </a:rPr>
              <a:t>(4)</a:t>
            </a:r>
          </a:p>
        </p:txBody>
      </p:sp>
    </p:spTree>
    <p:extLst>
      <p:ext uri="{BB962C8B-B14F-4D97-AF65-F5344CB8AC3E}">
        <p14:creationId xmlns:p14="http://schemas.microsoft.com/office/powerpoint/2010/main" val="77211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4" name="Content Placeholder 3"/>
          <p:cNvSpPr>
            <a:spLocks noGrp="1"/>
          </p:cNvSpPr>
          <p:nvPr>
            <p:ph sz="half" idx="1"/>
          </p:nvPr>
        </p:nvSpPr>
        <p:spPr>
          <a:xfrm>
            <a:off x="1602557" y="1888073"/>
            <a:ext cx="8550112" cy="3588900"/>
          </a:xfrm>
        </p:spPr>
        <p:txBody>
          <a:bodyPr>
            <a:normAutofit lnSpcReduction="10000"/>
          </a:bodyPr>
          <a:lstStyle/>
          <a:p>
            <a:r>
              <a:rPr lang="en-US" dirty="0"/>
              <a:t>From your </a:t>
            </a:r>
            <a:r>
              <a:rPr lang="en-US" dirty="0" err="1"/>
              <a:t>Hardcores</a:t>
            </a:r>
            <a:r>
              <a:rPr lang="en-US" dirty="0"/>
              <a:t> to Casuals and No Lifers to Family Gamers there does seem to be some distinct differences amongst the modern gamers. Casuals and Families are more health conscious, while </a:t>
            </a:r>
            <a:r>
              <a:rPr lang="en-US" dirty="0" err="1"/>
              <a:t>Hardcores</a:t>
            </a:r>
            <a:r>
              <a:rPr lang="en-US" dirty="0"/>
              <a:t> and No Lives are not so inclined. </a:t>
            </a:r>
            <a:r>
              <a:rPr lang="en-US" dirty="0" err="1"/>
              <a:t>Hardcores</a:t>
            </a:r>
            <a:r>
              <a:rPr lang="en-US" dirty="0"/>
              <a:t> and Families prefer to work  on teams and build relationships, while Casuals and No Lifers prefer to stick to themselves. Families and people that are more outgoing seem to like the Nintendo Wii more, while </a:t>
            </a:r>
            <a:r>
              <a:rPr lang="en-US" dirty="0" err="1"/>
              <a:t>Hardcores</a:t>
            </a:r>
            <a:r>
              <a:rPr lang="en-US" dirty="0"/>
              <a:t> and No Lifers seem to prefer the performance and power of the Xbox and PS3. Furthermore, while families do tend to purchase and play more handheld gaming devices than the other groups, it was noted that the Nintendo 3DS outscored the PSP in every cluster. </a:t>
            </a:r>
          </a:p>
        </p:txBody>
      </p:sp>
      <p:sp>
        <p:nvSpPr>
          <p:cNvPr id="5" name="Title 4"/>
          <p:cNvSpPr>
            <a:spLocks noGrp="1"/>
          </p:cNvSpPr>
          <p:nvPr>
            <p:ph type="title"/>
          </p:nvPr>
        </p:nvSpPr>
        <p:spPr/>
        <p:txBody>
          <a:bodyPr/>
          <a:lstStyle/>
          <a:p>
            <a:r>
              <a:rPr lang="en-US" dirty="0"/>
              <a:t>Final Thoughts</a:t>
            </a:r>
          </a:p>
        </p:txBody>
      </p:sp>
    </p:spTree>
    <p:extLst>
      <p:ext uri="{BB962C8B-B14F-4D97-AF65-F5344CB8AC3E}">
        <p14:creationId xmlns:p14="http://schemas.microsoft.com/office/powerpoint/2010/main" val="71878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p>
        </p:txBody>
      </p:sp>
      <p:sp>
        <p:nvSpPr>
          <p:cNvPr id="5" name="Footer Placeholder 4"/>
          <p:cNvSpPr>
            <a:spLocks noGrp="1"/>
          </p:cNvSpPr>
          <p:nvPr>
            <p:ph type="ftr" sz="quarter" idx="11"/>
          </p:nvPr>
        </p:nvSpPr>
        <p:spPr/>
        <p:txBody>
          <a:bodyPr/>
          <a:lstStyle/>
          <a:p>
            <a:endParaRPr lang="en-US"/>
          </a:p>
        </p:txBody>
      </p:sp>
      <p:sp>
        <p:nvSpPr>
          <p:cNvPr id="6" name="Content Placeholder 5"/>
          <p:cNvSpPr>
            <a:spLocks noGrp="1"/>
          </p:cNvSpPr>
          <p:nvPr>
            <p:ph sz="half" idx="1"/>
          </p:nvPr>
        </p:nvSpPr>
        <p:spPr>
          <a:xfrm>
            <a:off x="609599" y="2249425"/>
            <a:ext cx="10839061" cy="3998975"/>
          </a:xfrm>
        </p:spPr>
        <p:txBody>
          <a:bodyPr>
            <a:normAutofit/>
          </a:bodyPr>
          <a:lstStyle/>
          <a:p>
            <a:r>
              <a:rPr lang="en-US" sz="2800" dirty="0"/>
              <a:t>With the Nintendo Wii U set to launch at the end of 2012 and next generation consoles the </a:t>
            </a:r>
            <a:r>
              <a:rPr lang="en-US" sz="2800" dirty="0" err="1"/>
              <a:t>Playstation</a:t>
            </a:r>
            <a:r>
              <a:rPr lang="en-US" sz="2800" dirty="0"/>
              <a:t> 4 and Xbox One set to launch in the Fall of 2013, game developers are wondering if the consumer market for console gaming is changing with the times. </a:t>
            </a:r>
            <a:r>
              <a:rPr lang="en-US" sz="2800" dirty="0">
                <a:solidFill>
                  <a:schemeClr val="bg1"/>
                </a:solidFill>
              </a:rPr>
              <a:t>What does the new generation of console gamers look like and which systems do they play?</a:t>
            </a:r>
          </a:p>
        </p:txBody>
      </p:sp>
    </p:spTree>
    <p:extLst>
      <p:ext uri="{BB962C8B-B14F-4D97-AF65-F5344CB8AC3E}">
        <p14:creationId xmlns:p14="http://schemas.microsoft.com/office/powerpoint/2010/main" val="115076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 Process</a:t>
            </a:r>
          </a:p>
        </p:txBody>
      </p:sp>
      <p:sp>
        <p:nvSpPr>
          <p:cNvPr id="4" name="Footer Placeholder 3"/>
          <p:cNvSpPr>
            <a:spLocks noGrp="1"/>
          </p:cNvSpPr>
          <p:nvPr>
            <p:ph type="ftr" sz="quarter" idx="11"/>
          </p:nvPr>
        </p:nvSpPr>
        <p:spPr/>
        <p:txBody>
          <a:bodyPr/>
          <a:lstStyle/>
          <a:p>
            <a:endParaRPr lang="en-US"/>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281304684"/>
              </p:ext>
            </p:extLst>
          </p:nvPr>
        </p:nvGraphicFramePr>
        <p:xfrm>
          <a:off x="1435359" y="2211442"/>
          <a:ext cx="9321282" cy="3998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181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5" name="Title 4"/>
          <p:cNvSpPr>
            <a:spLocks noGrp="1"/>
          </p:cNvSpPr>
          <p:nvPr>
            <p:ph type="title"/>
          </p:nvPr>
        </p:nvSpPr>
        <p:spPr>
          <a:xfrm>
            <a:off x="628262" y="2556766"/>
            <a:ext cx="10972800" cy="1066800"/>
          </a:xfrm>
        </p:spPr>
        <p:txBody>
          <a:bodyPr>
            <a:normAutofit/>
          </a:bodyPr>
          <a:lstStyle/>
          <a:p>
            <a:pPr algn="ctr"/>
            <a:r>
              <a:rPr lang="en-US" sz="6000" dirty="0"/>
              <a:t>The Variables</a:t>
            </a:r>
          </a:p>
        </p:txBody>
      </p:sp>
    </p:spTree>
    <p:extLst>
      <p:ext uri="{BB962C8B-B14F-4D97-AF65-F5344CB8AC3E}">
        <p14:creationId xmlns:p14="http://schemas.microsoft.com/office/powerpoint/2010/main" val="186603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4" name="Content Placeholder 3"/>
          <p:cNvSpPr>
            <a:spLocks noGrp="1"/>
          </p:cNvSpPr>
          <p:nvPr>
            <p:ph sz="half" idx="1"/>
          </p:nvPr>
        </p:nvSpPr>
        <p:spPr/>
        <p:txBody>
          <a:bodyPr>
            <a:normAutofit/>
          </a:bodyPr>
          <a:lstStyle/>
          <a:p>
            <a:r>
              <a:rPr lang="en-US" sz="2800" dirty="0"/>
              <a:t>As the objective is to get an idea of what the modern console gamer looks like, our target population is </a:t>
            </a:r>
            <a:r>
              <a:rPr lang="en-US" sz="2800" u="sng" dirty="0"/>
              <a:t>U.S. Adult CONSOLE GAMERS age 18 or older</a:t>
            </a:r>
            <a:r>
              <a:rPr lang="en-US" sz="2800" dirty="0"/>
              <a:t>. This </a:t>
            </a:r>
            <a:r>
              <a:rPr lang="en-US" sz="2800"/>
              <a:t>study has </a:t>
            </a:r>
            <a:r>
              <a:rPr lang="en-US" sz="2800" dirty="0"/>
              <a:t>a total of </a:t>
            </a:r>
            <a:r>
              <a:rPr lang="en-US" sz="2800" dirty="0">
                <a:solidFill>
                  <a:srgbClr val="FF9201"/>
                </a:solidFill>
              </a:rPr>
              <a:t>8385</a:t>
            </a:r>
            <a:r>
              <a:rPr lang="en-US" sz="2800" dirty="0"/>
              <a:t> such individuals.</a:t>
            </a:r>
          </a:p>
        </p:txBody>
      </p:sp>
      <p:sp>
        <p:nvSpPr>
          <p:cNvPr id="5" name="Title 4"/>
          <p:cNvSpPr>
            <a:spLocks noGrp="1"/>
          </p:cNvSpPr>
          <p:nvPr>
            <p:ph type="title"/>
          </p:nvPr>
        </p:nvSpPr>
        <p:spPr/>
        <p:txBody>
          <a:bodyPr>
            <a:normAutofit/>
          </a:bodyPr>
          <a:lstStyle/>
          <a:p>
            <a:r>
              <a:rPr lang="en-US" dirty="0"/>
              <a:t>Variables of Interest</a:t>
            </a:r>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8391" y="2329388"/>
            <a:ext cx="4963218" cy="3839111"/>
          </a:xfrm>
        </p:spPr>
      </p:pic>
      <p:sp>
        <p:nvSpPr>
          <p:cNvPr id="12" name="Rectangle 11"/>
          <p:cNvSpPr/>
          <p:nvPr/>
        </p:nvSpPr>
        <p:spPr>
          <a:xfrm>
            <a:off x="6408391" y="2528596"/>
            <a:ext cx="4963218" cy="214604"/>
          </a:xfrm>
          <a:prstGeom prst="rect">
            <a:avLst/>
          </a:prstGeom>
          <a:solidFill>
            <a:schemeClr val="accent1">
              <a:hueOff val="0"/>
              <a:satOff val="0"/>
              <a:lumOff val="0"/>
              <a:alpha val="63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648420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8391" y="2329388"/>
            <a:ext cx="4963218" cy="3839111"/>
          </a:xfrm>
        </p:spPr>
      </p:pic>
      <p:sp>
        <p:nvSpPr>
          <p:cNvPr id="4" name="Content Placeholder 3"/>
          <p:cNvSpPr>
            <a:spLocks noGrp="1"/>
          </p:cNvSpPr>
          <p:nvPr>
            <p:ph sz="half" idx="1"/>
          </p:nvPr>
        </p:nvSpPr>
        <p:spPr/>
        <p:txBody>
          <a:bodyPr>
            <a:normAutofit lnSpcReduction="10000"/>
          </a:bodyPr>
          <a:lstStyle/>
          <a:p>
            <a:r>
              <a:rPr lang="en-US" dirty="0"/>
              <a:t>Our factors of interest relate to food consciousness and family as we are trying to see how aspects contribute to the characteristics of the modern gamer. </a:t>
            </a:r>
          </a:p>
          <a:p>
            <a:r>
              <a:rPr lang="en-US" dirty="0"/>
              <a:t>Food related factor variables are:</a:t>
            </a:r>
          </a:p>
          <a:p>
            <a:pPr lvl="1"/>
            <a:r>
              <a:rPr lang="en-US" dirty="0" err="1">
                <a:solidFill>
                  <a:srgbClr val="FF9201"/>
                </a:solidFill>
              </a:rPr>
              <a:t>countcalories</a:t>
            </a:r>
            <a:r>
              <a:rPr lang="en-US" dirty="0"/>
              <a:t>: “I normally count the calories of the foods I eat.”</a:t>
            </a:r>
          </a:p>
          <a:p>
            <a:pPr lvl="1"/>
            <a:r>
              <a:rPr lang="en-US" dirty="0" err="1">
                <a:solidFill>
                  <a:srgbClr val="FF9201"/>
                </a:solidFill>
              </a:rPr>
              <a:t>eatwhatever</a:t>
            </a:r>
            <a:r>
              <a:rPr lang="en-US" dirty="0"/>
              <a:t>: “I eat the foods I like regardless of calories.”</a:t>
            </a:r>
          </a:p>
          <a:p>
            <a:pPr lvl="1"/>
            <a:r>
              <a:rPr lang="en-US" dirty="0" err="1">
                <a:solidFill>
                  <a:srgbClr val="FF9201"/>
                </a:solidFill>
              </a:rPr>
              <a:t>badfoodindulge</a:t>
            </a:r>
            <a:r>
              <a:rPr lang="en-US" dirty="0"/>
              <a:t>: “There is nothing wrong with indulging in eating fattening foods from time to time.”</a:t>
            </a:r>
          </a:p>
        </p:txBody>
      </p:sp>
      <p:sp>
        <p:nvSpPr>
          <p:cNvPr id="5" name="Title 4"/>
          <p:cNvSpPr>
            <a:spLocks noGrp="1"/>
          </p:cNvSpPr>
          <p:nvPr>
            <p:ph type="title"/>
          </p:nvPr>
        </p:nvSpPr>
        <p:spPr/>
        <p:txBody>
          <a:bodyPr/>
          <a:lstStyle/>
          <a:p>
            <a:r>
              <a:rPr lang="en-US" dirty="0"/>
              <a:t>Variables of Interest – Factor Variables</a:t>
            </a:r>
          </a:p>
        </p:txBody>
      </p:sp>
      <p:sp>
        <p:nvSpPr>
          <p:cNvPr id="8" name="Rectangle 7"/>
          <p:cNvSpPr/>
          <p:nvPr/>
        </p:nvSpPr>
        <p:spPr>
          <a:xfrm>
            <a:off x="6408391" y="2724539"/>
            <a:ext cx="4963218" cy="550506"/>
          </a:xfrm>
          <a:prstGeom prst="rect">
            <a:avLst/>
          </a:prstGeom>
          <a:solidFill>
            <a:schemeClr val="accent1">
              <a:hueOff val="0"/>
              <a:satOff val="0"/>
              <a:lumOff val="0"/>
              <a:alpha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21255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8391" y="2329388"/>
            <a:ext cx="4963218" cy="3839111"/>
          </a:xfrm>
        </p:spPr>
      </p:pic>
      <p:sp>
        <p:nvSpPr>
          <p:cNvPr id="4" name="Content Placeholder 3"/>
          <p:cNvSpPr>
            <a:spLocks noGrp="1"/>
          </p:cNvSpPr>
          <p:nvPr>
            <p:ph sz="half" idx="1"/>
          </p:nvPr>
        </p:nvSpPr>
        <p:spPr/>
        <p:txBody>
          <a:bodyPr/>
          <a:lstStyle/>
          <a:p>
            <a:r>
              <a:rPr lang="en-US" dirty="0"/>
              <a:t>Family related factor variables are:</a:t>
            </a:r>
          </a:p>
          <a:p>
            <a:pPr lvl="1"/>
            <a:r>
              <a:rPr lang="en-US" dirty="0" err="1">
                <a:solidFill>
                  <a:srgbClr val="FF9201"/>
                </a:solidFill>
              </a:rPr>
              <a:t>childbuying</a:t>
            </a:r>
            <a:r>
              <a:rPr lang="en-US" dirty="0"/>
              <a:t>: “My children have a significant impact on the brands I choose.”</a:t>
            </a:r>
          </a:p>
          <a:p>
            <a:pPr lvl="1"/>
            <a:r>
              <a:rPr lang="en-US" dirty="0" err="1">
                <a:solidFill>
                  <a:srgbClr val="FF9201"/>
                </a:solidFill>
              </a:rPr>
              <a:t>mostfamtime</a:t>
            </a:r>
            <a:r>
              <a:rPr lang="en-US" dirty="0"/>
              <a:t>: “I like spending most of my time at home with my family.”</a:t>
            </a:r>
          </a:p>
          <a:p>
            <a:pPr lvl="1"/>
            <a:r>
              <a:rPr lang="en-US" dirty="0" err="1">
                <a:solidFill>
                  <a:srgbClr val="FF9201"/>
                </a:solidFill>
              </a:rPr>
              <a:t>childsplurge</a:t>
            </a:r>
            <a:r>
              <a:rPr lang="en-US" dirty="0"/>
              <a:t>: “I often indulge my children with little extras.”</a:t>
            </a:r>
          </a:p>
          <a:p>
            <a:endParaRPr lang="en-US" dirty="0"/>
          </a:p>
        </p:txBody>
      </p:sp>
      <p:sp>
        <p:nvSpPr>
          <p:cNvPr id="5" name="Title 4"/>
          <p:cNvSpPr>
            <a:spLocks noGrp="1"/>
          </p:cNvSpPr>
          <p:nvPr>
            <p:ph type="title"/>
          </p:nvPr>
        </p:nvSpPr>
        <p:spPr/>
        <p:txBody>
          <a:bodyPr/>
          <a:lstStyle/>
          <a:p>
            <a:r>
              <a:rPr lang="en-US" dirty="0"/>
              <a:t>Variables of Interest – Factor Variables</a:t>
            </a:r>
          </a:p>
        </p:txBody>
      </p:sp>
      <p:sp>
        <p:nvSpPr>
          <p:cNvPr id="8" name="Rectangle 7"/>
          <p:cNvSpPr/>
          <p:nvPr/>
        </p:nvSpPr>
        <p:spPr>
          <a:xfrm>
            <a:off x="6408391" y="3256384"/>
            <a:ext cx="4963218" cy="559836"/>
          </a:xfrm>
          <a:prstGeom prst="rect">
            <a:avLst/>
          </a:prstGeom>
          <a:solidFill>
            <a:schemeClr val="accent1">
              <a:hueOff val="0"/>
              <a:satOff val="0"/>
              <a:lumOff val="0"/>
              <a:alpha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08455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heet lightning design temp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heet lightning design template" id="{3C7F4788-DDC0-4920-9533-B71320CCC66E}" vid="{0908A3B0-C8DC-46EA-AE85-02A6416ABACD}"/>
    </a:ext>
  </a:extLst>
</a:theme>
</file>

<file path=ppt/theme/theme2.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D327B88-09D0-470A-ABD6-1E03323FAF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Sheet lightning design slides</Template>
  <TotalTime>0</TotalTime>
  <Words>2483</Words>
  <Application>Microsoft Office PowerPoint</Application>
  <PresentationFormat>Widescreen</PresentationFormat>
  <Paragraphs>115</Paragraphs>
  <Slides>31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Century Gothic</vt:lpstr>
      <vt:lpstr>Wingdings 3</vt:lpstr>
      <vt:lpstr>Sheet lightning design template</vt:lpstr>
      <vt:lpstr>Market Segmenting the Modern Gamer</vt:lpstr>
      <vt:lpstr>Contents</vt:lpstr>
      <vt:lpstr>Business Problem</vt:lpstr>
      <vt:lpstr>Business Problem</vt:lpstr>
      <vt:lpstr>Segmentation Process</vt:lpstr>
      <vt:lpstr>The Variables</vt:lpstr>
      <vt:lpstr>Variables of Interest</vt:lpstr>
      <vt:lpstr>Variables of Interest – Factor Variables</vt:lpstr>
      <vt:lpstr>Variables of Interest – Factor Variables</vt:lpstr>
      <vt:lpstr>Variables of Interest – Cluster Variables</vt:lpstr>
      <vt:lpstr>Variables of Interest – Non - Drivers</vt:lpstr>
      <vt:lpstr>Factor Analysis</vt:lpstr>
      <vt:lpstr>Factor Analysis – The Variables</vt:lpstr>
      <vt:lpstr>Factor Analysis - Correlations</vt:lpstr>
      <vt:lpstr>Factor Analysis - Procedure</vt:lpstr>
      <vt:lpstr>Factor Analysis - Results</vt:lpstr>
      <vt:lpstr>Factor Analysis - Results</vt:lpstr>
      <vt:lpstr>Factor Analysis - Results</vt:lpstr>
      <vt:lpstr>Factor Analysis - Results</vt:lpstr>
      <vt:lpstr>Cluster Analysis</vt:lpstr>
      <vt:lpstr>Cluster Analysis – The Variables</vt:lpstr>
      <vt:lpstr>Cluster Analysis – Cluster Diagnostic Stats</vt:lpstr>
      <vt:lpstr>Cluster Analysis - Results</vt:lpstr>
      <vt:lpstr>Comparing the means – the Non-Driver Variables</vt:lpstr>
      <vt:lpstr>Comparing the means – the Non-Driver Variables</vt:lpstr>
      <vt:lpstr>The Clusters – Cluster 1: The Hardcores</vt:lpstr>
      <vt:lpstr>The Clusters – Cluster 2: The Casual Gamers</vt:lpstr>
      <vt:lpstr>The Clusters – Cluster 3: The No-Lifers</vt:lpstr>
      <vt:lpstr>The Clusters – Cluster 4: The Family Gamers</vt:lpstr>
      <vt:lpstr>PowerPoint Presentation</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2017-03-14T18:18:42Z</dcterms:created>
  <dcterms:modified xsi:type="dcterms:W3CDTF">2017-03-17T03:50:08Z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TC034605759991</vt:lpwstr>
  </property>
</Properties>
</file>