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5"/>
  </p:notesMasterIdLst>
  <p:handoutMasterIdLst>
    <p:handoutMasterId r:id="rId26"/>
  </p:handoutMasterIdLst>
  <p:sldIdLst>
    <p:sldId id="257" r:id="rId4"/>
    <p:sldId id="276" r:id="rId5"/>
    <p:sldId id="279" r:id="rId6"/>
    <p:sldId id="299" r:id="rId7"/>
    <p:sldId id="280" r:id="rId8"/>
    <p:sldId id="282" r:id="rId9"/>
    <p:sldId id="283" r:id="rId10"/>
    <p:sldId id="285" r:id="rId11"/>
    <p:sldId id="286" r:id="rId12"/>
    <p:sldId id="287" r:id="rId13"/>
    <p:sldId id="281" r:id="rId14"/>
    <p:sldId id="284" r:id="rId15"/>
    <p:sldId id="288" r:id="rId16"/>
    <p:sldId id="298" r:id="rId17"/>
    <p:sldId id="294" r:id="rId18"/>
    <p:sldId id="297" r:id="rId19"/>
    <p:sldId id="295" r:id="rId20"/>
    <p:sldId id="289" r:id="rId21"/>
    <p:sldId id="290" r:id="rId22"/>
    <p:sldId id="296" r:id="rId23"/>
    <p:sldId id="2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p:cViewPr varScale="1">
        <p:scale>
          <a:sx n="120" d="100"/>
          <a:sy n="120" d="100"/>
        </p:scale>
        <p:origin x="1230" y="96"/>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8B4A56-5450-40D8-9E26-8EAA772226FE}" type="datetimeFigureOut">
              <a:rPr lang="en-US" smtClean="0"/>
              <a:pPr/>
              <a:t>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92CABD-608C-4F18-9CBE-5AF22108EF33}" type="slidenum">
              <a:rPr lang="en-US" smtClean="0"/>
              <a:pPr/>
              <a:t>‹#›</a:t>
            </a:fld>
            <a:endParaRPr lang="en-US"/>
          </a:p>
        </p:txBody>
      </p:sp>
    </p:spTree>
    <p:extLst>
      <p:ext uri="{BB962C8B-B14F-4D97-AF65-F5344CB8AC3E}">
        <p14:creationId xmlns:p14="http://schemas.microsoft.com/office/powerpoint/2010/main" val="1233078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pPr/>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pPr/>
              <a:t>‹#›</a:t>
            </a:fld>
            <a:endParaRPr lang="en-US"/>
          </a:p>
        </p:txBody>
      </p:sp>
    </p:spTree>
    <p:extLst>
      <p:ext uri="{BB962C8B-B14F-4D97-AF65-F5344CB8AC3E}">
        <p14:creationId xmlns:p14="http://schemas.microsoft.com/office/powerpoint/2010/main" val="206672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2/7/2019 1:06 AM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Корпорация Майкрософт (Microsoft Corporation), 2007. Все права защищены. Microsoft, Windows, Windows Vista и другие названия продуктов являются или могут являться зарегистрированными товарными знаками и/или товарными знаками в США и/или других странах.</a:t>
            </a:r>
          </a:p>
          <a:p>
            <a:pPr algn="l" defTabSz="914400">
              <a:buNone/>
            </a:pPr>
            <a:r>
              <a:rPr lang="en-US" sz="500" b="0" i="0">
                <a:solidFill>
                  <a:srgbClr val="000000"/>
                </a:solidFill>
                <a:latin typeface="Calibri"/>
                <a:ea typeface="+mn-ea"/>
                <a:cs typeface="+mn-cs"/>
              </a:rPr>
              <a:t>Информация приведена в этом документе только в демонстрационных целях и не отражает точку зрения представителей корпорации Майкрософт на момент составления данной презентации.  Поскольку корпорация Майкрософт вынуждена учитывать меняющиеся рыночные условия, она не гарантирует точность информации, указанной после составления этой презентации, а также не берет на себя подобной обязанности.  </a:t>
            </a:r>
            <a:br>
              <a:rPr lang="en-US" sz="500" b="0" i="0">
                <a:solidFill>
                  <a:srgbClr val="000000"/>
                </a:solidFill>
                <a:latin typeface="Calibri"/>
                <a:ea typeface="+mn-ea"/>
                <a:cs typeface="+mn-cs"/>
              </a:rPr>
            </a:br>
            <a:r>
              <a:rPr lang="en-US" sz="500" b="0" i="0">
                <a:solidFill>
                  <a:srgbClr val="000000"/>
                </a:solidFill>
                <a:latin typeface="Calibri"/>
                <a:ea typeface="+mn-ea"/>
                <a:cs typeface="+mn-cs"/>
              </a:rPr>
              <a:t>КОРПОРАЦИЯ МАЙКРОСОФТ НЕ ДАЕТ НИКАКИХ ЯВНЫХ, ПОДРАЗУМЕВАЕМЫХ ИЛИ ЗАКРЕПЛЕННЫХ ЗАКОНОДАТЕЛЬСТВОМ ГАРАНТИЙ В ОТНОШЕНИИ СВЕДЕНИЙ ИЗ ЭТОЙ ПРЕЗЕНТАЦИИ.</a:t>
            </a:r>
          </a:p>
          <a:p>
            <a:pPr algn="l" defTabSz="914400">
              <a:buNone/>
            </a:pPr>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238497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nSpc>
                <a:spcPct val="90000"/>
              </a:lnSpc>
            </a:pPr>
            <a:r>
              <a:rPr lang="en-US" b="1" dirty="0"/>
              <a:t>Key message: </a:t>
            </a:r>
            <a:r>
              <a:rPr lang="en-US" dirty="0"/>
              <a:t>Name resolution is an essential part of computer networking because it is easier for users to remember names than abstract numbers, such as an IPv4 address.</a:t>
            </a:r>
          </a:p>
          <a:p>
            <a:pPr>
              <a:lnSpc>
                <a:spcPct val="90000"/>
              </a:lnSpc>
            </a:pPr>
            <a:r>
              <a:rPr lang="en-US" b="1" dirty="0"/>
              <a:t>Discussion prompt: </a:t>
            </a:r>
            <a:r>
              <a:rPr lang="en-US" dirty="0"/>
              <a:t>Ask students if they are familiar with NetBIOS naming.</a:t>
            </a:r>
            <a:br>
              <a:rPr lang="en-US" dirty="0"/>
            </a:br>
            <a:r>
              <a:rPr lang="en-US" b="1" dirty="0"/>
              <a:t>Demonstration: </a:t>
            </a:r>
            <a:r>
              <a:rPr lang="en-US" dirty="0"/>
              <a:t>Display the host and NetBIOS names of the virtual machine.</a:t>
            </a:r>
            <a:br>
              <a:rPr lang="en-US" dirty="0"/>
            </a:br>
            <a:r>
              <a:rPr lang="en-US" b="1" dirty="0"/>
              <a:t>Additional information: </a:t>
            </a:r>
            <a:r>
              <a:rPr lang="en-US" dirty="0"/>
              <a:t>Ensure that students understand that NetBIOS and Windows Internet Naming Service (WINS) are legacy components.  </a:t>
            </a:r>
          </a:p>
          <a:p>
            <a:pPr>
              <a:lnSpc>
                <a:spcPct val="90000"/>
              </a:lnSpc>
            </a:pPr>
            <a:endParaRPr lang="en-GB" dirty="0"/>
          </a:p>
          <a:p>
            <a:pPr>
              <a:lnSpc>
                <a:spcPct val="90000"/>
              </a:lnSpc>
            </a:pPr>
            <a:r>
              <a:rPr lang="en-GB" dirty="0"/>
              <a:t>Ensure that students are familiar with the different types of name. </a:t>
            </a:r>
          </a:p>
          <a:p>
            <a:r>
              <a:rPr lang="en-US" sz="1000" b="1" i="1" kern="1200" dirty="0">
                <a:solidFill>
                  <a:schemeClr val="tx1"/>
                </a:solidFill>
                <a:effectLst/>
                <a:latin typeface="Arial" charset="0"/>
                <a:ea typeface="+mn-ea"/>
                <a:cs typeface="+mn-cs"/>
              </a:rPr>
              <a:t>Host Name</a:t>
            </a:r>
            <a:endParaRPr lang="en-GB" sz="1000" b="1" i="1"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A host name is a user-friendly name that is associated with a host’s IP address and identifies it as a TCP/IP host. A host name can be no more than 255 characters in length and contains alphanumeric characters, periods, and hyphens.</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A host name is an alias or a fully qualified domain name (FQDN).</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An alias is a single name associated with an IP address. </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The host name combines an alias with a domain name to create the FQDN.</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The elements of the name include periods as separators. Applications use the structured FQDN on the Internet. </a:t>
            </a:r>
            <a:endParaRPr lang="en-GB" sz="1000" kern="1200" dirty="0">
              <a:solidFill>
                <a:schemeClr val="tx1"/>
              </a:solidFill>
              <a:effectLst/>
              <a:latin typeface="Arial" charset="0"/>
              <a:ea typeface="+mn-ea"/>
              <a:cs typeface="+mn-cs"/>
            </a:endParaRPr>
          </a:p>
          <a:p>
            <a:pPr lvl="0"/>
            <a:r>
              <a:rPr lang="en-US" sz="1000" kern="1200" dirty="0">
                <a:solidFill>
                  <a:schemeClr val="tx1"/>
                </a:solidFill>
                <a:effectLst/>
                <a:latin typeface="Arial" charset="0"/>
                <a:ea typeface="+mn-ea"/>
                <a:cs typeface="+mn-cs"/>
              </a:rPr>
              <a:t>An example of an FQDN is payroll.contoso.com.</a:t>
            </a:r>
            <a:endParaRPr lang="en-GB" sz="1000" kern="1200" dirty="0">
              <a:solidFill>
                <a:schemeClr val="tx1"/>
              </a:solidFill>
              <a:effectLst/>
              <a:latin typeface="Arial" charset="0"/>
              <a:ea typeface="+mn-ea"/>
              <a:cs typeface="+mn-cs"/>
            </a:endParaRPr>
          </a:p>
          <a:p>
            <a:r>
              <a:rPr lang="en-US" sz="1000" b="1" i="1" kern="1200" dirty="0">
                <a:solidFill>
                  <a:schemeClr val="tx1"/>
                </a:solidFill>
                <a:effectLst/>
                <a:latin typeface="Arial" charset="0"/>
                <a:ea typeface="+mn-ea"/>
                <a:cs typeface="+mn-cs"/>
              </a:rPr>
              <a:t>NetBIOS Name</a:t>
            </a:r>
            <a:endParaRPr lang="en-GB" sz="1000" b="1" i="1"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Applications use the 16-character NetBIOS name to identify a NetBIOS resource on a network. A NetBIOS name represents a single computer or a group of computers. NetBIOS uses the first 15 characters for a specific computer’s name and the final sixteenth character to identify a resource or service on that computer. An example of a NetBIOS name is NYC-SVR2[20h].</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Windows supports a number of different methods for resolving computer names, such as DNS, WINS, and the host name resolution process.</a:t>
            </a:r>
            <a:endParaRPr lang="en-GB" sz="1000" kern="1200" dirty="0">
              <a:solidFill>
                <a:schemeClr val="tx1"/>
              </a:solidFill>
              <a:effectLst/>
              <a:latin typeface="Arial" charset="0"/>
              <a:ea typeface="+mn-ea"/>
              <a:cs typeface="+mn-cs"/>
            </a:endParaRPr>
          </a:p>
          <a:p>
            <a:pPr>
              <a:lnSpc>
                <a:spcPct val="90000"/>
              </a:lnSpc>
            </a:pPr>
            <a:endParaRPr lang="en-GB" dirty="0"/>
          </a:p>
          <a:p>
            <a:pPr>
              <a:lnSpc>
                <a:spcPct val="90000"/>
              </a:lnSpc>
            </a:pPr>
            <a:r>
              <a:rPr lang="en-GB" b="1" dirty="0"/>
              <a:t>Name Resolution</a:t>
            </a:r>
          </a:p>
          <a:p>
            <a:pPr defTabSz="915772">
              <a:defRPr/>
            </a:pPr>
            <a:r>
              <a:rPr lang="en-GB" dirty="0"/>
              <a:t>When discussing the name resolution</a:t>
            </a:r>
            <a:r>
              <a:rPr lang="en-GB" baseline="0" dirty="0"/>
              <a:t> process, </a:t>
            </a:r>
            <a:r>
              <a:rPr lang="en-GB" dirty="0"/>
              <a:t>show the students how names are resolved. Start by writing down the various methods, and then demonstrate each method by using the virtual machine environment. Include insertion of entries into HOSTS and using tools such as NSLOOKUP. It is important that students know in which order name resolution methods are attempted. </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21</a:t>
            </a:fld>
            <a:endParaRPr lang="en-US" dirty="0"/>
          </a:p>
        </p:txBody>
      </p:sp>
      <p:sp>
        <p:nvSpPr>
          <p:cNvPr id="5" name="Header Placeholder 4"/>
          <p:cNvSpPr>
            <a:spLocks noGrp="1"/>
          </p:cNvSpPr>
          <p:nvPr>
            <p:ph type="hdr" sz="quarter" idx="11"/>
          </p:nvPr>
        </p:nvSpPr>
        <p:spPr>
          <a:xfrm>
            <a:off x="1" y="238451"/>
            <a:ext cx="2470067" cy="348138"/>
          </a:xfrm>
        </p:spPr>
        <p:txBody>
          <a:bodyPr/>
          <a:lstStyle/>
          <a:p>
            <a:r>
              <a:rPr lang="en-US" dirty="0"/>
              <a:t>Module 1: Planning and Configuring IPv4</a:t>
            </a:r>
          </a:p>
          <a:p>
            <a:pPr>
              <a:defRPr/>
            </a:pPr>
            <a:endParaRPr lang="en-US" dirty="0"/>
          </a:p>
        </p:txBody>
      </p:sp>
      <p:sp>
        <p:nvSpPr>
          <p:cNvPr id="6" name="Date Placeholder 5"/>
          <p:cNvSpPr>
            <a:spLocks noGrp="1"/>
          </p:cNvSpPr>
          <p:nvPr>
            <p:ph type="dt" idx="12"/>
          </p:nvPr>
        </p:nvSpPr>
        <p:spPr/>
        <p:txBody>
          <a:bodyPr/>
          <a:lstStyle/>
          <a:p>
            <a:pPr>
              <a:defRPr/>
            </a:pPr>
            <a:r>
              <a:rPr lang="en-US" dirty="0"/>
              <a:t>Course 6421B</a:t>
            </a:r>
          </a:p>
        </p:txBody>
      </p:sp>
    </p:spTree>
    <p:extLst>
      <p:ext uri="{BB962C8B-B14F-4D97-AF65-F5344CB8AC3E}">
        <p14:creationId xmlns:p14="http://schemas.microsoft.com/office/powerpoint/2010/main" val="17695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ru-RU" noProof="0"/>
              <a:t>Образец заголовка</a:t>
            </a:r>
          </a:p>
        </p:txBody>
      </p:sp>
      <p:sp>
        <p:nvSpPr>
          <p:cNvPr id="3" name="Подзаголовок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a:t>Образец подзаголовка</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Заголовок и объект">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bwMode="white"/>
        <p:txBody>
          <a:bodyPr/>
          <a:lstStyle/>
          <a:p>
            <a:r>
              <a:rPr lang="ru-RU" noProof="0"/>
              <a:t>Образец заголовка</a:t>
            </a:r>
          </a:p>
        </p:txBody>
      </p:sp>
      <p:sp>
        <p:nvSpPr>
          <p:cNvPr id="6" name="Текст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Заголовок и объект">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bwMode="white"/>
        <p:txBody>
          <a:bodyPr/>
          <a:lstStyle/>
          <a:p>
            <a:r>
              <a:rPr lang="ru-RU" noProof="0"/>
              <a:t>Образец заголовка</a:t>
            </a:r>
          </a:p>
        </p:txBody>
      </p:sp>
      <p:sp>
        <p:nvSpPr>
          <p:cNvPr id="6" name="Текст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4" name="Текст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ru-RU" noProof="0"/>
              <a:t>Образец текста</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ru-RU" noProof="0"/>
              <a:t>Образец заголовка</a:t>
            </a:r>
          </a:p>
        </p:txBody>
      </p:sp>
      <p:sp>
        <p:nvSpPr>
          <p:cNvPr id="3" name="Подзаголовок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a:t>Образец подзаголовка</a:t>
            </a:r>
          </a:p>
        </p:txBody>
      </p:sp>
      <p:sp>
        <p:nvSpPr>
          <p:cNvPr id="7" name="Текст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ru-RU" noProof="0" dirty="0"/>
              <a:t>щелкните, чтобы…</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Используется для слайдов с кодом программного обеспечения">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
        <p:nvSpPr>
          <p:cNvPr id="6" name="Текст 5"/>
          <p:cNvSpPr>
            <a:spLocks noGrp="1"/>
          </p:cNvSpPr>
          <p:nvPr>
            <p:ph type="body" sz="quarter" idx="10"/>
          </p:nvPr>
        </p:nvSpPr>
        <p:spPr>
          <a:xfrm>
            <a:off x="722313" y="1905000"/>
            <a:ext cx="8040688" cy="211750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ru-RU" noProof="0"/>
              <a:t>Образец заголовка</a:t>
            </a:r>
          </a:p>
        </p:txBody>
      </p:sp>
      <p:sp>
        <p:nvSpPr>
          <p:cNvPr id="3" name="Подзаголовок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a:t>Образец подзаголовка</a:t>
            </a:r>
          </a:p>
        </p:txBody>
      </p:sp>
    </p:spTree>
    <p:extLst>
      <p:ext uri="{BB962C8B-B14F-4D97-AF65-F5344CB8AC3E}">
        <p14:creationId xmlns:p14="http://schemas.microsoft.com/office/powerpoint/2010/main" val="266588451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
        <p:nvSpPr>
          <p:cNvPr id="6" name="Текст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extLst>
      <p:ext uri="{BB962C8B-B14F-4D97-AF65-F5344CB8AC3E}">
        <p14:creationId xmlns:p14="http://schemas.microsoft.com/office/powerpoint/2010/main" val="1113692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Tree>
    <p:extLst>
      <p:ext uri="{BB962C8B-B14F-4D97-AF65-F5344CB8AC3E}">
        <p14:creationId xmlns:p14="http://schemas.microsoft.com/office/powerpoint/2010/main" val="4725654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ru-RU" noProof="0"/>
              <a:t>Образец заголовка</a:t>
            </a:r>
          </a:p>
        </p:txBody>
      </p:sp>
      <p:sp>
        <p:nvSpPr>
          <p:cNvPr id="3" name="Подзаголовок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a:t>Образец подзаголовка</a:t>
            </a:r>
          </a:p>
        </p:txBody>
      </p:sp>
      <p:sp>
        <p:nvSpPr>
          <p:cNvPr id="7" name="Текст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ru-RU" noProof="0" dirty="0"/>
              <a:t>щелкните, чтобы…</a:t>
            </a:r>
          </a:p>
        </p:txBody>
      </p:sp>
    </p:spTree>
    <p:extLst>
      <p:ext uri="{BB962C8B-B14F-4D97-AF65-F5344CB8AC3E}">
        <p14:creationId xmlns:p14="http://schemas.microsoft.com/office/powerpoint/2010/main" val="41232697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ru-RU" noProof="0"/>
              <a:t>Образец заголовка</a:t>
            </a:r>
          </a:p>
        </p:txBody>
      </p:sp>
      <p:sp>
        <p:nvSpPr>
          <p:cNvPr id="3" name="Подзаголовок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a:t>Образец подзаголовка</a:t>
            </a:r>
          </a:p>
        </p:txBody>
      </p:sp>
      <p:sp>
        <p:nvSpPr>
          <p:cNvPr id="7" name="Текст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ru-RU" noProof="0" dirty="0"/>
              <a:t>щелкните, чтобы…</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
        <p:nvSpPr>
          <p:cNvPr id="6" name="Текст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
        <p:nvSpPr>
          <p:cNvPr id="3" name="Объект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
        <p:nvSpPr>
          <p:cNvPr id="3" name="Объект 2"/>
          <p:cNvSpPr>
            <a:spLocks noGrp="1"/>
          </p:cNvSpPr>
          <p:nvPr>
            <p:ph sz="half" idx="1"/>
          </p:nvPr>
        </p:nvSpPr>
        <p:spPr>
          <a:xfrm>
            <a:off x="381000" y="1411553"/>
            <a:ext cx="41148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4" name="Объект 3"/>
          <p:cNvSpPr>
            <a:spLocks noGrp="1"/>
          </p:cNvSpPr>
          <p:nvPr>
            <p:ph sz="half" idx="2"/>
          </p:nvPr>
        </p:nvSpPr>
        <p:spPr>
          <a:xfrm>
            <a:off x="4648200" y="1411553"/>
            <a:ext cx="41148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noProof="0"/>
              <a:t>Образец заголовка</a:t>
            </a:r>
          </a:p>
        </p:txBody>
      </p:sp>
      <p:sp>
        <p:nvSpPr>
          <p:cNvPr id="3" name="Текст 2"/>
          <p:cNvSpPr>
            <a:spLocks noGrp="1"/>
          </p:cNvSpPr>
          <p:nvPr>
            <p:ph type="body" idx="1"/>
          </p:nvPr>
        </p:nvSpPr>
        <p:spPr>
          <a:xfrm>
            <a:off x="381000" y="1757802"/>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noProof="0"/>
              <a:t>Образец текста</a:t>
            </a:r>
          </a:p>
        </p:txBody>
      </p:sp>
      <p:sp>
        <p:nvSpPr>
          <p:cNvPr id="4" name="Объект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5" name="Текст 4"/>
          <p:cNvSpPr>
            <a:spLocks noGrp="1"/>
          </p:cNvSpPr>
          <p:nvPr>
            <p:ph type="body" sz="quarter" idx="3"/>
          </p:nvPr>
        </p:nvSpPr>
        <p:spPr>
          <a:xfrm>
            <a:off x="4645981" y="1757802"/>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noProof="0"/>
              <a:t>Образец текста</a:t>
            </a:r>
          </a:p>
        </p:txBody>
      </p:sp>
      <p:sp>
        <p:nvSpPr>
          <p:cNvPr id="6" name="Объект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a:t>Образец заголовка</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печать с использованием оттенков серого">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ru-RU" noProof="0"/>
              <a:t>Образец заголовка</a:t>
            </a:r>
          </a:p>
        </p:txBody>
      </p:sp>
      <p:sp>
        <p:nvSpPr>
          <p:cNvPr id="3" name="Текст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pic>
        <p:nvPicPr>
          <p:cNvPr id="4" name="Рисунок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pic>
        <p:nvPicPr>
          <p:cNvPr id="4" name="Рисунок 3" descr="white rectangle.png"/>
          <p:cNvPicPr>
            <a:picLocks noChangeAspect="1"/>
          </p:cNvPicPr>
          <p:nvPr/>
        </p:nvPicPr>
        <p:blipFill>
          <a:blip r:embed="rId8"/>
          <a:srcRect b="10453"/>
          <a:stretch>
            <a:fillRect/>
          </a:stretch>
        </p:blipFill>
        <p:spPr>
          <a:xfrm>
            <a:off x="0" y="1299706"/>
            <a:ext cx="9144000" cy="5558294"/>
          </a:xfrm>
          <a:prstGeom prst="rect">
            <a:avLst/>
          </a:prstGeom>
        </p:spPr>
      </p:pic>
      <p:sp>
        <p:nvSpPr>
          <p:cNvPr id="2" name="Заголовок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ru-RU" noProof="0"/>
              <a:t>Образец заголовка</a:t>
            </a:r>
          </a:p>
        </p:txBody>
      </p:sp>
      <p:sp>
        <p:nvSpPr>
          <p:cNvPr id="3" name="Текст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defTabSz="914400">
              <a:lnSpc>
                <a:spcPct val="90000"/>
              </a:lnSpc>
              <a:spcBef>
                <a:spcPts val="0"/>
              </a:spcBef>
              <a:buNone/>
            </a:pPr>
            <a:r>
              <a:rPr lang="ru-RU" dirty="0">
                <a:effectLst>
                  <a:outerShdw blurRad="50800" dist="38100" dir="2700000" algn="tl">
                    <a:prstClr val="black">
                      <a:alpha val="40000"/>
                    </a:prstClr>
                  </a:outerShdw>
                </a:effectLst>
                <a:latin typeface="Calibri"/>
                <a:cs typeface="Arial"/>
              </a:rPr>
              <a:t>Сети ЭВМ.</a:t>
            </a:r>
            <a:br>
              <a:rPr lang="ru-RU" sz="5400" b="0" i="0" spc="-150" dirty="0">
                <a:effectLst>
                  <a:outerShdw blurRad="50800" dist="38100" dir="2700000" algn="tl">
                    <a:prstClr val="black">
                      <a:alpha val="40000"/>
                    </a:prstClr>
                  </a:outerShdw>
                </a:effectLst>
                <a:latin typeface="Calibri"/>
                <a:ea typeface="+mn-ea"/>
                <a:cs typeface="Arial"/>
              </a:rPr>
            </a:br>
            <a:r>
              <a:rPr lang="ru-RU" dirty="0">
                <a:effectLst>
                  <a:outerShdw blurRad="50800" dist="38100" dir="2700000" algn="tl">
                    <a:prstClr val="black">
                      <a:alpha val="40000"/>
                    </a:prstClr>
                  </a:outerShdw>
                </a:effectLst>
                <a:latin typeface="Calibri"/>
                <a:cs typeface="Arial"/>
              </a:rPr>
              <a:t>Сетевое взаимодействие</a:t>
            </a:r>
            <a:endParaRPr lang="ru-RU" sz="5400" b="0" i="0" spc="-150" dirty="0">
              <a:effectLst>
                <a:outerShdw blurRad="50800" dist="38100" dir="2700000" algn="tl">
                  <a:prstClr val="black">
                    <a:alpha val="40000"/>
                  </a:prstClr>
                </a:outerShdw>
              </a:effectLst>
              <a:latin typeface="Calibri"/>
              <a:ea typeface="+mn-ea"/>
              <a:cs typeface="Arial"/>
            </a:endParaRPr>
          </a:p>
        </p:txBody>
      </p:sp>
      <p:sp>
        <p:nvSpPr>
          <p:cNvPr id="3" name="Подзаголовок 2"/>
          <p:cNvSpPr>
            <a:spLocks noGrp="1"/>
          </p:cNvSpPr>
          <p:nvPr>
            <p:ph type="subTitle" idx="1"/>
          </p:nvPr>
        </p:nvSpPr>
        <p:spPr>
          <a:xfrm>
            <a:off x="730249" y="4344988"/>
            <a:ext cx="7681913" cy="1370012"/>
          </a:xfrm>
        </p:spPr>
        <p:txBody>
          <a:bodyPr>
            <a:normAutofit/>
          </a:bodyPr>
          <a:lstStyle/>
          <a:p>
            <a:pPr marL="0" indent="0" algn="l">
              <a:lnSpc>
                <a:spcPct val="90000"/>
              </a:lnSpc>
              <a:spcBef>
                <a:spcPts val="0"/>
              </a:spcBef>
              <a:buNone/>
            </a:pPr>
            <a:r>
              <a:rPr lang="ru-RU" dirty="0">
                <a:solidFill>
                  <a:srgbClr val="FFFFFF">
                    <a:tint val="75000"/>
                  </a:srgbClr>
                </a:solidFill>
              </a:rPr>
              <a:t>Горячев Александр Вадимович</a:t>
            </a:r>
            <a:endParaRPr lang="ru-RU" b="0" i="0" dirty="0">
              <a:solidFill>
                <a:srgbClr val="FFFFFF">
                  <a:tint val="75000"/>
                </a:srgbClr>
              </a:solidFill>
            </a:endParaRPr>
          </a:p>
          <a:p>
            <a:pPr marL="0" indent="0" algn="l">
              <a:lnSpc>
                <a:spcPct val="90000"/>
              </a:lnSpc>
              <a:spcBef>
                <a:spcPts val="0"/>
              </a:spcBef>
              <a:buNone/>
            </a:pPr>
            <a:r>
              <a:rPr lang="ru-RU" b="0" i="0" dirty="0">
                <a:solidFill>
                  <a:srgbClr val="FFFFFF">
                    <a:tint val="75000"/>
                  </a:srgbClr>
                </a:solidFill>
              </a:rPr>
              <a:t>Доцент каф. САПР</a:t>
            </a:r>
          </a:p>
          <a:p>
            <a:pPr marL="0" indent="0" algn="l">
              <a:lnSpc>
                <a:spcPct val="90000"/>
              </a:lnSpc>
              <a:spcBef>
                <a:spcPts val="0"/>
              </a:spcBef>
              <a:buNone/>
            </a:pPr>
            <a:r>
              <a:rPr lang="en-US" dirty="0" err="1">
                <a:solidFill>
                  <a:srgbClr val="FFFFFF">
                    <a:tint val="75000"/>
                  </a:srgbClr>
                </a:solidFill>
              </a:rPr>
              <a:t>avgoriachev@</a:t>
            </a:r>
            <a:r>
              <a:rPr lang="en-US" err="1">
                <a:solidFill>
                  <a:srgbClr val="FFFFFF">
                    <a:tint val="75000"/>
                  </a:srgbClr>
                </a:solidFill>
              </a:rPr>
              <a:t>etu</a:t>
            </a:r>
            <a:r>
              <a:rPr lang="en-US">
                <a:solidFill>
                  <a:srgbClr val="FFFFFF">
                    <a:tint val="75000"/>
                  </a:srgbClr>
                </a:solidFill>
              </a:rPr>
              <a:t>.ru</a:t>
            </a:r>
            <a:endParaRPr lang="ru-RU" b="0" i="0" dirty="0">
              <a:solidFill>
                <a:srgbClr val="FFFFFF">
                  <a:tint val="75000"/>
                </a:srgbClr>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Оптический кабель (стекло)</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611560" y="1196752"/>
            <a:ext cx="7704856" cy="5551767"/>
          </a:xfrm>
          <a:prstGeom prst="rect">
            <a:avLst/>
          </a:prstGeom>
        </p:spPr>
      </p:pic>
      <p:pic>
        <p:nvPicPr>
          <p:cNvPr id="5" name="Рисунок 4"/>
          <p:cNvPicPr>
            <a:picLocks noChangeAspect="1"/>
          </p:cNvPicPr>
          <p:nvPr/>
        </p:nvPicPr>
        <p:blipFill>
          <a:blip r:embed="rId3"/>
          <a:stretch>
            <a:fillRect/>
          </a:stretch>
        </p:blipFill>
        <p:spPr>
          <a:xfrm>
            <a:off x="1003384" y="1220778"/>
            <a:ext cx="8430232" cy="5232558"/>
          </a:xfrm>
          <a:prstGeom prst="rect">
            <a:avLst/>
          </a:prstGeom>
        </p:spPr>
      </p:pic>
    </p:spTree>
    <p:extLst>
      <p:ext uri="{BB962C8B-B14F-4D97-AF65-F5344CB8AC3E}">
        <p14:creationId xmlns:p14="http://schemas.microsoft.com/office/powerpoint/2010/main" val="2115408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1329595"/>
          </a:xfrm>
        </p:spPr>
        <p:txBody>
          <a:bodyPr/>
          <a:lstStyle/>
          <a:p>
            <a:r>
              <a:rPr lang="ru-RU" dirty="0"/>
              <a:t>Модель взаимодействия открытых систем </a:t>
            </a:r>
            <a:r>
              <a:rPr lang="en-US" dirty="0"/>
              <a:t>OSI</a:t>
            </a:r>
            <a:endParaRPr lang="ru-RU" dirty="0"/>
          </a:p>
        </p:txBody>
      </p:sp>
      <p:pic>
        <p:nvPicPr>
          <p:cNvPr id="5" name="Рисунок 4"/>
          <p:cNvPicPr>
            <a:picLocks noChangeAspect="1"/>
          </p:cNvPicPr>
          <p:nvPr/>
        </p:nvPicPr>
        <p:blipFill>
          <a:blip r:embed="rId2"/>
          <a:stretch>
            <a:fillRect/>
          </a:stretch>
        </p:blipFill>
        <p:spPr>
          <a:xfrm>
            <a:off x="595506" y="1807146"/>
            <a:ext cx="2758273" cy="5040560"/>
          </a:xfrm>
          <a:prstGeom prst="rect">
            <a:avLst/>
          </a:prstGeom>
        </p:spPr>
      </p:pic>
      <p:pic>
        <p:nvPicPr>
          <p:cNvPr id="6" name="Рисунок 5"/>
          <p:cNvPicPr>
            <a:picLocks noChangeAspect="1"/>
          </p:cNvPicPr>
          <p:nvPr/>
        </p:nvPicPr>
        <p:blipFill>
          <a:blip r:embed="rId2"/>
          <a:stretch>
            <a:fillRect/>
          </a:stretch>
        </p:blipFill>
        <p:spPr>
          <a:xfrm>
            <a:off x="5564058" y="1807146"/>
            <a:ext cx="2758273" cy="5040560"/>
          </a:xfrm>
          <a:prstGeom prst="rect">
            <a:avLst/>
          </a:prstGeom>
        </p:spPr>
      </p:pic>
      <p:sp>
        <p:nvSpPr>
          <p:cNvPr id="7" name="Стрелка вправо 6"/>
          <p:cNvSpPr/>
          <p:nvPr/>
        </p:nvSpPr>
        <p:spPr bwMode="auto">
          <a:xfrm>
            <a:off x="3366345" y="6199634"/>
            <a:ext cx="2210279" cy="43204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8" name="Стрелка вправо 7"/>
          <p:cNvSpPr/>
          <p:nvPr/>
        </p:nvSpPr>
        <p:spPr bwMode="auto">
          <a:xfrm>
            <a:off x="3354925" y="5551562"/>
            <a:ext cx="2210279" cy="43204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Стрелка вправо 8"/>
          <p:cNvSpPr/>
          <p:nvPr/>
        </p:nvSpPr>
        <p:spPr bwMode="auto">
          <a:xfrm>
            <a:off x="3353779" y="4838876"/>
            <a:ext cx="2210279" cy="43204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0" name="Стрелка вправо 9"/>
          <p:cNvSpPr/>
          <p:nvPr/>
        </p:nvSpPr>
        <p:spPr bwMode="auto">
          <a:xfrm>
            <a:off x="3353779" y="4124796"/>
            <a:ext cx="2210279" cy="43204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1" name="Стрелка вправо 10"/>
          <p:cNvSpPr/>
          <p:nvPr/>
        </p:nvSpPr>
        <p:spPr bwMode="auto">
          <a:xfrm>
            <a:off x="3352633" y="2031054"/>
            <a:ext cx="2210279" cy="43204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21997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Поток информации</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611560" y="1440092"/>
            <a:ext cx="8246067" cy="4507384"/>
          </a:xfrm>
          <a:prstGeom prst="rect">
            <a:avLst/>
          </a:prstGeom>
        </p:spPr>
      </p:pic>
    </p:spTree>
    <p:extLst>
      <p:ext uri="{BB962C8B-B14F-4D97-AF65-F5344CB8AC3E}">
        <p14:creationId xmlns:p14="http://schemas.microsoft.com/office/powerpoint/2010/main" val="24301601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Структуры данных (протоколы)</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207801" y="1401278"/>
            <a:ext cx="8728397" cy="2881544"/>
          </a:xfrm>
          <a:prstGeom prst="rect">
            <a:avLst/>
          </a:prstGeom>
        </p:spPr>
      </p:pic>
    </p:spTree>
    <p:extLst>
      <p:ext uri="{BB962C8B-B14F-4D97-AF65-F5344CB8AC3E}">
        <p14:creationId xmlns:p14="http://schemas.microsoft.com/office/powerpoint/2010/main" val="20901650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пакета</a:t>
            </a:r>
          </a:p>
        </p:txBody>
      </p:sp>
      <p:sp>
        <p:nvSpPr>
          <p:cNvPr id="4" name="Прямоугольник 3"/>
          <p:cNvSpPr/>
          <p:nvPr/>
        </p:nvSpPr>
        <p:spPr bwMode="auto">
          <a:xfrm>
            <a:off x="251520" y="1988840"/>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5" name="TextBox 4"/>
          <p:cNvSpPr txBox="1"/>
          <p:nvPr/>
        </p:nvSpPr>
        <p:spPr>
          <a:xfrm>
            <a:off x="251520" y="1987972"/>
            <a:ext cx="1296144" cy="646331"/>
          </a:xfrm>
          <a:prstGeom prst="rect">
            <a:avLst/>
          </a:prstGeom>
          <a:noFill/>
        </p:spPr>
        <p:txBody>
          <a:bodyPr wrap="square" rtlCol="0">
            <a:spAutoFit/>
          </a:bodyPr>
          <a:lstStyle/>
          <a:p>
            <a:r>
              <a:rPr lang="ru-RU" dirty="0"/>
              <a:t>Адрес получателя</a:t>
            </a:r>
          </a:p>
        </p:txBody>
      </p:sp>
      <p:sp>
        <p:nvSpPr>
          <p:cNvPr id="6" name="Прямоугольник 5"/>
          <p:cNvSpPr/>
          <p:nvPr/>
        </p:nvSpPr>
        <p:spPr bwMode="auto">
          <a:xfrm>
            <a:off x="1567260" y="1988840"/>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1505050" y="1987972"/>
            <a:ext cx="1420564" cy="646331"/>
          </a:xfrm>
          <a:prstGeom prst="rect">
            <a:avLst/>
          </a:prstGeom>
          <a:noFill/>
        </p:spPr>
        <p:txBody>
          <a:bodyPr wrap="square" rtlCol="0">
            <a:spAutoFit/>
          </a:bodyPr>
          <a:lstStyle/>
          <a:p>
            <a:r>
              <a:rPr lang="ru-RU" dirty="0"/>
              <a:t>Адрес отправителя</a:t>
            </a:r>
          </a:p>
        </p:txBody>
      </p:sp>
      <p:sp>
        <p:nvSpPr>
          <p:cNvPr id="8" name="Прямоугольник 7"/>
          <p:cNvSpPr/>
          <p:nvPr/>
        </p:nvSpPr>
        <p:spPr bwMode="auto">
          <a:xfrm>
            <a:off x="2863404" y="1993995"/>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TextBox 8"/>
          <p:cNvSpPr txBox="1"/>
          <p:nvPr/>
        </p:nvSpPr>
        <p:spPr>
          <a:xfrm>
            <a:off x="2801194" y="1995736"/>
            <a:ext cx="1564580" cy="646331"/>
          </a:xfrm>
          <a:prstGeom prst="rect">
            <a:avLst/>
          </a:prstGeom>
          <a:noFill/>
        </p:spPr>
        <p:txBody>
          <a:bodyPr wrap="square" rtlCol="0">
            <a:spAutoFit/>
          </a:bodyPr>
          <a:lstStyle/>
          <a:p>
            <a:r>
              <a:rPr lang="ru-RU" dirty="0"/>
              <a:t>Служебная информация</a:t>
            </a:r>
          </a:p>
        </p:txBody>
      </p:sp>
      <p:sp>
        <p:nvSpPr>
          <p:cNvPr id="10" name="Прямоугольник 9"/>
          <p:cNvSpPr/>
          <p:nvPr/>
        </p:nvSpPr>
        <p:spPr bwMode="auto">
          <a:xfrm>
            <a:off x="4323160" y="2008655"/>
            <a:ext cx="2665066" cy="648072"/>
          </a:xfrm>
          <a:prstGeom prst="rect">
            <a:avLst/>
          </a:prstGeom>
          <a:gradFill>
            <a:gsLst>
              <a:gs pos="0">
                <a:schemeClr val="accent4">
                  <a:lumMod val="50000"/>
                </a:schemeClr>
              </a:gs>
              <a:gs pos="49000">
                <a:schemeClr val="accent4">
                  <a:lumMod val="75000"/>
                </a:schemeClr>
              </a:gs>
              <a:gs pos="70000">
                <a:schemeClr val="accent4">
                  <a:lumMod val="60000"/>
                  <a:lumOff val="40000"/>
                </a:schemeClr>
              </a:gs>
              <a:gs pos="100000">
                <a:schemeClr val="accent4">
                  <a:lumMod val="40000"/>
                  <a:lumOff val="6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1" name="TextBox 10"/>
          <p:cNvSpPr txBox="1"/>
          <p:nvPr/>
        </p:nvSpPr>
        <p:spPr>
          <a:xfrm>
            <a:off x="4620990" y="2049527"/>
            <a:ext cx="2409080" cy="523220"/>
          </a:xfrm>
          <a:prstGeom prst="rect">
            <a:avLst/>
          </a:prstGeom>
          <a:noFill/>
        </p:spPr>
        <p:txBody>
          <a:bodyPr wrap="square" rtlCol="0">
            <a:spAutoFit/>
          </a:bodyPr>
          <a:lstStyle/>
          <a:p>
            <a:r>
              <a:rPr lang="ru-RU" sz="2800" dirty="0"/>
              <a:t>Тело пакета</a:t>
            </a:r>
          </a:p>
        </p:txBody>
      </p:sp>
      <p:sp>
        <p:nvSpPr>
          <p:cNvPr id="12" name="Прямоугольник 11"/>
          <p:cNvSpPr/>
          <p:nvPr/>
        </p:nvSpPr>
        <p:spPr bwMode="auto">
          <a:xfrm>
            <a:off x="7058490" y="2008655"/>
            <a:ext cx="1185918" cy="648072"/>
          </a:xfrm>
          <a:prstGeom prst="rect">
            <a:avLst/>
          </a:prstGeom>
          <a:gradFill>
            <a:gsLst>
              <a:gs pos="0">
                <a:schemeClr val="accent1">
                  <a:lumMod val="50000"/>
                </a:schemeClr>
              </a:gs>
              <a:gs pos="50000">
                <a:schemeClr val="accent1">
                  <a:lumMod val="60000"/>
                  <a:lumOff val="40000"/>
                </a:schemeClr>
              </a:gs>
              <a:gs pos="70000">
                <a:schemeClr val="accent1">
                  <a:lumMod val="20000"/>
                  <a:lumOff val="80000"/>
                </a:schemeClr>
              </a:gs>
              <a:gs pos="100000">
                <a:schemeClr val="accent2">
                  <a:tint val="95500"/>
                  <a:shade val="100000"/>
                  <a:satMod val="155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3" name="TextBox 12"/>
          <p:cNvSpPr txBox="1"/>
          <p:nvPr/>
        </p:nvSpPr>
        <p:spPr>
          <a:xfrm>
            <a:off x="7058490" y="2049527"/>
            <a:ext cx="1185918" cy="369332"/>
          </a:xfrm>
          <a:prstGeom prst="rect">
            <a:avLst/>
          </a:prstGeom>
          <a:noFill/>
        </p:spPr>
        <p:txBody>
          <a:bodyPr wrap="square" rtlCol="0">
            <a:spAutoFit/>
          </a:bodyPr>
          <a:lstStyle/>
          <a:p>
            <a:r>
              <a:rPr lang="ru-RU" dirty="0">
                <a:solidFill>
                  <a:schemeClr val="bg2">
                    <a:lumMod val="60000"/>
                    <a:lumOff val="40000"/>
                  </a:schemeClr>
                </a:solidFill>
              </a:rPr>
              <a:t>Хвостовик</a:t>
            </a:r>
          </a:p>
        </p:txBody>
      </p:sp>
      <p:sp>
        <p:nvSpPr>
          <p:cNvPr id="14" name="Прямоугольник 13"/>
          <p:cNvSpPr/>
          <p:nvPr/>
        </p:nvSpPr>
        <p:spPr bwMode="auto">
          <a:xfrm>
            <a:off x="107504" y="1756627"/>
            <a:ext cx="4197028" cy="1672373"/>
          </a:xfrm>
          <a:prstGeom prst="rect">
            <a:avLst/>
          </a:prstGeom>
          <a:noFill/>
          <a:ln w="34925">
            <a:solidFill>
              <a:srgbClr val="CC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6" name="TextBox 15"/>
          <p:cNvSpPr txBox="1"/>
          <p:nvPr/>
        </p:nvSpPr>
        <p:spPr>
          <a:xfrm>
            <a:off x="1290316" y="2680969"/>
            <a:ext cx="2221160" cy="584775"/>
          </a:xfrm>
          <a:prstGeom prst="rect">
            <a:avLst/>
          </a:prstGeom>
          <a:noFill/>
        </p:spPr>
        <p:txBody>
          <a:bodyPr wrap="square" rtlCol="0">
            <a:spAutoFit/>
          </a:bodyPr>
          <a:lstStyle/>
          <a:p>
            <a:r>
              <a:rPr lang="ru-RU" sz="3200" dirty="0"/>
              <a:t>заголовок</a:t>
            </a:r>
          </a:p>
        </p:txBody>
      </p:sp>
      <p:grpSp>
        <p:nvGrpSpPr>
          <p:cNvPr id="42" name="Группа 41"/>
          <p:cNvGrpSpPr/>
          <p:nvPr/>
        </p:nvGrpSpPr>
        <p:grpSpPr>
          <a:xfrm>
            <a:off x="4296644" y="2996951"/>
            <a:ext cx="2691582" cy="944641"/>
            <a:chOff x="423614" y="4149080"/>
            <a:chExt cx="8560272" cy="1672373"/>
          </a:xfrm>
        </p:grpSpPr>
        <p:sp>
          <p:nvSpPr>
            <p:cNvPr id="30" name="Прямоугольник 29"/>
            <p:cNvSpPr/>
            <p:nvPr/>
          </p:nvSpPr>
          <p:spPr bwMode="auto">
            <a:xfrm>
              <a:off x="744810" y="4381293"/>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2" name="Прямоугольник 31"/>
            <p:cNvSpPr/>
            <p:nvPr/>
          </p:nvSpPr>
          <p:spPr bwMode="auto">
            <a:xfrm>
              <a:off x="2060550" y="4381293"/>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4" name="Прямоугольник 33"/>
            <p:cNvSpPr/>
            <p:nvPr/>
          </p:nvSpPr>
          <p:spPr bwMode="auto">
            <a:xfrm>
              <a:off x="3356694" y="4386448"/>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5" name="TextBox 34"/>
            <p:cNvSpPr txBox="1"/>
            <p:nvPr/>
          </p:nvSpPr>
          <p:spPr>
            <a:xfrm>
              <a:off x="3294482" y="4388189"/>
              <a:ext cx="1564579" cy="653858"/>
            </a:xfrm>
            <a:prstGeom prst="rect">
              <a:avLst/>
            </a:prstGeom>
            <a:noFill/>
          </p:spPr>
          <p:txBody>
            <a:bodyPr wrap="square" rtlCol="0">
              <a:spAutoFit/>
            </a:bodyPr>
            <a:lstStyle/>
            <a:p>
              <a:endParaRPr lang="ru-RU" dirty="0"/>
            </a:p>
          </p:txBody>
        </p:sp>
        <p:sp>
          <p:nvSpPr>
            <p:cNvPr id="36" name="Прямоугольник 35"/>
            <p:cNvSpPr/>
            <p:nvPr/>
          </p:nvSpPr>
          <p:spPr bwMode="auto">
            <a:xfrm>
              <a:off x="4816450" y="4401108"/>
              <a:ext cx="2665066" cy="648072"/>
            </a:xfrm>
            <a:prstGeom prst="rect">
              <a:avLst/>
            </a:prstGeom>
            <a:gradFill>
              <a:gsLst>
                <a:gs pos="0">
                  <a:schemeClr val="accent4">
                    <a:lumMod val="50000"/>
                  </a:schemeClr>
                </a:gs>
                <a:gs pos="49000">
                  <a:schemeClr val="accent4">
                    <a:lumMod val="75000"/>
                  </a:schemeClr>
                </a:gs>
                <a:gs pos="70000">
                  <a:schemeClr val="accent4">
                    <a:lumMod val="60000"/>
                    <a:lumOff val="40000"/>
                  </a:schemeClr>
                </a:gs>
                <a:gs pos="100000">
                  <a:schemeClr val="accent4">
                    <a:lumMod val="40000"/>
                    <a:lumOff val="6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7" name="TextBox 36"/>
            <p:cNvSpPr txBox="1"/>
            <p:nvPr/>
          </p:nvSpPr>
          <p:spPr>
            <a:xfrm>
              <a:off x="5114281" y="4441980"/>
              <a:ext cx="2409079" cy="926298"/>
            </a:xfrm>
            <a:prstGeom prst="rect">
              <a:avLst/>
            </a:prstGeom>
            <a:noFill/>
          </p:spPr>
          <p:txBody>
            <a:bodyPr wrap="square" rtlCol="0">
              <a:spAutoFit/>
            </a:bodyPr>
            <a:lstStyle/>
            <a:p>
              <a:endParaRPr lang="ru-RU" sz="2800" dirty="0"/>
            </a:p>
          </p:txBody>
        </p:sp>
        <p:sp>
          <p:nvSpPr>
            <p:cNvPr id="38" name="Прямоугольник 37"/>
            <p:cNvSpPr/>
            <p:nvPr/>
          </p:nvSpPr>
          <p:spPr bwMode="auto">
            <a:xfrm>
              <a:off x="7687742" y="4401108"/>
              <a:ext cx="1296144" cy="648072"/>
            </a:xfrm>
            <a:prstGeom prst="rect">
              <a:avLst/>
            </a:prstGeom>
            <a:gradFill>
              <a:gsLst>
                <a:gs pos="0">
                  <a:schemeClr val="accent1">
                    <a:lumMod val="50000"/>
                  </a:schemeClr>
                </a:gs>
                <a:gs pos="50000">
                  <a:schemeClr val="accent1">
                    <a:lumMod val="60000"/>
                    <a:lumOff val="40000"/>
                  </a:schemeClr>
                </a:gs>
                <a:gs pos="70000">
                  <a:schemeClr val="accent1">
                    <a:lumMod val="20000"/>
                    <a:lumOff val="80000"/>
                  </a:schemeClr>
                </a:gs>
                <a:gs pos="100000">
                  <a:schemeClr val="accent2">
                    <a:tint val="95500"/>
                    <a:shade val="100000"/>
                    <a:satMod val="155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9" name="TextBox 38"/>
            <p:cNvSpPr txBox="1"/>
            <p:nvPr/>
          </p:nvSpPr>
          <p:spPr>
            <a:xfrm>
              <a:off x="7687742" y="4441980"/>
              <a:ext cx="1296144" cy="653858"/>
            </a:xfrm>
            <a:prstGeom prst="rect">
              <a:avLst/>
            </a:prstGeom>
            <a:noFill/>
          </p:spPr>
          <p:txBody>
            <a:bodyPr wrap="square" rtlCol="0">
              <a:spAutoFit/>
            </a:bodyPr>
            <a:lstStyle/>
            <a:p>
              <a:endParaRPr lang="ru-RU" dirty="0">
                <a:solidFill>
                  <a:schemeClr val="bg2">
                    <a:lumMod val="60000"/>
                    <a:lumOff val="40000"/>
                  </a:schemeClr>
                </a:solidFill>
              </a:endParaRPr>
            </a:p>
          </p:txBody>
        </p:sp>
        <p:sp>
          <p:nvSpPr>
            <p:cNvPr id="40" name="Прямоугольник 39"/>
            <p:cNvSpPr/>
            <p:nvPr/>
          </p:nvSpPr>
          <p:spPr bwMode="auto">
            <a:xfrm>
              <a:off x="423614" y="4149080"/>
              <a:ext cx="4374208" cy="1672373"/>
            </a:xfrm>
            <a:prstGeom prst="rect">
              <a:avLst/>
            </a:prstGeom>
            <a:noFill/>
            <a:ln w="34925">
              <a:solidFill>
                <a:srgbClr val="CC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grpSp>
      <p:sp>
        <p:nvSpPr>
          <p:cNvPr id="43" name="Прямоугольник 42"/>
          <p:cNvSpPr/>
          <p:nvPr/>
        </p:nvSpPr>
        <p:spPr bwMode="auto">
          <a:xfrm>
            <a:off x="4296644" y="2852936"/>
            <a:ext cx="2733426" cy="1296144"/>
          </a:xfrm>
          <a:prstGeom prst="rect">
            <a:avLst/>
          </a:prstGeom>
          <a:noFill/>
          <a:ln w="19050">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28" name="Группа 27">
            <a:extLst>
              <a:ext uri="{FF2B5EF4-FFF2-40B4-BE49-F238E27FC236}">
                <a16:creationId xmlns:a16="http://schemas.microsoft.com/office/drawing/2014/main" id="{5D2F2A8C-98ED-4B07-9F52-3577CFFA8B17}"/>
              </a:ext>
            </a:extLst>
          </p:cNvPr>
          <p:cNvGrpSpPr/>
          <p:nvPr/>
        </p:nvGrpSpPr>
        <p:grpSpPr>
          <a:xfrm>
            <a:off x="5672014" y="4471665"/>
            <a:ext cx="855829" cy="343293"/>
            <a:chOff x="423614" y="4149080"/>
            <a:chExt cx="8560272" cy="1672373"/>
          </a:xfrm>
        </p:grpSpPr>
        <p:sp>
          <p:nvSpPr>
            <p:cNvPr id="29" name="Прямоугольник 28">
              <a:extLst>
                <a:ext uri="{FF2B5EF4-FFF2-40B4-BE49-F238E27FC236}">
                  <a16:creationId xmlns:a16="http://schemas.microsoft.com/office/drawing/2014/main" id="{30A64F79-C281-4AF6-9303-FBDE3B11B8CE}"/>
                </a:ext>
              </a:extLst>
            </p:cNvPr>
            <p:cNvSpPr/>
            <p:nvPr/>
          </p:nvSpPr>
          <p:spPr bwMode="auto">
            <a:xfrm>
              <a:off x="744810" y="4381293"/>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1" name="Прямоугольник 30">
              <a:extLst>
                <a:ext uri="{FF2B5EF4-FFF2-40B4-BE49-F238E27FC236}">
                  <a16:creationId xmlns:a16="http://schemas.microsoft.com/office/drawing/2014/main" id="{75DE0051-C61E-4DBE-B6E4-E6F8098DE412}"/>
                </a:ext>
              </a:extLst>
            </p:cNvPr>
            <p:cNvSpPr/>
            <p:nvPr/>
          </p:nvSpPr>
          <p:spPr bwMode="auto">
            <a:xfrm>
              <a:off x="2060550" y="4381293"/>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33" name="Прямоугольник 32">
              <a:extLst>
                <a:ext uri="{FF2B5EF4-FFF2-40B4-BE49-F238E27FC236}">
                  <a16:creationId xmlns:a16="http://schemas.microsoft.com/office/drawing/2014/main" id="{FA77A713-5E00-4018-9506-AA1AEB753CD4}"/>
                </a:ext>
              </a:extLst>
            </p:cNvPr>
            <p:cNvSpPr/>
            <p:nvPr/>
          </p:nvSpPr>
          <p:spPr bwMode="auto">
            <a:xfrm>
              <a:off x="3356694" y="4386448"/>
              <a:ext cx="1296144"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41" name="TextBox 40">
              <a:extLst>
                <a:ext uri="{FF2B5EF4-FFF2-40B4-BE49-F238E27FC236}">
                  <a16:creationId xmlns:a16="http://schemas.microsoft.com/office/drawing/2014/main" id="{4A9C4609-92FB-4EF5-B85F-92DC464DB209}"/>
                </a:ext>
              </a:extLst>
            </p:cNvPr>
            <p:cNvSpPr txBox="1"/>
            <p:nvPr/>
          </p:nvSpPr>
          <p:spPr>
            <a:xfrm>
              <a:off x="3294482" y="4388189"/>
              <a:ext cx="1564579" cy="653858"/>
            </a:xfrm>
            <a:prstGeom prst="rect">
              <a:avLst/>
            </a:prstGeom>
            <a:noFill/>
          </p:spPr>
          <p:txBody>
            <a:bodyPr wrap="square" rtlCol="0">
              <a:spAutoFit/>
            </a:bodyPr>
            <a:lstStyle/>
            <a:p>
              <a:endParaRPr lang="ru-RU" dirty="0"/>
            </a:p>
          </p:txBody>
        </p:sp>
        <p:sp>
          <p:nvSpPr>
            <p:cNvPr id="44" name="Прямоугольник 43">
              <a:extLst>
                <a:ext uri="{FF2B5EF4-FFF2-40B4-BE49-F238E27FC236}">
                  <a16:creationId xmlns:a16="http://schemas.microsoft.com/office/drawing/2014/main" id="{F4EC7FD3-1B41-432B-AA5E-2F7FD5CC189F}"/>
                </a:ext>
              </a:extLst>
            </p:cNvPr>
            <p:cNvSpPr/>
            <p:nvPr/>
          </p:nvSpPr>
          <p:spPr bwMode="auto">
            <a:xfrm>
              <a:off x="4816450" y="4401108"/>
              <a:ext cx="2665066" cy="648072"/>
            </a:xfrm>
            <a:prstGeom prst="rect">
              <a:avLst/>
            </a:prstGeom>
            <a:gradFill>
              <a:gsLst>
                <a:gs pos="0">
                  <a:schemeClr val="accent4">
                    <a:lumMod val="50000"/>
                  </a:schemeClr>
                </a:gs>
                <a:gs pos="49000">
                  <a:schemeClr val="accent4">
                    <a:lumMod val="75000"/>
                  </a:schemeClr>
                </a:gs>
                <a:gs pos="70000">
                  <a:schemeClr val="accent4">
                    <a:lumMod val="60000"/>
                    <a:lumOff val="40000"/>
                  </a:schemeClr>
                </a:gs>
                <a:gs pos="100000">
                  <a:schemeClr val="accent4">
                    <a:lumMod val="40000"/>
                    <a:lumOff val="6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45" name="TextBox 44">
              <a:extLst>
                <a:ext uri="{FF2B5EF4-FFF2-40B4-BE49-F238E27FC236}">
                  <a16:creationId xmlns:a16="http://schemas.microsoft.com/office/drawing/2014/main" id="{78DEEA8F-6C2F-419C-AE27-9F7F6746AE73}"/>
                </a:ext>
              </a:extLst>
            </p:cNvPr>
            <p:cNvSpPr txBox="1"/>
            <p:nvPr/>
          </p:nvSpPr>
          <p:spPr>
            <a:xfrm>
              <a:off x="5114281" y="4441980"/>
              <a:ext cx="2409079" cy="926298"/>
            </a:xfrm>
            <a:prstGeom prst="rect">
              <a:avLst/>
            </a:prstGeom>
            <a:noFill/>
          </p:spPr>
          <p:txBody>
            <a:bodyPr wrap="square" rtlCol="0">
              <a:spAutoFit/>
            </a:bodyPr>
            <a:lstStyle/>
            <a:p>
              <a:endParaRPr lang="ru-RU" sz="2800" dirty="0"/>
            </a:p>
          </p:txBody>
        </p:sp>
        <p:sp>
          <p:nvSpPr>
            <p:cNvPr id="46" name="Прямоугольник 45">
              <a:extLst>
                <a:ext uri="{FF2B5EF4-FFF2-40B4-BE49-F238E27FC236}">
                  <a16:creationId xmlns:a16="http://schemas.microsoft.com/office/drawing/2014/main" id="{3A095999-3BA6-4B87-861B-DB21D158883B}"/>
                </a:ext>
              </a:extLst>
            </p:cNvPr>
            <p:cNvSpPr/>
            <p:nvPr/>
          </p:nvSpPr>
          <p:spPr bwMode="auto">
            <a:xfrm>
              <a:off x="7687742" y="4401108"/>
              <a:ext cx="1296144" cy="648072"/>
            </a:xfrm>
            <a:prstGeom prst="rect">
              <a:avLst/>
            </a:prstGeom>
            <a:gradFill>
              <a:gsLst>
                <a:gs pos="0">
                  <a:schemeClr val="accent1">
                    <a:lumMod val="50000"/>
                  </a:schemeClr>
                </a:gs>
                <a:gs pos="50000">
                  <a:schemeClr val="accent1">
                    <a:lumMod val="60000"/>
                    <a:lumOff val="40000"/>
                  </a:schemeClr>
                </a:gs>
                <a:gs pos="70000">
                  <a:schemeClr val="accent1">
                    <a:lumMod val="20000"/>
                    <a:lumOff val="80000"/>
                  </a:schemeClr>
                </a:gs>
                <a:gs pos="100000">
                  <a:schemeClr val="accent2">
                    <a:tint val="95500"/>
                    <a:shade val="100000"/>
                    <a:satMod val="155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47" name="TextBox 46">
              <a:extLst>
                <a:ext uri="{FF2B5EF4-FFF2-40B4-BE49-F238E27FC236}">
                  <a16:creationId xmlns:a16="http://schemas.microsoft.com/office/drawing/2014/main" id="{7EF22887-1A54-4448-BED5-56FB0B9CF267}"/>
                </a:ext>
              </a:extLst>
            </p:cNvPr>
            <p:cNvSpPr txBox="1"/>
            <p:nvPr/>
          </p:nvSpPr>
          <p:spPr>
            <a:xfrm>
              <a:off x="7687742" y="4441980"/>
              <a:ext cx="1296144" cy="653858"/>
            </a:xfrm>
            <a:prstGeom prst="rect">
              <a:avLst/>
            </a:prstGeom>
            <a:noFill/>
          </p:spPr>
          <p:txBody>
            <a:bodyPr wrap="square" rtlCol="0">
              <a:spAutoFit/>
            </a:bodyPr>
            <a:lstStyle/>
            <a:p>
              <a:endParaRPr lang="ru-RU" dirty="0">
                <a:solidFill>
                  <a:schemeClr val="bg2">
                    <a:lumMod val="60000"/>
                    <a:lumOff val="40000"/>
                  </a:schemeClr>
                </a:solidFill>
              </a:endParaRPr>
            </a:p>
          </p:txBody>
        </p:sp>
        <p:sp>
          <p:nvSpPr>
            <p:cNvPr id="48" name="Прямоугольник 47">
              <a:extLst>
                <a:ext uri="{FF2B5EF4-FFF2-40B4-BE49-F238E27FC236}">
                  <a16:creationId xmlns:a16="http://schemas.microsoft.com/office/drawing/2014/main" id="{476B81DB-842C-47A6-B30E-403B665BA451}"/>
                </a:ext>
              </a:extLst>
            </p:cNvPr>
            <p:cNvSpPr/>
            <p:nvPr/>
          </p:nvSpPr>
          <p:spPr bwMode="auto">
            <a:xfrm>
              <a:off x="423614" y="4149080"/>
              <a:ext cx="4374208" cy="1672373"/>
            </a:xfrm>
            <a:prstGeom prst="rect">
              <a:avLst/>
            </a:prstGeom>
            <a:noFill/>
            <a:ln w="34925">
              <a:solidFill>
                <a:srgbClr val="CC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grpSp>
      <p:sp>
        <p:nvSpPr>
          <p:cNvPr id="49" name="Прямоугольник 48">
            <a:extLst>
              <a:ext uri="{FF2B5EF4-FFF2-40B4-BE49-F238E27FC236}">
                <a16:creationId xmlns:a16="http://schemas.microsoft.com/office/drawing/2014/main" id="{9AFD8B7E-C75C-42FF-892F-7CF9AC39A38C}"/>
              </a:ext>
            </a:extLst>
          </p:cNvPr>
          <p:cNvSpPr/>
          <p:nvPr/>
        </p:nvSpPr>
        <p:spPr bwMode="auto">
          <a:xfrm>
            <a:off x="5672014" y="4327649"/>
            <a:ext cx="869134" cy="471034"/>
          </a:xfrm>
          <a:prstGeom prst="rect">
            <a:avLst/>
          </a:prstGeom>
          <a:noFill/>
          <a:ln w="19050">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TextBox 16">
            <a:extLst>
              <a:ext uri="{FF2B5EF4-FFF2-40B4-BE49-F238E27FC236}">
                <a16:creationId xmlns:a16="http://schemas.microsoft.com/office/drawing/2014/main" id="{13F6BFBF-6049-4F12-8CE2-972AE4FEE12A}"/>
              </a:ext>
            </a:extLst>
          </p:cNvPr>
          <p:cNvSpPr txBox="1"/>
          <p:nvPr/>
        </p:nvSpPr>
        <p:spPr>
          <a:xfrm>
            <a:off x="8314672" y="2148025"/>
            <a:ext cx="721824" cy="400110"/>
          </a:xfrm>
          <a:prstGeom prst="rect">
            <a:avLst/>
          </a:prstGeom>
          <a:noFill/>
        </p:spPr>
        <p:txBody>
          <a:bodyPr wrap="square" rtlCol="0">
            <a:spAutoFit/>
          </a:bodyPr>
          <a:lstStyle/>
          <a:p>
            <a:r>
              <a:rPr lang="ru-RU" sz="2000" dirty="0"/>
              <a:t>МАС</a:t>
            </a:r>
          </a:p>
        </p:txBody>
      </p:sp>
      <p:sp>
        <p:nvSpPr>
          <p:cNvPr id="50" name="TextBox 49">
            <a:extLst>
              <a:ext uri="{FF2B5EF4-FFF2-40B4-BE49-F238E27FC236}">
                <a16:creationId xmlns:a16="http://schemas.microsoft.com/office/drawing/2014/main" id="{C7A569D5-1FDC-497A-9717-2A2FD29E1C49}"/>
              </a:ext>
            </a:extLst>
          </p:cNvPr>
          <p:cNvSpPr txBox="1"/>
          <p:nvPr/>
        </p:nvSpPr>
        <p:spPr>
          <a:xfrm>
            <a:off x="8464306" y="3111094"/>
            <a:ext cx="721824" cy="400110"/>
          </a:xfrm>
          <a:prstGeom prst="rect">
            <a:avLst/>
          </a:prstGeom>
          <a:noFill/>
        </p:spPr>
        <p:txBody>
          <a:bodyPr wrap="square" rtlCol="0">
            <a:spAutoFit/>
          </a:bodyPr>
          <a:lstStyle/>
          <a:p>
            <a:r>
              <a:rPr lang="en-US" sz="2000" dirty="0"/>
              <a:t>IP</a:t>
            </a:r>
            <a:endParaRPr lang="ru-RU" sz="2000" dirty="0"/>
          </a:p>
        </p:txBody>
      </p:sp>
      <p:sp>
        <p:nvSpPr>
          <p:cNvPr id="51" name="TextBox 50">
            <a:extLst>
              <a:ext uri="{FF2B5EF4-FFF2-40B4-BE49-F238E27FC236}">
                <a16:creationId xmlns:a16="http://schemas.microsoft.com/office/drawing/2014/main" id="{92FCCE67-C865-4BF4-ABC0-E38119E84B16}"/>
              </a:ext>
            </a:extLst>
          </p:cNvPr>
          <p:cNvSpPr txBox="1"/>
          <p:nvPr/>
        </p:nvSpPr>
        <p:spPr>
          <a:xfrm>
            <a:off x="8402088" y="4363111"/>
            <a:ext cx="721824" cy="400110"/>
          </a:xfrm>
          <a:prstGeom prst="rect">
            <a:avLst/>
          </a:prstGeom>
          <a:noFill/>
        </p:spPr>
        <p:txBody>
          <a:bodyPr wrap="square" rtlCol="0">
            <a:spAutoFit/>
          </a:bodyPr>
          <a:lstStyle/>
          <a:p>
            <a:r>
              <a:rPr lang="en-US" sz="2000" dirty="0"/>
              <a:t>TCP</a:t>
            </a:r>
          </a:p>
        </p:txBody>
      </p:sp>
    </p:spTree>
    <p:extLst>
      <p:ext uri="{BB962C8B-B14F-4D97-AF65-F5344CB8AC3E}">
        <p14:creationId xmlns:p14="http://schemas.microsoft.com/office/powerpoint/2010/main" val="2010242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17"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Адресное пространство </a:t>
            </a:r>
            <a:r>
              <a:rPr lang="en-US" dirty="0"/>
              <a:t>IPv4</a:t>
            </a:r>
            <a:endParaRPr lang="ru-RU" dirty="0"/>
          </a:p>
        </p:txBody>
      </p:sp>
      <p:grpSp>
        <p:nvGrpSpPr>
          <p:cNvPr id="4" name="Group 196" descr="Illustration of an IPv4 address that is divided into a network ID and a host ID. &#10;The class A or /8 network has 8 network bits and 24 host bits. &#10;The class B or /16 network has 16 network bits and 16 host bits. &#10;The class C or /24 network has 24 network bits and 8 host bits.&#10;"/>
          <p:cNvGrpSpPr/>
          <p:nvPr/>
        </p:nvGrpSpPr>
        <p:grpSpPr>
          <a:xfrm>
            <a:off x="2211707" y="1124744"/>
            <a:ext cx="6551294" cy="4350082"/>
            <a:chOff x="5014009" y="903189"/>
            <a:chExt cx="3777884" cy="2837914"/>
          </a:xfrm>
        </p:grpSpPr>
        <p:grpSp>
          <p:nvGrpSpPr>
            <p:cNvPr id="5" name="Group 197"/>
            <p:cNvGrpSpPr/>
            <p:nvPr/>
          </p:nvGrpSpPr>
          <p:grpSpPr>
            <a:xfrm>
              <a:off x="5019110" y="2827470"/>
              <a:ext cx="3772783" cy="913633"/>
              <a:chOff x="5019110" y="3105063"/>
              <a:chExt cx="3772783" cy="913633"/>
            </a:xfrm>
          </p:grpSpPr>
          <p:grpSp>
            <p:nvGrpSpPr>
              <p:cNvPr id="104" name="Group 296"/>
              <p:cNvGrpSpPr/>
              <p:nvPr/>
            </p:nvGrpSpPr>
            <p:grpSpPr>
              <a:xfrm>
                <a:off x="5019110" y="3105063"/>
                <a:ext cx="3772783" cy="742630"/>
                <a:chOff x="5019110" y="3105063"/>
                <a:chExt cx="3772783" cy="742630"/>
              </a:xfrm>
            </p:grpSpPr>
            <p:sp>
              <p:nvSpPr>
                <p:cNvPr id="110" name="Rectangle 9" descr="&quot;&quot;"/>
                <p:cNvSpPr>
                  <a:spLocks noChangeArrowheads="1"/>
                </p:cNvSpPr>
                <p:nvPr/>
              </p:nvSpPr>
              <p:spPr bwMode="auto">
                <a:xfrm>
                  <a:off x="5042544" y="3118072"/>
                  <a:ext cx="3747605" cy="659153"/>
                </a:xfrm>
                <a:prstGeom prst="rect">
                  <a:avLst/>
                </a:prstGeom>
                <a:noFill/>
                <a:ln w="25400">
                  <a:solidFill>
                    <a:schemeClr val="tx1"/>
                  </a:solidFill>
                  <a:miter lim="800000"/>
                  <a:headEnd/>
                  <a:tailEnd/>
                </a:ln>
              </p:spPr>
              <p:txBody>
                <a:bodyPr wrap="none" anchor="ctr"/>
                <a:lstStyle/>
                <a:p>
                  <a:endParaRPr lang="en-US" sz="1600" dirty="0">
                    <a:latin typeface="Segoe UI" pitchFamily="34" charset="0"/>
                    <a:ea typeface="Segoe UI" pitchFamily="34" charset="0"/>
                    <a:cs typeface="Segoe UI" pitchFamily="34" charset="0"/>
                  </a:endParaRPr>
                </a:p>
              </p:txBody>
            </p:sp>
            <p:sp>
              <p:nvSpPr>
                <p:cNvPr id="111" name="Line 18" descr="&quot;&quot;"/>
                <p:cNvSpPr>
                  <a:spLocks noChangeShapeType="1"/>
                </p:cNvSpPr>
                <p:nvPr/>
              </p:nvSpPr>
              <p:spPr bwMode="auto">
                <a:xfrm flipV="1">
                  <a:off x="7819957" y="3105063"/>
                  <a:ext cx="0" cy="680835"/>
                </a:xfrm>
                <a:prstGeom prst="line">
                  <a:avLst/>
                </a:prstGeom>
                <a:noFill/>
                <a:ln w="25400">
                  <a:solidFill>
                    <a:srgbClr val="FF0000"/>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grpSp>
              <p:nvGrpSpPr>
                <p:cNvPr id="112" name="verticle lines representing bits, group 3" descr="&quot;&quot;"/>
                <p:cNvGrpSpPr/>
                <p:nvPr/>
              </p:nvGrpSpPr>
              <p:grpSpPr>
                <a:xfrm>
                  <a:off x="5137661" y="3681821"/>
                  <a:ext cx="3538347" cy="86731"/>
                  <a:chOff x="3146425" y="5548313"/>
                  <a:chExt cx="4724400" cy="127000"/>
                </a:xfrm>
              </p:grpSpPr>
              <p:sp>
                <p:nvSpPr>
                  <p:cNvPr id="120" name="Line 10" descr="&quot;&quot;"/>
                  <p:cNvSpPr>
                    <a:spLocks noChangeShapeType="1"/>
                  </p:cNvSpPr>
                  <p:nvPr/>
                </p:nvSpPr>
                <p:spPr bwMode="auto">
                  <a:xfrm>
                    <a:off x="3146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1" name="Line 11" descr="&quot;&quot;"/>
                  <p:cNvSpPr>
                    <a:spLocks noChangeShapeType="1"/>
                  </p:cNvSpPr>
                  <p:nvPr/>
                </p:nvSpPr>
                <p:spPr bwMode="auto">
                  <a:xfrm>
                    <a:off x="3298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2" name="Line 12" descr="&quot;&quot;"/>
                  <p:cNvSpPr>
                    <a:spLocks noChangeShapeType="1"/>
                  </p:cNvSpPr>
                  <p:nvPr/>
                </p:nvSpPr>
                <p:spPr bwMode="auto">
                  <a:xfrm>
                    <a:off x="3451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3" name="Line 13" descr="&quot;&quot;"/>
                  <p:cNvSpPr>
                    <a:spLocks noChangeShapeType="1"/>
                  </p:cNvSpPr>
                  <p:nvPr/>
                </p:nvSpPr>
                <p:spPr bwMode="auto">
                  <a:xfrm>
                    <a:off x="3603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4" name="Line 14" descr="&quot;&quot;"/>
                  <p:cNvSpPr>
                    <a:spLocks noChangeShapeType="1"/>
                  </p:cNvSpPr>
                  <p:nvPr/>
                </p:nvSpPr>
                <p:spPr bwMode="auto">
                  <a:xfrm>
                    <a:off x="3756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5" name="Line 15" descr="&quot;&quot;"/>
                  <p:cNvSpPr>
                    <a:spLocks noChangeShapeType="1"/>
                  </p:cNvSpPr>
                  <p:nvPr/>
                </p:nvSpPr>
                <p:spPr bwMode="auto">
                  <a:xfrm>
                    <a:off x="3908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6" name="Line 16" descr="&quot;&quot;"/>
                  <p:cNvSpPr>
                    <a:spLocks noChangeShapeType="1"/>
                  </p:cNvSpPr>
                  <p:nvPr/>
                </p:nvSpPr>
                <p:spPr bwMode="auto">
                  <a:xfrm>
                    <a:off x="4060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7" name="Line 17" descr="&quot;&quot;"/>
                  <p:cNvSpPr>
                    <a:spLocks noChangeShapeType="1"/>
                  </p:cNvSpPr>
                  <p:nvPr/>
                </p:nvSpPr>
                <p:spPr bwMode="auto">
                  <a:xfrm>
                    <a:off x="4213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8" name="Line 19" descr="&quot;&quot;"/>
                  <p:cNvSpPr>
                    <a:spLocks noChangeShapeType="1"/>
                  </p:cNvSpPr>
                  <p:nvPr/>
                </p:nvSpPr>
                <p:spPr bwMode="auto">
                  <a:xfrm>
                    <a:off x="4365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9" name="Line 20" descr="&quot;&quot;"/>
                  <p:cNvSpPr>
                    <a:spLocks noChangeShapeType="1"/>
                  </p:cNvSpPr>
                  <p:nvPr/>
                </p:nvSpPr>
                <p:spPr bwMode="auto">
                  <a:xfrm>
                    <a:off x="4518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0" name="Line 21" descr="&quot;&quot;"/>
                  <p:cNvSpPr>
                    <a:spLocks noChangeShapeType="1"/>
                  </p:cNvSpPr>
                  <p:nvPr/>
                </p:nvSpPr>
                <p:spPr bwMode="auto">
                  <a:xfrm>
                    <a:off x="4670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1" name="Line 22" descr="&quot;&quot;"/>
                  <p:cNvSpPr>
                    <a:spLocks noChangeShapeType="1"/>
                  </p:cNvSpPr>
                  <p:nvPr/>
                </p:nvSpPr>
                <p:spPr bwMode="auto">
                  <a:xfrm>
                    <a:off x="4822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2" name="Line 23" descr="&quot;&quot;"/>
                  <p:cNvSpPr>
                    <a:spLocks noChangeShapeType="1"/>
                  </p:cNvSpPr>
                  <p:nvPr/>
                </p:nvSpPr>
                <p:spPr bwMode="auto">
                  <a:xfrm>
                    <a:off x="4975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3" name="Line 24" descr="&quot;&quot;"/>
                  <p:cNvSpPr>
                    <a:spLocks noChangeShapeType="1"/>
                  </p:cNvSpPr>
                  <p:nvPr/>
                </p:nvSpPr>
                <p:spPr bwMode="auto">
                  <a:xfrm>
                    <a:off x="5127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4" name="Line 25" descr="&quot;&quot;"/>
                  <p:cNvSpPr>
                    <a:spLocks noChangeShapeType="1"/>
                  </p:cNvSpPr>
                  <p:nvPr/>
                </p:nvSpPr>
                <p:spPr bwMode="auto">
                  <a:xfrm>
                    <a:off x="5280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5" name="Line 26" descr="&quot;&quot;"/>
                  <p:cNvSpPr>
                    <a:spLocks noChangeShapeType="1"/>
                  </p:cNvSpPr>
                  <p:nvPr/>
                </p:nvSpPr>
                <p:spPr bwMode="auto">
                  <a:xfrm>
                    <a:off x="5432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6" name="Line 27" descr="&quot;&quot;"/>
                  <p:cNvSpPr>
                    <a:spLocks noChangeShapeType="1"/>
                  </p:cNvSpPr>
                  <p:nvPr/>
                </p:nvSpPr>
                <p:spPr bwMode="auto">
                  <a:xfrm>
                    <a:off x="5584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7" name="Line 28" descr="&quot;&quot;"/>
                  <p:cNvSpPr>
                    <a:spLocks noChangeShapeType="1"/>
                  </p:cNvSpPr>
                  <p:nvPr/>
                </p:nvSpPr>
                <p:spPr bwMode="auto">
                  <a:xfrm>
                    <a:off x="5737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8" name="Line 29" descr="&quot;&quot;"/>
                  <p:cNvSpPr>
                    <a:spLocks noChangeShapeType="1"/>
                  </p:cNvSpPr>
                  <p:nvPr/>
                </p:nvSpPr>
                <p:spPr bwMode="auto">
                  <a:xfrm>
                    <a:off x="5889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39" name="Line 30" descr="&quot;&quot;"/>
                  <p:cNvSpPr>
                    <a:spLocks noChangeShapeType="1"/>
                  </p:cNvSpPr>
                  <p:nvPr/>
                </p:nvSpPr>
                <p:spPr bwMode="auto">
                  <a:xfrm>
                    <a:off x="6042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0" name="Line 31" descr="&quot;&quot;"/>
                  <p:cNvSpPr>
                    <a:spLocks noChangeShapeType="1"/>
                  </p:cNvSpPr>
                  <p:nvPr/>
                </p:nvSpPr>
                <p:spPr bwMode="auto">
                  <a:xfrm>
                    <a:off x="6194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1" name="Line 32" descr="&quot;&quot;"/>
                  <p:cNvSpPr>
                    <a:spLocks noChangeShapeType="1"/>
                  </p:cNvSpPr>
                  <p:nvPr/>
                </p:nvSpPr>
                <p:spPr bwMode="auto">
                  <a:xfrm>
                    <a:off x="6346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2" name="Line 33" descr="&quot;&quot;"/>
                  <p:cNvSpPr>
                    <a:spLocks noChangeShapeType="1"/>
                  </p:cNvSpPr>
                  <p:nvPr/>
                </p:nvSpPr>
                <p:spPr bwMode="auto">
                  <a:xfrm>
                    <a:off x="6499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3" name="Line 34" descr="&quot;&quot;"/>
                  <p:cNvSpPr>
                    <a:spLocks noChangeShapeType="1"/>
                  </p:cNvSpPr>
                  <p:nvPr/>
                </p:nvSpPr>
                <p:spPr bwMode="auto">
                  <a:xfrm>
                    <a:off x="6651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4" name="Line 35" descr="&quot;&quot;"/>
                  <p:cNvSpPr>
                    <a:spLocks noChangeShapeType="1"/>
                  </p:cNvSpPr>
                  <p:nvPr/>
                </p:nvSpPr>
                <p:spPr bwMode="auto">
                  <a:xfrm>
                    <a:off x="6804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5" name="Line 36" descr="&quot;&quot;"/>
                  <p:cNvSpPr>
                    <a:spLocks noChangeShapeType="1"/>
                  </p:cNvSpPr>
                  <p:nvPr/>
                </p:nvSpPr>
                <p:spPr bwMode="auto">
                  <a:xfrm>
                    <a:off x="6956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6" name="Line 37" descr="&quot;&quot;"/>
                  <p:cNvSpPr>
                    <a:spLocks noChangeShapeType="1"/>
                  </p:cNvSpPr>
                  <p:nvPr/>
                </p:nvSpPr>
                <p:spPr bwMode="auto">
                  <a:xfrm>
                    <a:off x="7108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7" name="Line 38" descr="&quot;&quot;"/>
                  <p:cNvSpPr>
                    <a:spLocks noChangeShapeType="1"/>
                  </p:cNvSpPr>
                  <p:nvPr/>
                </p:nvSpPr>
                <p:spPr bwMode="auto">
                  <a:xfrm>
                    <a:off x="72612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8" name="Line 39" descr="&quot;&quot;"/>
                  <p:cNvSpPr>
                    <a:spLocks noChangeShapeType="1"/>
                  </p:cNvSpPr>
                  <p:nvPr/>
                </p:nvSpPr>
                <p:spPr bwMode="auto">
                  <a:xfrm>
                    <a:off x="74136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49" name="Line 40" descr="&quot;&quot;"/>
                  <p:cNvSpPr>
                    <a:spLocks noChangeShapeType="1"/>
                  </p:cNvSpPr>
                  <p:nvPr/>
                </p:nvSpPr>
                <p:spPr bwMode="auto">
                  <a:xfrm>
                    <a:off x="75660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50" name="Line 41" descr="&quot;&quot;"/>
                  <p:cNvSpPr>
                    <a:spLocks noChangeShapeType="1"/>
                  </p:cNvSpPr>
                  <p:nvPr/>
                </p:nvSpPr>
                <p:spPr bwMode="auto">
                  <a:xfrm>
                    <a:off x="77184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51" name="Line 42" descr="&quot;&quot;"/>
                  <p:cNvSpPr>
                    <a:spLocks noChangeShapeType="1"/>
                  </p:cNvSpPr>
                  <p:nvPr/>
                </p:nvSpPr>
                <p:spPr bwMode="auto">
                  <a:xfrm>
                    <a:off x="7870825" y="5548313"/>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grpSp>
            <p:grpSp>
              <p:nvGrpSpPr>
                <p:cNvPr id="113" name="3 small triangles, group 3" descr="&quot;&quot;"/>
                <p:cNvGrpSpPr/>
                <p:nvPr/>
              </p:nvGrpSpPr>
              <p:grpSpPr>
                <a:xfrm>
                  <a:off x="5936643" y="3725186"/>
                  <a:ext cx="1960598" cy="122507"/>
                  <a:chOff x="4213225" y="5611813"/>
                  <a:chExt cx="2617788" cy="179388"/>
                </a:xfrm>
              </p:grpSpPr>
              <p:sp>
                <p:nvSpPr>
                  <p:cNvPr id="117" name="Freeform 43" descr="&quot;&quot;"/>
                  <p:cNvSpPr>
                    <a:spLocks noChangeAspect="1"/>
                  </p:cNvSpPr>
                  <p:nvPr/>
                </p:nvSpPr>
                <p:spPr bwMode="auto">
                  <a:xfrm>
                    <a:off x="4213225" y="5611813"/>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18" name="Freeform 44" descr="&quot;&quot;"/>
                  <p:cNvSpPr>
                    <a:spLocks noChangeAspect="1"/>
                  </p:cNvSpPr>
                  <p:nvPr/>
                </p:nvSpPr>
                <p:spPr bwMode="auto">
                  <a:xfrm>
                    <a:off x="5432425" y="5611813"/>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19" name="Freeform 45" descr="&quot;&quot;"/>
                  <p:cNvSpPr>
                    <a:spLocks noChangeAspect="1"/>
                  </p:cNvSpPr>
                  <p:nvPr/>
                </p:nvSpPr>
                <p:spPr bwMode="auto">
                  <a:xfrm>
                    <a:off x="6651625" y="5611813"/>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grpSp>
            <p:sp>
              <p:nvSpPr>
                <p:cNvPr id="114" name="Rectangle 46" descr="&quot;&quot;"/>
                <p:cNvSpPr>
                  <a:spLocks noChangeArrowheads="1"/>
                </p:cNvSpPr>
                <p:nvPr/>
              </p:nvSpPr>
              <p:spPr bwMode="auto">
                <a:xfrm>
                  <a:off x="5917619" y="3137587"/>
                  <a:ext cx="1262723"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Network ID</a:t>
                  </a:r>
                </a:p>
              </p:txBody>
            </p:sp>
            <p:sp>
              <p:nvSpPr>
                <p:cNvPr id="115" name="Rectangle 47" descr="&quot;&quot;"/>
                <p:cNvSpPr>
                  <a:spLocks noChangeArrowheads="1"/>
                </p:cNvSpPr>
                <p:nvPr/>
              </p:nvSpPr>
              <p:spPr bwMode="auto">
                <a:xfrm>
                  <a:off x="7905563" y="3137587"/>
                  <a:ext cx="886330"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Host ID</a:t>
                  </a:r>
                </a:p>
              </p:txBody>
            </p:sp>
            <p:sp>
              <p:nvSpPr>
                <p:cNvPr id="116" name="Rectangle 48" descr="&quot;&quot;"/>
                <p:cNvSpPr>
                  <a:spLocks noChangeArrowheads="1"/>
                </p:cNvSpPr>
                <p:nvPr/>
              </p:nvSpPr>
              <p:spPr bwMode="auto">
                <a:xfrm>
                  <a:off x="5019110" y="3450633"/>
                  <a:ext cx="635778"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dirty="0">
                      <a:latin typeface="Segoe UI" pitchFamily="34" charset="0"/>
                      <a:ea typeface="Segoe UI" pitchFamily="34" charset="0"/>
                      <a:cs typeface="Segoe UI" pitchFamily="34" charset="0"/>
                    </a:rPr>
                    <a:t>1 1 0</a:t>
                  </a:r>
                </a:p>
              </p:txBody>
            </p:sp>
          </p:grpSp>
          <p:grpSp>
            <p:nvGrpSpPr>
              <p:cNvPr id="105" name="w, x, y, and z,   group 3" descr="&quot;&quot;"/>
              <p:cNvGrpSpPr/>
              <p:nvPr/>
            </p:nvGrpSpPr>
            <p:grpSpPr>
              <a:xfrm>
                <a:off x="5327392" y="3717599"/>
                <a:ext cx="3043259" cy="301097"/>
                <a:chOff x="3399754" y="5600701"/>
                <a:chExt cx="4063358" cy="440899"/>
              </a:xfrm>
            </p:grpSpPr>
            <p:sp>
              <p:nvSpPr>
                <p:cNvPr id="106" name="Rectangle 49" descr="&quot;&quot;"/>
                <p:cNvSpPr>
                  <a:spLocks noChangeArrowheads="1"/>
                </p:cNvSpPr>
                <p:nvPr/>
              </p:nvSpPr>
              <p:spPr bwMode="auto">
                <a:xfrm>
                  <a:off x="4710113" y="5600701"/>
                  <a:ext cx="384720"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x</a:t>
                  </a:r>
                </a:p>
              </p:txBody>
            </p:sp>
            <p:sp>
              <p:nvSpPr>
                <p:cNvPr id="107" name="Rectangle 50" descr="&quot;&quot;"/>
                <p:cNvSpPr>
                  <a:spLocks noChangeArrowheads="1"/>
                </p:cNvSpPr>
                <p:nvPr/>
              </p:nvSpPr>
              <p:spPr bwMode="auto">
                <a:xfrm>
                  <a:off x="3399754" y="5600701"/>
                  <a:ext cx="451627"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w</a:t>
                  </a:r>
                </a:p>
              </p:txBody>
            </p:sp>
            <p:sp>
              <p:nvSpPr>
                <p:cNvPr id="108" name="Rectangle 51" descr="&quot;&quot;"/>
                <p:cNvSpPr>
                  <a:spLocks noChangeArrowheads="1"/>
                </p:cNvSpPr>
                <p:nvPr/>
              </p:nvSpPr>
              <p:spPr bwMode="auto">
                <a:xfrm>
                  <a:off x="5843831" y="5600701"/>
                  <a:ext cx="382629"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y</a:t>
                  </a:r>
                </a:p>
              </p:txBody>
            </p:sp>
            <p:sp>
              <p:nvSpPr>
                <p:cNvPr id="109" name="Rectangle 52" descr="&quot;&quot;"/>
                <p:cNvSpPr>
                  <a:spLocks noChangeArrowheads="1"/>
                </p:cNvSpPr>
                <p:nvPr/>
              </p:nvSpPr>
              <p:spPr bwMode="auto">
                <a:xfrm>
                  <a:off x="7095119" y="5600701"/>
                  <a:ext cx="367993"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z</a:t>
                  </a:r>
                </a:p>
              </p:txBody>
            </p:sp>
          </p:grpSp>
        </p:grpSp>
        <p:grpSp>
          <p:nvGrpSpPr>
            <p:cNvPr id="6" name="Group 198"/>
            <p:cNvGrpSpPr/>
            <p:nvPr/>
          </p:nvGrpSpPr>
          <p:grpSpPr>
            <a:xfrm>
              <a:off x="5016141" y="1874036"/>
              <a:ext cx="3754985" cy="900623"/>
              <a:chOff x="5016141" y="2004668"/>
              <a:chExt cx="3754985" cy="900623"/>
            </a:xfrm>
          </p:grpSpPr>
          <p:sp>
            <p:nvSpPr>
              <p:cNvPr id="56" name="Line 66" descr="&quot;&quot;"/>
              <p:cNvSpPr>
                <a:spLocks noChangeShapeType="1"/>
              </p:cNvSpPr>
              <p:nvPr/>
            </p:nvSpPr>
            <p:spPr bwMode="auto">
              <a:xfrm flipV="1">
                <a:off x="6913969" y="2004668"/>
                <a:ext cx="0" cy="680835"/>
              </a:xfrm>
              <a:prstGeom prst="line">
                <a:avLst/>
              </a:prstGeom>
              <a:noFill/>
              <a:ln w="25400">
                <a:solidFill>
                  <a:srgbClr val="FF0000"/>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grpSp>
            <p:nvGrpSpPr>
              <p:cNvPr id="57" name="3 small triangles, group 2" descr="&quot;&quot;"/>
              <p:cNvGrpSpPr/>
              <p:nvPr/>
            </p:nvGrpSpPr>
            <p:grpSpPr>
              <a:xfrm>
                <a:off x="5936643" y="2624792"/>
                <a:ext cx="1960598" cy="122507"/>
                <a:chOff x="4213225" y="4000501"/>
                <a:chExt cx="2617788" cy="179388"/>
              </a:xfrm>
            </p:grpSpPr>
            <p:sp>
              <p:nvSpPr>
                <p:cNvPr id="101" name="Freeform 91" descr="&quot;&quot;"/>
                <p:cNvSpPr>
                  <a:spLocks noChangeAspect="1"/>
                </p:cNvSpPr>
                <p:nvPr/>
              </p:nvSpPr>
              <p:spPr bwMode="auto">
                <a:xfrm>
                  <a:off x="4213225" y="4000501"/>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02" name="Freeform 92" descr="&quot;&quot;"/>
                <p:cNvSpPr>
                  <a:spLocks noChangeAspect="1"/>
                </p:cNvSpPr>
                <p:nvPr/>
              </p:nvSpPr>
              <p:spPr bwMode="auto">
                <a:xfrm>
                  <a:off x="5432425" y="4000501"/>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03" name="Freeform 93" descr="&quot;&quot;"/>
                <p:cNvSpPr>
                  <a:spLocks noChangeAspect="1"/>
                </p:cNvSpPr>
                <p:nvPr/>
              </p:nvSpPr>
              <p:spPr bwMode="auto">
                <a:xfrm>
                  <a:off x="6651625" y="4000501"/>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grpSp>
          <p:grpSp>
            <p:nvGrpSpPr>
              <p:cNvPr id="58" name="Group 250"/>
              <p:cNvGrpSpPr/>
              <p:nvPr/>
            </p:nvGrpSpPr>
            <p:grpSpPr>
              <a:xfrm>
                <a:off x="5016141" y="2009005"/>
                <a:ext cx="3754985" cy="659153"/>
                <a:chOff x="5016141" y="2009005"/>
                <a:chExt cx="3754985" cy="659153"/>
              </a:xfrm>
            </p:grpSpPr>
            <p:sp>
              <p:nvSpPr>
                <p:cNvPr id="64" name="Rectangle 57" descr="&quot;&quot;"/>
                <p:cNvSpPr>
                  <a:spLocks noChangeArrowheads="1"/>
                </p:cNvSpPr>
                <p:nvPr/>
              </p:nvSpPr>
              <p:spPr bwMode="auto">
                <a:xfrm>
                  <a:off x="5023521" y="2009005"/>
                  <a:ext cx="3747605" cy="659152"/>
                </a:xfrm>
                <a:prstGeom prst="rect">
                  <a:avLst/>
                </a:prstGeom>
                <a:noFill/>
                <a:ln w="25400">
                  <a:solidFill>
                    <a:schemeClr val="tx1"/>
                  </a:solidFill>
                  <a:miter lim="800000"/>
                  <a:headEnd/>
                  <a:tailEnd/>
                </a:ln>
              </p:spPr>
              <p:txBody>
                <a:bodyPr wrap="none" anchor="ctr"/>
                <a:lstStyle/>
                <a:p>
                  <a:endParaRPr lang="en-US" sz="1600" dirty="0">
                    <a:latin typeface="Segoe UI" pitchFamily="34" charset="0"/>
                    <a:ea typeface="Segoe UI" pitchFamily="34" charset="0"/>
                    <a:cs typeface="Segoe UI" pitchFamily="34" charset="0"/>
                  </a:endParaRPr>
                </a:p>
              </p:txBody>
            </p:sp>
            <p:grpSp>
              <p:nvGrpSpPr>
                <p:cNvPr id="65" name="verticle lines representing bits, group 2" descr="&quot;&quot;"/>
                <p:cNvGrpSpPr/>
                <p:nvPr/>
              </p:nvGrpSpPr>
              <p:grpSpPr>
                <a:xfrm>
                  <a:off x="5137661" y="2581427"/>
                  <a:ext cx="3538348" cy="86731"/>
                  <a:chOff x="3146425" y="3937001"/>
                  <a:chExt cx="4724400" cy="127000"/>
                </a:xfrm>
              </p:grpSpPr>
              <p:sp>
                <p:nvSpPr>
                  <p:cNvPr id="69" name="Line 58" descr="&quot;&quot;"/>
                  <p:cNvSpPr>
                    <a:spLocks noChangeShapeType="1"/>
                  </p:cNvSpPr>
                  <p:nvPr/>
                </p:nvSpPr>
                <p:spPr bwMode="auto">
                  <a:xfrm>
                    <a:off x="3146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0" name="Line 59" descr="&quot;&quot;"/>
                  <p:cNvSpPr>
                    <a:spLocks noChangeShapeType="1"/>
                  </p:cNvSpPr>
                  <p:nvPr/>
                </p:nvSpPr>
                <p:spPr bwMode="auto">
                  <a:xfrm>
                    <a:off x="3298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1" name="Line 60" descr="&quot;&quot;"/>
                  <p:cNvSpPr>
                    <a:spLocks noChangeShapeType="1"/>
                  </p:cNvSpPr>
                  <p:nvPr/>
                </p:nvSpPr>
                <p:spPr bwMode="auto">
                  <a:xfrm>
                    <a:off x="3451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2" name="Line 61" descr="&quot;&quot;"/>
                  <p:cNvSpPr>
                    <a:spLocks noChangeShapeType="1"/>
                  </p:cNvSpPr>
                  <p:nvPr/>
                </p:nvSpPr>
                <p:spPr bwMode="auto">
                  <a:xfrm>
                    <a:off x="3603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3" name="Line 62" descr="&quot;&quot;"/>
                  <p:cNvSpPr>
                    <a:spLocks noChangeShapeType="1"/>
                  </p:cNvSpPr>
                  <p:nvPr/>
                </p:nvSpPr>
                <p:spPr bwMode="auto">
                  <a:xfrm>
                    <a:off x="3756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4" name="Line 63" descr="&quot;&quot;"/>
                  <p:cNvSpPr>
                    <a:spLocks noChangeShapeType="1"/>
                  </p:cNvSpPr>
                  <p:nvPr/>
                </p:nvSpPr>
                <p:spPr bwMode="auto">
                  <a:xfrm>
                    <a:off x="3908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5" name="Line 64" descr="&quot;&quot;"/>
                  <p:cNvSpPr>
                    <a:spLocks noChangeShapeType="1"/>
                  </p:cNvSpPr>
                  <p:nvPr/>
                </p:nvSpPr>
                <p:spPr bwMode="auto">
                  <a:xfrm>
                    <a:off x="4060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6" name="Line 65" descr="&quot;&quot;"/>
                  <p:cNvSpPr>
                    <a:spLocks noChangeShapeType="1"/>
                  </p:cNvSpPr>
                  <p:nvPr/>
                </p:nvSpPr>
                <p:spPr bwMode="auto">
                  <a:xfrm>
                    <a:off x="4213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7" name="Line 67" descr="&quot;&quot;"/>
                  <p:cNvSpPr>
                    <a:spLocks noChangeShapeType="1"/>
                  </p:cNvSpPr>
                  <p:nvPr/>
                </p:nvSpPr>
                <p:spPr bwMode="auto">
                  <a:xfrm>
                    <a:off x="4365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8" name="Line 68" descr="&quot;&quot;"/>
                  <p:cNvSpPr>
                    <a:spLocks noChangeShapeType="1"/>
                  </p:cNvSpPr>
                  <p:nvPr/>
                </p:nvSpPr>
                <p:spPr bwMode="auto">
                  <a:xfrm>
                    <a:off x="4518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79" name="Line 69" descr="&quot;&quot;"/>
                  <p:cNvSpPr>
                    <a:spLocks noChangeShapeType="1"/>
                  </p:cNvSpPr>
                  <p:nvPr/>
                </p:nvSpPr>
                <p:spPr bwMode="auto">
                  <a:xfrm>
                    <a:off x="4670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0" name="Line 70" descr="&quot;&quot;"/>
                  <p:cNvSpPr>
                    <a:spLocks noChangeShapeType="1"/>
                  </p:cNvSpPr>
                  <p:nvPr/>
                </p:nvSpPr>
                <p:spPr bwMode="auto">
                  <a:xfrm>
                    <a:off x="4822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1" name="Line 71" descr="&quot;&quot;"/>
                  <p:cNvSpPr>
                    <a:spLocks noChangeShapeType="1"/>
                  </p:cNvSpPr>
                  <p:nvPr/>
                </p:nvSpPr>
                <p:spPr bwMode="auto">
                  <a:xfrm>
                    <a:off x="4975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2" name="Line 72" descr="&quot;&quot;"/>
                  <p:cNvSpPr>
                    <a:spLocks noChangeShapeType="1"/>
                  </p:cNvSpPr>
                  <p:nvPr/>
                </p:nvSpPr>
                <p:spPr bwMode="auto">
                  <a:xfrm>
                    <a:off x="5127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3" name="Line 73" descr="&quot;&quot;"/>
                  <p:cNvSpPr>
                    <a:spLocks noChangeShapeType="1"/>
                  </p:cNvSpPr>
                  <p:nvPr/>
                </p:nvSpPr>
                <p:spPr bwMode="auto">
                  <a:xfrm>
                    <a:off x="5280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4" name="Line 74" descr="&quot;&quot;"/>
                  <p:cNvSpPr>
                    <a:spLocks noChangeShapeType="1"/>
                  </p:cNvSpPr>
                  <p:nvPr/>
                </p:nvSpPr>
                <p:spPr bwMode="auto">
                  <a:xfrm>
                    <a:off x="5432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5" name="Line 75" descr="&quot;&quot;"/>
                  <p:cNvSpPr>
                    <a:spLocks noChangeShapeType="1"/>
                  </p:cNvSpPr>
                  <p:nvPr/>
                </p:nvSpPr>
                <p:spPr bwMode="auto">
                  <a:xfrm>
                    <a:off x="5584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6" name="Line 76" descr="&quot;&quot;"/>
                  <p:cNvSpPr>
                    <a:spLocks noChangeShapeType="1"/>
                  </p:cNvSpPr>
                  <p:nvPr/>
                </p:nvSpPr>
                <p:spPr bwMode="auto">
                  <a:xfrm>
                    <a:off x="5737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7" name="Line 77" descr="&quot;&quot;"/>
                  <p:cNvSpPr>
                    <a:spLocks noChangeShapeType="1"/>
                  </p:cNvSpPr>
                  <p:nvPr/>
                </p:nvSpPr>
                <p:spPr bwMode="auto">
                  <a:xfrm>
                    <a:off x="5889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8" name="Line 78" descr="&quot;&quot;"/>
                  <p:cNvSpPr>
                    <a:spLocks noChangeShapeType="1"/>
                  </p:cNvSpPr>
                  <p:nvPr/>
                </p:nvSpPr>
                <p:spPr bwMode="auto">
                  <a:xfrm>
                    <a:off x="6042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89" name="Line 79" descr="&quot;&quot;"/>
                  <p:cNvSpPr>
                    <a:spLocks noChangeShapeType="1"/>
                  </p:cNvSpPr>
                  <p:nvPr/>
                </p:nvSpPr>
                <p:spPr bwMode="auto">
                  <a:xfrm>
                    <a:off x="6194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0" name="Line 80" descr="&quot;&quot;"/>
                  <p:cNvSpPr>
                    <a:spLocks noChangeShapeType="1"/>
                  </p:cNvSpPr>
                  <p:nvPr/>
                </p:nvSpPr>
                <p:spPr bwMode="auto">
                  <a:xfrm>
                    <a:off x="6346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1" name="Line 81" descr="&quot;&quot;"/>
                  <p:cNvSpPr>
                    <a:spLocks noChangeShapeType="1"/>
                  </p:cNvSpPr>
                  <p:nvPr/>
                </p:nvSpPr>
                <p:spPr bwMode="auto">
                  <a:xfrm>
                    <a:off x="6499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2" name="Line 82" descr="&quot;&quot;"/>
                  <p:cNvSpPr>
                    <a:spLocks noChangeShapeType="1"/>
                  </p:cNvSpPr>
                  <p:nvPr/>
                </p:nvSpPr>
                <p:spPr bwMode="auto">
                  <a:xfrm>
                    <a:off x="6651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3" name="Line 83" descr="&quot;&quot;"/>
                  <p:cNvSpPr>
                    <a:spLocks noChangeShapeType="1"/>
                  </p:cNvSpPr>
                  <p:nvPr/>
                </p:nvSpPr>
                <p:spPr bwMode="auto">
                  <a:xfrm>
                    <a:off x="6804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4" name="Line 84" descr="&quot;&quot;"/>
                  <p:cNvSpPr>
                    <a:spLocks noChangeShapeType="1"/>
                  </p:cNvSpPr>
                  <p:nvPr/>
                </p:nvSpPr>
                <p:spPr bwMode="auto">
                  <a:xfrm>
                    <a:off x="6956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5" name="Line 85" descr="&quot;&quot;"/>
                  <p:cNvSpPr>
                    <a:spLocks noChangeShapeType="1"/>
                  </p:cNvSpPr>
                  <p:nvPr/>
                </p:nvSpPr>
                <p:spPr bwMode="auto">
                  <a:xfrm>
                    <a:off x="7108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6" name="Line 86" descr="&quot;&quot;"/>
                  <p:cNvSpPr>
                    <a:spLocks noChangeShapeType="1"/>
                  </p:cNvSpPr>
                  <p:nvPr/>
                </p:nvSpPr>
                <p:spPr bwMode="auto">
                  <a:xfrm>
                    <a:off x="72612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7" name="Line 87" descr="&quot;&quot;"/>
                  <p:cNvSpPr>
                    <a:spLocks noChangeShapeType="1"/>
                  </p:cNvSpPr>
                  <p:nvPr/>
                </p:nvSpPr>
                <p:spPr bwMode="auto">
                  <a:xfrm>
                    <a:off x="74136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8" name="Line 88" descr="&quot;&quot;"/>
                  <p:cNvSpPr>
                    <a:spLocks noChangeShapeType="1"/>
                  </p:cNvSpPr>
                  <p:nvPr/>
                </p:nvSpPr>
                <p:spPr bwMode="auto">
                  <a:xfrm>
                    <a:off x="75660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99" name="Line 89" descr="&quot;&quot;"/>
                  <p:cNvSpPr>
                    <a:spLocks noChangeShapeType="1"/>
                  </p:cNvSpPr>
                  <p:nvPr/>
                </p:nvSpPr>
                <p:spPr bwMode="auto">
                  <a:xfrm>
                    <a:off x="77184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00" name="Line 90" descr="&quot;&quot;"/>
                  <p:cNvSpPr>
                    <a:spLocks noChangeShapeType="1"/>
                  </p:cNvSpPr>
                  <p:nvPr/>
                </p:nvSpPr>
                <p:spPr bwMode="auto">
                  <a:xfrm>
                    <a:off x="7870825" y="3937001"/>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grpSp>
            <p:sp>
              <p:nvSpPr>
                <p:cNvPr id="66" name="Rectangle 94" descr="&quot;&quot;"/>
                <p:cNvSpPr>
                  <a:spLocks noChangeArrowheads="1"/>
                </p:cNvSpPr>
                <p:nvPr/>
              </p:nvSpPr>
              <p:spPr bwMode="auto">
                <a:xfrm>
                  <a:off x="5325517" y="2037193"/>
                  <a:ext cx="1262723"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Network ID</a:t>
                  </a:r>
                </a:p>
              </p:txBody>
            </p:sp>
            <p:sp>
              <p:nvSpPr>
                <p:cNvPr id="67" name="Rectangle 95" descr="&quot;&quot;"/>
                <p:cNvSpPr>
                  <a:spLocks noChangeArrowheads="1"/>
                </p:cNvSpPr>
                <p:nvPr/>
              </p:nvSpPr>
              <p:spPr bwMode="auto">
                <a:xfrm>
                  <a:off x="7399065" y="2037193"/>
                  <a:ext cx="886330"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Host ID</a:t>
                  </a:r>
                </a:p>
              </p:txBody>
            </p:sp>
            <p:sp>
              <p:nvSpPr>
                <p:cNvPr id="68" name="Rectangle 96" descr="&quot;&quot;"/>
                <p:cNvSpPr>
                  <a:spLocks noChangeArrowheads="1"/>
                </p:cNvSpPr>
                <p:nvPr/>
              </p:nvSpPr>
              <p:spPr bwMode="auto">
                <a:xfrm>
                  <a:off x="5016141" y="2349678"/>
                  <a:ext cx="465089"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dirty="0">
                      <a:latin typeface="Segoe UI" pitchFamily="34" charset="0"/>
                      <a:ea typeface="Segoe UI" pitchFamily="34" charset="0"/>
                      <a:cs typeface="Segoe UI" pitchFamily="34" charset="0"/>
                    </a:rPr>
                    <a:t>1 0</a:t>
                  </a:r>
                </a:p>
              </p:txBody>
            </p:sp>
          </p:grpSp>
          <p:grpSp>
            <p:nvGrpSpPr>
              <p:cNvPr id="59" name="w, x, y, and z,   group 2" descr="&quot;&quot;"/>
              <p:cNvGrpSpPr/>
              <p:nvPr/>
            </p:nvGrpSpPr>
            <p:grpSpPr>
              <a:xfrm>
                <a:off x="5368319" y="2604194"/>
                <a:ext cx="3011843" cy="301097"/>
                <a:chOff x="3454400" y="3970338"/>
                <a:chExt cx="4021411" cy="440899"/>
              </a:xfrm>
            </p:grpSpPr>
            <p:sp>
              <p:nvSpPr>
                <p:cNvPr id="60" name="Rectangle 97" descr="&quot;&quot;"/>
                <p:cNvSpPr>
                  <a:spLocks noChangeArrowheads="1"/>
                </p:cNvSpPr>
                <p:nvPr/>
              </p:nvSpPr>
              <p:spPr bwMode="auto">
                <a:xfrm>
                  <a:off x="4659894" y="3970338"/>
                  <a:ext cx="384720"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x</a:t>
                  </a:r>
                </a:p>
              </p:txBody>
            </p:sp>
            <p:sp>
              <p:nvSpPr>
                <p:cNvPr id="61" name="Rectangle 98" descr="&quot;&quot;"/>
                <p:cNvSpPr>
                  <a:spLocks noChangeArrowheads="1"/>
                </p:cNvSpPr>
                <p:nvPr/>
              </p:nvSpPr>
              <p:spPr bwMode="auto">
                <a:xfrm>
                  <a:off x="3454400" y="3970338"/>
                  <a:ext cx="451627"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w</a:t>
                  </a:r>
                </a:p>
              </p:txBody>
            </p:sp>
            <p:sp>
              <p:nvSpPr>
                <p:cNvPr id="62" name="Rectangle 99" descr="&quot;&quot;"/>
                <p:cNvSpPr>
                  <a:spLocks noChangeArrowheads="1"/>
                </p:cNvSpPr>
                <p:nvPr/>
              </p:nvSpPr>
              <p:spPr bwMode="auto">
                <a:xfrm>
                  <a:off x="5877504" y="3970338"/>
                  <a:ext cx="382629"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y</a:t>
                  </a:r>
                </a:p>
              </p:txBody>
            </p:sp>
            <p:sp>
              <p:nvSpPr>
                <p:cNvPr id="63" name="Rectangle 100" descr="&quot;&quot;"/>
                <p:cNvSpPr>
                  <a:spLocks noChangeArrowheads="1"/>
                </p:cNvSpPr>
                <p:nvPr/>
              </p:nvSpPr>
              <p:spPr bwMode="auto">
                <a:xfrm>
                  <a:off x="7107818" y="3970338"/>
                  <a:ext cx="367993"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z</a:t>
                  </a:r>
                </a:p>
              </p:txBody>
            </p:sp>
          </p:grpSp>
        </p:grpSp>
        <p:grpSp>
          <p:nvGrpSpPr>
            <p:cNvPr id="7" name="Group 199"/>
            <p:cNvGrpSpPr/>
            <p:nvPr/>
          </p:nvGrpSpPr>
          <p:grpSpPr>
            <a:xfrm>
              <a:off x="5014009" y="903189"/>
              <a:ext cx="3764251" cy="901708"/>
              <a:chOff x="5014009" y="903189"/>
              <a:chExt cx="3764251" cy="901708"/>
            </a:xfrm>
          </p:grpSpPr>
          <p:grpSp>
            <p:nvGrpSpPr>
              <p:cNvPr id="8" name="w, x, y, and z,   group 1" descr="&quot;&quot;"/>
              <p:cNvGrpSpPr/>
              <p:nvPr/>
            </p:nvGrpSpPr>
            <p:grpSpPr>
              <a:xfrm>
                <a:off x="5328582" y="1503800"/>
                <a:ext cx="3043257" cy="301097"/>
                <a:chOff x="3401342" y="2359025"/>
                <a:chExt cx="4063356" cy="440899"/>
              </a:xfrm>
            </p:grpSpPr>
            <p:sp>
              <p:nvSpPr>
                <p:cNvPr id="52" name="Rectangle 145" descr="&quot;&quot;"/>
                <p:cNvSpPr>
                  <a:spLocks noChangeArrowheads="1"/>
                </p:cNvSpPr>
                <p:nvPr/>
              </p:nvSpPr>
              <p:spPr bwMode="auto">
                <a:xfrm>
                  <a:off x="4648780" y="2359025"/>
                  <a:ext cx="384720"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x</a:t>
                  </a:r>
                </a:p>
              </p:txBody>
            </p:sp>
            <p:sp>
              <p:nvSpPr>
                <p:cNvPr id="53" name="Rectangle 146" descr="&quot;&quot;"/>
                <p:cNvSpPr>
                  <a:spLocks noChangeArrowheads="1"/>
                </p:cNvSpPr>
                <p:nvPr/>
              </p:nvSpPr>
              <p:spPr bwMode="auto">
                <a:xfrm>
                  <a:off x="3401342" y="2359025"/>
                  <a:ext cx="451627"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w</a:t>
                  </a:r>
                </a:p>
              </p:txBody>
            </p:sp>
            <p:sp>
              <p:nvSpPr>
                <p:cNvPr id="54" name="Rectangle 147" descr="&quot;&quot;"/>
                <p:cNvSpPr>
                  <a:spLocks noChangeArrowheads="1"/>
                </p:cNvSpPr>
                <p:nvPr/>
              </p:nvSpPr>
              <p:spPr bwMode="auto">
                <a:xfrm>
                  <a:off x="5866393" y="2359025"/>
                  <a:ext cx="382629"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y</a:t>
                  </a:r>
                </a:p>
              </p:txBody>
            </p:sp>
            <p:sp>
              <p:nvSpPr>
                <p:cNvPr id="55" name="Rectangle 148" descr="&quot;&quot;"/>
                <p:cNvSpPr>
                  <a:spLocks noChangeArrowheads="1"/>
                </p:cNvSpPr>
                <p:nvPr/>
              </p:nvSpPr>
              <p:spPr bwMode="auto">
                <a:xfrm>
                  <a:off x="7096705" y="2359025"/>
                  <a:ext cx="367993" cy="440899"/>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i="1" dirty="0">
                      <a:solidFill>
                        <a:schemeClr val="accent2"/>
                      </a:solidFill>
                      <a:latin typeface="Segoe UI" pitchFamily="34" charset="0"/>
                      <a:ea typeface="Segoe UI" pitchFamily="34" charset="0"/>
                      <a:cs typeface="Segoe UI" pitchFamily="34" charset="0"/>
                    </a:rPr>
                    <a:t>z</a:t>
                  </a:r>
                </a:p>
              </p:txBody>
            </p:sp>
          </p:grpSp>
          <p:grpSp>
            <p:nvGrpSpPr>
              <p:cNvPr id="9" name="Group 201"/>
              <p:cNvGrpSpPr/>
              <p:nvPr/>
            </p:nvGrpSpPr>
            <p:grpSpPr>
              <a:xfrm>
                <a:off x="5014009" y="903189"/>
                <a:ext cx="3764251" cy="739377"/>
                <a:chOff x="5014009" y="903189"/>
                <a:chExt cx="3764251" cy="739377"/>
              </a:xfrm>
            </p:grpSpPr>
            <p:sp>
              <p:nvSpPr>
                <p:cNvPr id="10" name="Rectangle 105" descr="&quot;&quot;"/>
                <p:cNvSpPr>
                  <a:spLocks noChangeArrowheads="1"/>
                </p:cNvSpPr>
                <p:nvPr/>
              </p:nvSpPr>
              <p:spPr bwMode="auto">
                <a:xfrm rot="10800000">
                  <a:off x="5030655" y="903190"/>
                  <a:ext cx="3747605" cy="659152"/>
                </a:xfrm>
                <a:prstGeom prst="rect">
                  <a:avLst/>
                </a:prstGeom>
                <a:noFill/>
                <a:ln w="25400">
                  <a:solidFill>
                    <a:schemeClr val="tx1"/>
                  </a:solidFill>
                  <a:miter lim="800000"/>
                  <a:headEnd/>
                  <a:tailEnd/>
                </a:ln>
              </p:spPr>
              <p:txBody>
                <a:bodyPr wrap="none" anchor="ctr"/>
                <a:lstStyle/>
                <a:p>
                  <a:endParaRPr lang="en-US" sz="1600" dirty="0">
                    <a:latin typeface="Segoe UI" pitchFamily="34" charset="0"/>
                    <a:ea typeface="Segoe UI" pitchFamily="34" charset="0"/>
                    <a:cs typeface="Segoe UI" pitchFamily="34" charset="0"/>
                  </a:endParaRPr>
                </a:p>
              </p:txBody>
            </p:sp>
            <p:sp>
              <p:nvSpPr>
                <p:cNvPr id="11" name="Line 114" descr="&quot;&quot;"/>
                <p:cNvSpPr>
                  <a:spLocks noChangeShapeType="1"/>
                </p:cNvSpPr>
                <p:nvPr/>
              </p:nvSpPr>
              <p:spPr bwMode="auto">
                <a:xfrm flipV="1">
                  <a:off x="5993713" y="903189"/>
                  <a:ext cx="0" cy="677583"/>
                </a:xfrm>
                <a:prstGeom prst="line">
                  <a:avLst/>
                </a:prstGeom>
                <a:noFill/>
                <a:ln w="25400">
                  <a:solidFill>
                    <a:srgbClr val="FF0000"/>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12" name="Rectangle 142" descr="&quot;&quot;"/>
                <p:cNvSpPr>
                  <a:spLocks noChangeArrowheads="1"/>
                </p:cNvSpPr>
                <p:nvPr/>
              </p:nvSpPr>
              <p:spPr bwMode="auto">
                <a:xfrm>
                  <a:off x="5022331" y="932461"/>
                  <a:ext cx="977325" cy="438302"/>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lnSpc>
                      <a:spcPct val="90000"/>
                    </a:lnSpc>
                    <a:spcBef>
                      <a:spcPct val="40000"/>
                    </a:spcBef>
                  </a:pPr>
                  <a:r>
                    <a:rPr lang="en-US" sz="1600" dirty="0">
                      <a:latin typeface="Segoe UI" pitchFamily="34" charset="0"/>
                      <a:ea typeface="Segoe UI" pitchFamily="34" charset="0"/>
                      <a:cs typeface="Segoe UI" pitchFamily="34" charset="0"/>
                    </a:rPr>
                    <a:t>Network ID</a:t>
                  </a:r>
                </a:p>
              </p:txBody>
            </p:sp>
            <p:sp>
              <p:nvSpPr>
                <p:cNvPr id="13" name="Rectangle 143" descr="&quot;&quot;"/>
                <p:cNvSpPr>
                  <a:spLocks noChangeArrowheads="1"/>
                </p:cNvSpPr>
                <p:nvPr/>
              </p:nvSpPr>
              <p:spPr bwMode="auto">
                <a:xfrm>
                  <a:off x="7006708" y="932462"/>
                  <a:ext cx="886330"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Host ID</a:t>
                  </a:r>
                </a:p>
              </p:txBody>
            </p:sp>
            <p:sp>
              <p:nvSpPr>
                <p:cNvPr id="14" name="Rectangle 144" descr="&quot;&quot;"/>
                <p:cNvSpPr>
                  <a:spLocks noChangeArrowheads="1"/>
                </p:cNvSpPr>
                <p:nvPr/>
              </p:nvSpPr>
              <p:spPr bwMode="auto">
                <a:xfrm>
                  <a:off x="5014009" y="1276131"/>
                  <a:ext cx="294400" cy="30109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1600" dirty="0">
                      <a:latin typeface="Segoe UI" pitchFamily="34" charset="0"/>
                      <a:ea typeface="Segoe UI" pitchFamily="34" charset="0"/>
                      <a:cs typeface="Segoe UI" pitchFamily="34" charset="0"/>
                    </a:rPr>
                    <a:t>0</a:t>
                  </a:r>
                </a:p>
              </p:txBody>
            </p:sp>
            <p:grpSp>
              <p:nvGrpSpPr>
                <p:cNvPr id="15" name="verticle lines representing bits, group 1" descr="&quot;&quot;"/>
                <p:cNvGrpSpPr/>
                <p:nvPr/>
              </p:nvGrpSpPr>
              <p:grpSpPr>
                <a:xfrm>
                  <a:off x="5137661" y="1476695"/>
                  <a:ext cx="3533592" cy="86731"/>
                  <a:chOff x="3146425" y="2319338"/>
                  <a:chExt cx="4718050" cy="127000"/>
                </a:xfrm>
              </p:grpSpPr>
              <p:sp>
                <p:nvSpPr>
                  <p:cNvPr id="20" name="Line 106" descr="&quot;&quot;"/>
                  <p:cNvSpPr>
                    <a:spLocks noChangeShapeType="1"/>
                  </p:cNvSpPr>
                  <p:nvPr/>
                </p:nvSpPr>
                <p:spPr bwMode="auto">
                  <a:xfrm>
                    <a:off x="31464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1" name="Line 107" descr="&quot;&quot;"/>
                  <p:cNvSpPr>
                    <a:spLocks noChangeShapeType="1"/>
                  </p:cNvSpPr>
                  <p:nvPr/>
                </p:nvSpPr>
                <p:spPr bwMode="auto">
                  <a:xfrm>
                    <a:off x="32988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2" name="Line 108" descr="&quot;&quot;"/>
                  <p:cNvSpPr>
                    <a:spLocks noChangeShapeType="1"/>
                  </p:cNvSpPr>
                  <p:nvPr/>
                </p:nvSpPr>
                <p:spPr bwMode="auto">
                  <a:xfrm>
                    <a:off x="34512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3" name="Line 109" descr="&quot;&quot;"/>
                  <p:cNvSpPr>
                    <a:spLocks noChangeShapeType="1"/>
                  </p:cNvSpPr>
                  <p:nvPr/>
                </p:nvSpPr>
                <p:spPr bwMode="auto">
                  <a:xfrm>
                    <a:off x="36036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4" name="Line 110" descr="&quot;&quot;"/>
                  <p:cNvSpPr>
                    <a:spLocks noChangeShapeType="1"/>
                  </p:cNvSpPr>
                  <p:nvPr/>
                </p:nvSpPr>
                <p:spPr bwMode="auto">
                  <a:xfrm>
                    <a:off x="37560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5" name="Line 111" descr="&quot;&quot;"/>
                  <p:cNvSpPr>
                    <a:spLocks noChangeShapeType="1"/>
                  </p:cNvSpPr>
                  <p:nvPr/>
                </p:nvSpPr>
                <p:spPr bwMode="auto">
                  <a:xfrm>
                    <a:off x="39084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6" name="Line 113" descr="&quot;&quot;"/>
                  <p:cNvSpPr>
                    <a:spLocks noChangeShapeType="1"/>
                  </p:cNvSpPr>
                  <p:nvPr/>
                </p:nvSpPr>
                <p:spPr bwMode="auto">
                  <a:xfrm>
                    <a:off x="42132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7" name="Line 115" descr="&quot;&quot;"/>
                  <p:cNvSpPr>
                    <a:spLocks noChangeShapeType="1"/>
                  </p:cNvSpPr>
                  <p:nvPr/>
                </p:nvSpPr>
                <p:spPr bwMode="auto">
                  <a:xfrm>
                    <a:off x="43656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8" name="Line 117" descr="&quot;&quot;"/>
                  <p:cNvSpPr>
                    <a:spLocks noChangeShapeType="1"/>
                  </p:cNvSpPr>
                  <p:nvPr/>
                </p:nvSpPr>
                <p:spPr bwMode="auto">
                  <a:xfrm>
                    <a:off x="46704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29" name="Line 118" descr="&quot;&quot;"/>
                  <p:cNvSpPr>
                    <a:spLocks noChangeShapeType="1"/>
                  </p:cNvSpPr>
                  <p:nvPr/>
                </p:nvSpPr>
                <p:spPr bwMode="auto">
                  <a:xfrm>
                    <a:off x="482282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0" name="Line 119" descr="&quot;&quot;"/>
                  <p:cNvSpPr>
                    <a:spLocks noChangeShapeType="1"/>
                  </p:cNvSpPr>
                  <p:nvPr/>
                </p:nvSpPr>
                <p:spPr bwMode="auto">
                  <a:xfrm>
                    <a:off x="49688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1" name="Line 120" descr="&quot;&quot;"/>
                  <p:cNvSpPr>
                    <a:spLocks noChangeShapeType="1"/>
                  </p:cNvSpPr>
                  <p:nvPr/>
                </p:nvSpPr>
                <p:spPr bwMode="auto">
                  <a:xfrm>
                    <a:off x="51212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2" name="Line 121" descr="&quot;&quot;"/>
                  <p:cNvSpPr>
                    <a:spLocks noChangeShapeType="1"/>
                  </p:cNvSpPr>
                  <p:nvPr/>
                </p:nvSpPr>
                <p:spPr bwMode="auto">
                  <a:xfrm>
                    <a:off x="52736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3" name="Line 122" descr="&quot;&quot;"/>
                  <p:cNvSpPr>
                    <a:spLocks noChangeShapeType="1"/>
                  </p:cNvSpPr>
                  <p:nvPr/>
                </p:nvSpPr>
                <p:spPr bwMode="auto">
                  <a:xfrm>
                    <a:off x="54260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4" name="Line 123" descr="&quot;&quot;"/>
                  <p:cNvSpPr>
                    <a:spLocks noChangeShapeType="1"/>
                  </p:cNvSpPr>
                  <p:nvPr/>
                </p:nvSpPr>
                <p:spPr bwMode="auto">
                  <a:xfrm>
                    <a:off x="55784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5" name="Line 124" descr="&quot;&quot;"/>
                  <p:cNvSpPr>
                    <a:spLocks noChangeShapeType="1"/>
                  </p:cNvSpPr>
                  <p:nvPr/>
                </p:nvSpPr>
                <p:spPr bwMode="auto">
                  <a:xfrm>
                    <a:off x="57308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6" name="Line 125" descr="&quot;&quot;"/>
                  <p:cNvSpPr>
                    <a:spLocks noChangeShapeType="1"/>
                  </p:cNvSpPr>
                  <p:nvPr/>
                </p:nvSpPr>
                <p:spPr bwMode="auto">
                  <a:xfrm>
                    <a:off x="58832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7" name="Line 126" descr="&quot;&quot;"/>
                  <p:cNvSpPr>
                    <a:spLocks noChangeShapeType="1"/>
                  </p:cNvSpPr>
                  <p:nvPr/>
                </p:nvSpPr>
                <p:spPr bwMode="auto">
                  <a:xfrm>
                    <a:off x="60356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8" name="Line 127" descr="&quot;&quot;"/>
                  <p:cNvSpPr>
                    <a:spLocks noChangeShapeType="1"/>
                  </p:cNvSpPr>
                  <p:nvPr/>
                </p:nvSpPr>
                <p:spPr bwMode="auto">
                  <a:xfrm>
                    <a:off x="61880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39" name="Line 128" descr="&quot;&quot;"/>
                  <p:cNvSpPr>
                    <a:spLocks noChangeShapeType="1"/>
                  </p:cNvSpPr>
                  <p:nvPr/>
                </p:nvSpPr>
                <p:spPr bwMode="auto">
                  <a:xfrm>
                    <a:off x="63404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0" name="Line 129" descr="&quot;&quot;"/>
                  <p:cNvSpPr>
                    <a:spLocks noChangeShapeType="1"/>
                  </p:cNvSpPr>
                  <p:nvPr/>
                </p:nvSpPr>
                <p:spPr bwMode="auto">
                  <a:xfrm>
                    <a:off x="64928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1" name="Line 130" descr="&quot;&quot;"/>
                  <p:cNvSpPr>
                    <a:spLocks noChangeShapeType="1"/>
                  </p:cNvSpPr>
                  <p:nvPr/>
                </p:nvSpPr>
                <p:spPr bwMode="auto">
                  <a:xfrm>
                    <a:off x="66452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2" name="Line 131" descr="&quot;&quot;"/>
                  <p:cNvSpPr>
                    <a:spLocks noChangeShapeType="1"/>
                  </p:cNvSpPr>
                  <p:nvPr/>
                </p:nvSpPr>
                <p:spPr bwMode="auto">
                  <a:xfrm>
                    <a:off x="67976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3" name="Line 132" descr="&quot;&quot;"/>
                  <p:cNvSpPr>
                    <a:spLocks noChangeShapeType="1"/>
                  </p:cNvSpPr>
                  <p:nvPr/>
                </p:nvSpPr>
                <p:spPr bwMode="auto">
                  <a:xfrm>
                    <a:off x="69500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4" name="Line 133" descr="&quot;&quot;"/>
                  <p:cNvSpPr>
                    <a:spLocks noChangeShapeType="1"/>
                  </p:cNvSpPr>
                  <p:nvPr/>
                </p:nvSpPr>
                <p:spPr bwMode="auto">
                  <a:xfrm>
                    <a:off x="71024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5" name="Line 134" descr="&quot;&quot;"/>
                  <p:cNvSpPr>
                    <a:spLocks noChangeShapeType="1"/>
                  </p:cNvSpPr>
                  <p:nvPr/>
                </p:nvSpPr>
                <p:spPr bwMode="auto">
                  <a:xfrm>
                    <a:off x="72548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6" name="Line 135" descr="&quot;&quot;"/>
                  <p:cNvSpPr>
                    <a:spLocks noChangeShapeType="1"/>
                  </p:cNvSpPr>
                  <p:nvPr/>
                </p:nvSpPr>
                <p:spPr bwMode="auto">
                  <a:xfrm>
                    <a:off x="74072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7" name="Line 136" descr="&quot;&quot;"/>
                  <p:cNvSpPr>
                    <a:spLocks noChangeShapeType="1"/>
                  </p:cNvSpPr>
                  <p:nvPr/>
                </p:nvSpPr>
                <p:spPr bwMode="auto">
                  <a:xfrm>
                    <a:off x="75596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8" name="Line 137" descr="&quot;&quot;"/>
                  <p:cNvSpPr>
                    <a:spLocks noChangeShapeType="1"/>
                  </p:cNvSpPr>
                  <p:nvPr/>
                </p:nvSpPr>
                <p:spPr bwMode="auto">
                  <a:xfrm>
                    <a:off x="77120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49" name="Line 138" descr="&quot;&quot;"/>
                  <p:cNvSpPr>
                    <a:spLocks noChangeShapeType="1"/>
                  </p:cNvSpPr>
                  <p:nvPr/>
                </p:nvSpPr>
                <p:spPr bwMode="auto">
                  <a:xfrm>
                    <a:off x="7864475"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50" name="Line 112" descr="&quot;&quot;"/>
                  <p:cNvSpPr>
                    <a:spLocks noChangeShapeType="1"/>
                  </p:cNvSpPr>
                  <p:nvPr/>
                </p:nvSpPr>
                <p:spPr bwMode="auto">
                  <a:xfrm>
                    <a:off x="4049713"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sp>
                <p:nvSpPr>
                  <p:cNvPr id="51" name="Line 116" descr="&quot;&quot;"/>
                  <p:cNvSpPr>
                    <a:spLocks noChangeShapeType="1"/>
                  </p:cNvSpPr>
                  <p:nvPr/>
                </p:nvSpPr>
                <p:spPr bwMode="auto">
                  <a:xfrm>
                    <a:off x="4506913" y="2319338"/>
                    <a:ext cx="0" cy="127000"/>
                  </a:xfrm>
                  <a:prstGeom prst="line">
                    <a:avLst/>
                  </a:prstGeom>
                  <a:noFill/>
                  <a:ln w="25400">
                    <a:solidFill>
                      <a:schemeClr val="tx1"/>
                    </a:solidFill>
                    <a:round/>
                    <a:headEnd/>
                    <a:tailEnd/>
                  </a:ln>
                  <a:extLst/>
                </p:spPr>
                <p:txBody>
                  <a:bodyPr wrap="none" anchor="ctr"/>
                  <a:lstStyle/>
                  <a:p>
                    <a:endParaRPr lang="en-CA" sz="1600" dirty="0">
                      <a:latin typeface="Segoe UI" pitchFamily="34" charset="0"/>
                      <a:ea typeface="Segoe UI" pitchFamily="34" charset="0"/>
                      <a:cs typeface="Segoe UI" pitchFamily="34" charset="0"/>
                    </a:endParaRPr>
                  </a:p>
                </p:txBody>
              </p:sp>
            </p:grpSp>
            <p:grpSp>
              <p:nvGrpSpPr>
                <p:cNvPr id="16" name="3 small triangles, group 1" descr="&quot;&quot;"/>
                <p:cNvGrpSpPr/>
                <p:nvPr/>
              </p:nvGrpSpPr>
              <p:grpSpPr>
                <a:xfrm>
                  <a:off x="5928321" y="1520059"/>
                  <a:ext cx="1929182" cy="122507"/>
                  <a:chOff x="4202113" y="2382838"/>
                  <a:chExt cx="2575842" cy="179388"/>
                </a:xfrm>
              </p:grpSpPr>
              <p:sp>
                <p:nvSpPr>
                  <p:cNvPr id="17" name="Freeform 139" descr="&quot;&quot;"/>
                  <p:cNvSpPr>
                    <a:spLocks noChangeAspect="1"/>
                  </p:cNvSpPr>
                  <p:nvPr/>
                </p:nvSpPr>
                <p:spPr bwMode="auto">
                  <a:xfrm>
                    <a:off x="4202113" y="2382838"/>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8" name="Freeform 140" descr="&quot;&quot;"/>
                  <p:cNvSpPr>
                    <a:spLocks noChangeAspect="1"/>
                  </p:cNvSpPr>
                  <p:nvPr/>
                </p:nvSpPr>
                <p:spPr bwMode="auto">
                  <a:xfrm>
                    <a:off x="5400340" y="2382838"/>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sp>
                <p:nvSpPr>
                  <p:cNvPr id="19" name="Freeform 141" descr="&quot;&quot;"/>
                  <p:cNvSpPr>
                    <a:spLocks noChangeAspect="1"/>
                  </p:cNvSpPr>
                  <p:nvPr/>
                </p:nvSpPr>
                <p:spPr bwMode="auto">
                  <a:xfrm>
                    <a:off x="6598567" y="2382838"/>
                    <a:ext cx="179388" cy="179388"/>
                  </a:xfrm>
                  <a:custGeom>
                    <a:avLst/>
                    <a:gdLst>
                      <a:gd name="T0" fmla="*/ 48 w 97"/>
                      <a:gd name="T1" fmla="*/ 0 h 97"/>
                      <a:gd name="T2" fmla="*/ 0 w 97"/>
                      <a:gd name="T3" fmla="*/ 96 h 97"/>
                      <a:gd name="T4" fmla="*/ 96 w 97"/>
                      <a:gd name="T5" fmla="*/ 96 h 97"/>
                      <a:gd name="T6" fmla="*/ 48 w 97"/>
                      <a:gd name="T7" fmla="*/ 0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48" y="0"/>
                        </a:moveTo>
                        <a:lnTo>
                          <a:pt x="0" y="96"/>
                        </a:lnTo>
                        <a:lnTo>
                          <a:pt x="96" y="96"/>
                        </a:lnTo>
                        <a:lnTo>
                          <a:pt x="48" y="0"/>
                        </a:lnTo>
                      </a:path>
                    </a:pathLst>
                  </a:custGeom>
                  <a:solidFill>
                    <a:schemeClr val="accent2"/>
                  </a:solidFill>
                  <a:ln w="12700" cap="rnd">
                    <a:solidFill>
                      <a:schemeClr val="tx1"/>
                    </a:solidFill>
                    <a:round/>
                    <a:headEnd/>
                    <a:tailEnd/>
                  </a:ln>
                </p:spPr>
                <p:txBody>
                  <a:bodyPr/>
                  <a:lstStyle/>
                  <a:p>
                    <a:endParaRPr lang="en-CA" sz="1600" dirty="0">
                      <a:latin typeface="Segoe UI" pitchFamily="34" charset="0"/>
                      <a:ea typeface="Segoe UI" pitchFamily="34" charset="0"/>
                      <a:cs typeface="Segoe UI" pitchFamily="34" charset="0"/>
                    </a:endParaRPr>
                  </a:p>
                </p:txBody>
              </p:sp>
            </p:grpSp>
          </p:grpSp>
        </p:grpSp>
      </p:grpSp>
      <p:sp>
        <p:nvSpPr>
          <p:cNvPr id="152" name="&quot;Class C (/24)...&quot;" descr="&quot;&quot;"/>
          <p:cNvSpPr>
            <a:spLocks noChangeArrowheads="1"/>
          </p:cNvSpPr>
          <p:nvPr/>
        </p:nvSpPr>
        <p:spPr bwMode="auto">
          <a:xfrm>
            <a:off x="-747183" y="4247867"/>
            <a:ext cx="3539257" cy="532966"/>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a:lnSpc>
                <a:spcPct val="90000"/>
              </a:lnSpc>
              <a:spcBef>
                <a:spcPct val="40000"/>
              </a:spcBef>
            </a:pPr>
            <a:r>
              <a:rPr lang="en-US" sz="1600" b="0" dirty="0">
                <a:latin typeface="Segoe UI" pitchFamily="34" charset="0"/>
                <a:ea typeface="Segoe UI" pitchFamily="34" charset="0"/>
                <a:cs typeface="Segoe UI" pitchFamily="34" charset="0"/>
              </a:rPr>
              <a:t>Class C (/24)</a:t>
            </a:r>
            <a:br>
              <a:rPr lang="en-US" sz="1600" b="0" dirty="0">
                <a:latin typeface="Segoe UI" pitchFamily="34" charset="0"/>
                <a:ea typeface="Segoe UI" pitchFamily="34" charset="0"/>
                <a:cs typeface="Segoe UI" pitchFamily="34" charset="0"/>
              </a:rPr>
            </a:br>
            <a:r>
              <a:rPr lang="en-US" sz="1600" b="0" dirty="0">
                <a:latin typeface="Segoe UI" pitchFamily="34" charset="0"/>
                <a:ea typeface="Segoe UI" pitchFamily="34" charset="0"/>
                <a:cs typeface="Segoe UI" pitchFamily="34" charset="0"/>
              </a:rPr>
              <a:t>Small Network</a:t>
            </a:r>
          </a:p>
        </p:txBody>
      </p:sp>
      <p:sp>
        <p:nvSpPr>
          <p:cNvPr id="153" name="&quot;Class B (/16)...&quot;" descr="&quot;&quot;"/>
          <p:cNvSpPr>
            <a:spLocks noChangeArrowheads="1"/>
          </p:cNvSpPr>
          <p:nvPr/>
        </p:nvSpPr>
        <p:spPr bwMode="auto">
          <a:xfrm>
            <a:off x="79127" y="2884056"/>
            <a:ext cx="1895474" cy="51538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a:lnSpc>
                <a:spcPct val="90000"/>
              </a:lnSpc>
              <a:spcBef>
                <a:spcPct val="40000"/>
              </a:spcBef>
            </a:pPr>
            <a:r>
              <a:rPr lang="en-US" sz="1600" b="0" dirty="0">
                <a:latin typeface="Segoe UI" pitchFamily="34" charset="0"/>
                <a:ea typeface="Segoe UI" pitchFamily="34" charset="0"/>
                <a:cs typeface="Segoe UI" pitchFamily="34" charset="0"/>
              </a:rPr>
              <a:t>Class B (/16)</a:t>
            </a:r>
            <a:br>
              <a:rPr lang="en-US" sz="1600" b="0" dirty="0">
                <a:latin typeface="Segoe UI" pitchFamily="34" charset="0"/>
                <a:ea typeface="Segoe UI" pitchFamily="34" charset="0"/>
                <a:cs typeface="Segoe UI" pitchFamily="34" charset="0"/>
              </a:rPr>
            </a:br>
            <a:r>
              <a:rPr lang="en-US" sz="1600" b="0" dirty="0">
                <a:latin typeface="Segoe UI" pitchFamily="34" charset="0"/>
                <a:ea typeface="Segoe UI" pitchFamily="34" charset="0"/>
                <a:cs typeface="Segoe UI" pitchFamily="34" charset="0"/>
              </a:rPr>
              <a:t>Medium Network</a:t>
            </a:r>
          </a:p>
        </p:txBody>
      </p:sp>
      <p:sp>
        <p:nvSpPr>
          <p:cNvPr id="154" name="alt text here,    &quot;Class A (/8)...&quot;" descr="This slide illustrates that an IPv4 address is divided into a network ID and a host ID. &#10;The class A or /8 network has 8 network bits and 24 host bits. &#10;The class B or /16 network has 16 network bits and 16 host bits. &#10;The class C or /24 network has 24 network bits and 8 host bits.&#10;&#10;"/>
          <p:cNvSpPr>
            <a:spLocks noChangeArrowheads="1"/>
          </p:cNvSpPr>
          <p:nvPr/>
        </p:nvSpPr>
        <p:spPr bwMode="auto">
          <a:xfrm>
            <a:off x="41601" y="1485055"/>
            <a:ext cx="1914766" cy="51538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a:lnSpc>
                <a:spcPct val="90000"/>
              </a:lnSpc>
              <a:spcBef>
                <a:spcPct val="40000"/>
              </a:spcBef>
            </a:pPr>
            <a:r>
              <a:rPr lang="en-US" sz="1600" b="0" dirty="0">
                <a:latin typeface="Segoe UI" pitchFamily="34" charset="0"/>
                <a:ea typeface="Segoe UI" pitchFamily="34" charset="0"/>
                <a:cs typeface="Segoe UI" pitchFamily="34" charset="0"/>
              </a:rPr>
              <a:t>Class A (/8)</a:t>
            </a:r>
            <a:br>
              <a:rPr lang="en-US" sz="1600" b="0" dirty="0">
                <a:latin typeface="Segoe UI" pitchFamily="34" charset="0"/>
                <a:ea typeface="Segoe UI" pitchFamily="34" charset="0"/>
                <a:cs typeface="Segoe UI" pitchFamily="34" charset="0"/>
              </a:rPr>
            </a:br>
            <a:r>
              <a:rPr lang="en-US" sz="1600" b="0" dirty="0">
                <a:latin typeface="Segoe UI" pitchFamily="34" charset="0"/>
                <a:ea typeface="Segoe UI" pitchFamily="34" charset="0"/>
                <a:cs typeface="Segoe UI" pitchFamily="34" charset="0"/>
              </a:rPr>
              <a:t>Large Network</a:t>
            </a:r>
          </a:p>
        </p:txBody>
      </p:sp>
      <p:sp>
        <p:nvSpPr>
          <p:cNvPr id="155" name="alt text here,    &quot;Class A (/8)...&quot;" descr="This slide illustrates that an IPv4 address is divided into a network ID and a host ID. &#10;The class A or /8 network has 8 network bits and 24 host bits. &#10;The class B or /16 network has 16 network bits and 16 host bits. &#10;The class C or /24 network has 24 network bits and 8 host bits.&#10;&#10;"/>
          <p:cNvSpPr>
            <a:spLocks noChangeArrowheads="1"/>
          </p:cNvSpPr>
          <p:nvPr/>
        </p:nvSpPr>
        <p:spPr bwMode="auto">
          <a:xfrm>
            <a:off x="65062" y="5474826"/>
            <a:ext cx="1914766" cy="532966"/>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a:lnSpc>
                <a:spcPct val="90000"/>
              </a:lnSpc>
              <a:spcBef>
                <a:spcPct val="40000"/>
              </a:spcBef>
            </a:pPr>
            <a:r>
              <a:rPr lang="en-US" sz="1600" b="0" dirty="0">
                <a:latin typeface="Segoe UI" pitchFamily="34" charset="0"/>
                <a:ea typeface="Segoe UI" pitchFamily="34" charset="0"/>
                <a:cs typeface="Segoe UI" pitchFamily="34" charset="0"/>
              </a:rPr>
              <a:t>Class </a:t>
            </a:r>
            <a:r>
              <a:rPr lang="en-US" sz="1600" dirty="0">
                <a:latin typeface="Segoe UI" pitchFamily="34" charset="0"/>
                <a:ea typeface="Segoe UI" pitchFamily="34" charset="0"/>
                <a:cs typeface="Segoe UI" pitchFamily="34" charset="0"/>
              </a:rPr>
              <a:t>D</a:t>
            </a:r>
            <a:r>
              <a:rPr lang="en-US" sz="1600" b="0" dirty="0">
                <a:latin typeface="Segoe UI" pitchFamily="34" charset="0"/>
                <a:ea typeface="Segoe UI" pitchFamily="34" charset="0"/>
                <a:cs typeface="Segoe UI" pitchFamily="34" charset="0"/>
              </a:rPr>
              <a:t> </a:t>
            </a:r>
            <a:br>
              <a:rPr lang="en-US" sz="1600" b="0" dirty="0">
                <a:latin typeface="Segoe UI" pitchFamily="34" charset="0"/>
                <a:ea typeface="Segoe UI" pitchFamily="34" charset="0"/>
                <a:cs typeface="Segoe UI" pitchFamily="34" charset="0"/>
              </a:rPr>
            </a:br>
            <a:r>
              <a:rPr lang="en-US" sz="1600" dirty="0">
                <a:latin typeface="Segoe UI" pitchFamily="34" charset="0"/>
                <a:ea typeface="Segoe UI" pitchFamily="34" charset="0"/>
                <a:cs typeface="Segoe UI" pitchFamily="34" charset="0"/>
              </a:rPr>
              <a:t>Multicast</a:t>
            </a:r>
            <a:endParaRPr lang="en-US" sz="1600" b="0" dirty="0">
              <a:latin typeface="Segoe UI" pitchFamily="34" charset="0"/>
              <a:ea typeface="Segoe UI" pitchFamily="34" charset="0"/>
              <a:cs typeface="Segoe UI" pitchFamily="34" charset="0"/>
            </a:endParaRPr>
          </a:p>
        </p:txBody>
      </p:sp>
      <p:sp>
        <p:nvSpPr>
          <p:cNvPr id="156" name="alt text here,    &quot;Class A (/8)...&quot;" descr="This slide illustrates that an IPv4 address is divided into a network ID and a host ID. &#10;The class A or /8 network has 8 network bits and 24 host bits. &#10;The class B or /16 network has 16 network bits and 16 host bits. &#10;The class C or /24 network has 24 network bits and 8 host bits.&#10;&#10;"/>
          <p:cNvSpPr>
            <a:spLocks noChangeArrowheads="1"/>
          </p:cNvSpPr>
          <p:nvPr/>
        </p:nvSpPr>
        <p:spPr bwMode="auto">
          <a:xfrm>
            <a:off x="65062" y="6163971"/>
            <a:ext cx="1914766" cy="532966"/>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a:lnSpc>
                <a:spcPct val="90000"/>
              </a:lnSpc>
              <a:spcBef>
                <a:spcPct val="40000"/>
              </a:spcBef>
            </a:pPr>
            <a:r>
              <a:rPr lang="en-US" sz="1600" b="0" dirty="0">
                <a:latin typeface="Segoe UI" pitchFamily="34" charset="0"/>
                <a:ea typeface="Segoe UI" pitchFamily="34" charset="0"/>
                <a:cs typeface="Segoe UI" pitchFamily="34" charset="0"/>
              </a:rPr>
              <a:t>Class E</a:t>
            </a:r>
            <a:br>
              <a:rPr lang="en-US" sz="1600" b="0" dirty="0">
                <a:latin typeface="Segoe UI" pitchFamily="34" charset="0"/>
                <a:ea typeface="Segoe UI" pitchFamily="34" charset="0"/>
                <a:cs typeface="Segoe UI" pitchFamily="34" charset="0"/>
              </a:rPr>
            </a:br>
            <a:r>
              <a:rPr lang="en-US" sz="1600" dirty="0">
                <a:latin typeface="Segoe UI" pitchFamily="34" charset="0"/>
                <a:ea typeface="Segoe UI" pitchFamily="34" charset="0"/>
                <a:cs typeface="Segoe UI" pitchFamily="34" charset="0"/>
              </a:rPr>
              <a:t>Experimental</a:t>
            </a:r>
            <a:endParaRPr lang="en-US" sz="1600" b="0" dirty="0">
              <a:latin typeface="Segoe UI" pitchFamily="34" charset="0"/>
              <a:ea typeface="Segoe UI" pitchFamily="34" charset="0"/>
              <a:cs typeface="Segoe UI" pitchFamily="34" charset="0"/>
            </a:endParaRPr>
          </a:p>
        </p:txBody>
      </p:sp>
      <p:sp>
        <p:nvSpPr>
          <p:cNvPr id="157" name="Rectangle 48" descr="&quot;&quot;"/>
          <p:cNvSpPr>
            <a:spLocks noChangeArrowheads="1"/>
          </p:cNvSpPr>
          <p:nvPr/>
        </p:nvSpPr>
        <p:spPr bwMode="auto">
          <a:xfrm>
            <a:off x="2211707" y="5530756"/>
            <a:ext cx="793488" cy="31136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dirty="0">
                <a:latin typeface="Segoe UI" pitchFamily="34" charset="0"/>
                <a:ea typeface="Segoe UI" pitchFamily="34" charset="0"/>
                <a:cs typeface="Segoe UI" pitchFamily="34" charset="0"/>
              </a:rPr>
              <a:t>1 1 1 0</a:t>
            </a:r>
          </a:p>
        </p:txBody>
      </p:sp>
      <p:sp>
        <p:nvSpPr>
          <p:cNvPr id="158" name="Rectangle 48" descr="&quot;&quot;"/>
          <p:cNvSpPr>
            <a:spLocks noChangeArrowheads="1"/>
          </p:cNvSpPr>
          <p:nvPr/>
        </p:nvSpPr>
        <p:spPr bwMode="auto">
          <a:xfrm>
            <a:off x="2200641" y="6246407"/>
            <a:ext cx="793488" cy="31136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600" dirty="0">
                <a:latin typeface="Segoe UI" pitchFamily="34" charset="0"/>
                <a:ea typeface="Segoe UI" pitchFamily="34" charset="0"/>
                <a:cs typeface="Segoe UI" pitchFamily="34" charset="0"/>
              </a:rPr>
              <a:t>1 1 1 1</a:t>
            </a:r>
          </a:p>
        </p:txBody>
      </p:sp>
    </p:spTree>
    <p:extLst>
      <p:ext uri="{BB962C8B-B14F-4D97-AF65-F5344CB8AC3E}">
        <p14:creationId xmlns:p14="http://schemas.microsoft.com/office/powerpoint/2010/main" val="38621551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Адреса узлов и сетей</a:t>
            </a:r>
          </a:p>
        </p:txBody>
      </p:sp>
      <p:sp>
        <p:nvSpPr>
          <p:cNvPr id="3" name="Объект 2"/>
          <p:cNvSpPr>
            <a:spLocks noGrp="1"/>
          </p:cNvSpPr>
          <p:nvPr>
            <p:ph idx="1"/>
          </p:nvPr>
        </p:nvSpPr>
        <p:spPr>
          <a:xfrm>
            <a:off x="381000" y="1412875"/>
            <a:ext cx="8382000" cy="443198"/>
          </a:xfrm>
        </p:spPr>
        <p:txBody>
          <a:bodyPr/>
          <a:lstStyle/>
          <a:p>
            <a:r>
              <a:rPr lang="ru-RU" dirty="0"/>
              <a:t>192.168.1.0</a:t>
            </a:r>
          </a:p>
        </p:txBody>
      </p:sp>
      <p:sp>
        <p:nvSpPr>
          <p:cNvPr id="4" name="Объект 2"/>
          <p:cNvSpPr txBox="1">
            <a:spLocks/>
          </p:cNvSpPr>
          <p:nvPr/>
        </p:nvSpPr>
        <p:spPr>
          <a:xfrm>
            <a:off x="381000" y="1988840"/>
            <a:ext cx="8382000" cy="44319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dirty="0"/>
              <a:t>192.168.1.34</a:t>
            </a:r>
          </a:p>
        </p:txBody>
      </p:sp>
      <p:sp>
        <p:nvSpPr>
          <p:cNvPr id="5" name="Объект 2"/>
          <p:cNvSpPr txBox="1">
            <a:spLocks/>
          </p:cNvSpPr>
          <p:nvPr/>
        </p:nvSpPr>
        <p:spPr>
          <a:xfrm>
            <a:off x="381000" y="2624479"/>
            <a:ext cx="8382000" cy="44319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dirty="0"/>
              <a:t>192.168.1.255</a:t>
            </a:r>
          </a:p>
        </p:txBody>
      </p:sp>
    </p:spTree>
    <p:extLst>
      <p:ext uri="{BB962C8B-B14F-4D97-AF65-F5344CB8AC3E}">
        <p14:creationId xmlns:p14="http://schemas.microsoft.com/office/powerpoint/2010/main" val="2802122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Особые адреса</a:t>
            </a:r>
          </a:p>
        </p:txBody>
      </p:sp>
      <p:sp>
        <p:nvSpPr>
          <p:cNvPr id="3" name="Объект 2"/>
          <p:cNvSpPr>
            <a:spLocks noGrp="1"/>
          </p:cNvSpPr>
          <p:nvPr>
            <p:ph idx="1"/>
          </p:nvPr>
        </p:nvSpPr>
        <p:spPr>
          <a:xfrm>
            <a:off x="381000" y="1412875"/>
            <a:ext cx="8382000" cy="1526572"/>
          </a:xfrm>
        </p:spPr>
        <p:txBody>
          <a:bodyPr/>
          <a:lstStyle/>
          <a:p>
            <a:r>
              <a:rPr lang="en-US" dirty="0"/>
              <a:t>0.0.0.0</a:t>
            </a:r>
          </a:p>
          <a:p>
            <a:r>
              <a:rPr lang="en-US" dirty="0"/>
              <a:t>127.0.0.0</a:t>
            </a:r>
          </a:p>
          <a:p>
            <a:r>
              <a:rPr lang="en-US" dirty="0"/>
              <a:t>169.254.0.0</a:t>
            </a:r>
            <a:endParaRPr lang="ru-RU" dirty="0"/>
          </a:p>
        </p:txBody>
      </p:sp>
      <p:sp>
        <p:nvSpPr>
          <p:cNvPr id="4" name="Объект 2"/>
          <p:cNvSpPr txBox="1">
            <a:spLocks/>
          </p:cNvSpPr>
          <p:nvPr/>
        </p:nvSpPr>
        <p:spPr>
          <a:xfrm>
            <a:off x="393080" y="4365104"/>
            <a:ext cx="8382000" cy="1526572"/>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dirty="0"/>
              <a:t>10</a:t>
            </a:r>
            <a:r>
              <a:rPr lang="en-US" dirty="0"/>
              <a:t>.0.0.0</a:t>
            </a:r>
          </a:p>
          <a:p>
            <a:r>
              <a:rPr lang="en-US" dirty="0"/>
              <a:t>1</a:t>
            </a:r>
            <a:r>
              <a:rPr lang="ru-RU" dirty="0"/>
              <a:t>72</a:t>
            </a:r>
            <a:r>
              <a:rPr lang="en-US" dirty="0"/>
              <a:t>.</a:t>
            </a:r>
            <a:r>
              <a:rPr lang="ru-RU" dirty="0"/>
              <a:t>16</a:t>
            </a:r>
            <a:r>
              <a:rPr lang="en-US" dirty="0"/>
              <a:t>.0.0</a:t>
            </a:r>
            <a:r>
              <a:rPr lang="ru-RU" dirty="0"/>
              <a:t>-172.31.0.0</a:t>
            </a:r>
            <a:r>
              <a:rPr lang="en-US" dirty="0"/>
              <a:t>/16</a:t>
            </a:r>
          </a:p>
          <a:p>
            <a:r>
              <a:rPr lang="en-US" dirty="0"/>
              <a:t>192.168.0.0-192.168.255.0/24</a:t>
            </a:r>
            <a:endParaRPr lang="ru-RU" dirty="0"/>
          </a:p>
        </p:txBody>
      </p:sp>
      <p:sp>
        <p:nvSpPr>
          <p:cNvPr id="5" name="TextBox 4"/>
          <p:cNvSpPr txBox="1"/>
          <p:nvPr/>
        </p:nvSpPr>
        <p:spPr>
          <a:xfrm>
            <a:off x="1664434" y="3356220"/>
            <a:ext cx="5839291" cy="646331"/>
          </a:xfrm>
          <a:prstGeom prst="rect">
            <a:avLst/>
          </a:prstGeom>
          <a:noFill/>
        </p:spPr>
        <p:txBody>
          <a:bodyPr wrap="none" rtlCol="0">
            <a:spAutoFit/>
          </a:bodyPr>
          <a:lstStyle/>
          <a:p>
            <a:r>
              <a:rPr lang="ru-RU" sz="3600" dirty="0"/>
              <a:t>Приватные</a:t>
            </a:r>
            <a:r>
              <a:rPr lang="en-US" sz="3600" dirty="0"/>
              <a:t> </a:t>
            </a:r>
            <a:r>
              <a:rPr lang="ru-RU" sz="3600" dirty="0"/>
              <a:t>диапазоны сетей</a:t>
            </a:r>
          </a:p>
        </p:txBody>
      </p:sp>
    </p:spTree>
    <p:extLst>
      <p:ext uri="{BB962C8B-B14F-4D97-AF65-F5344CB8AC3E}">
        <p14:creationId xmlns:p14="http://schemas.microsoft.com/office/powerpoint/2010/main" val="2149963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Текст 2"/>
          <p:cNvSpPr>
            <a:spLocks noGrp="1"/>
          </p:cNvSpPr>
          <p:nvPr>
            <p:ph type="body" sz="quarter" idx="10"/>
          </p:nvPr>
        </p:nvSpPr>
        <p:spPr/>
        <p:txBody>
          <a:bodyPr/>
          <a:lstStyle/>
          <a:p>
            <a:endParaRPr lang="ru-RU" dirty="0"/>
          </a:p>
        </p:txBody>
      </p:sp>
      <p:sp>
        <p:nvSpPr>
          <p:cNvPr id="4" name="Oval 4"/>
          <p:cNvSpPr>
            <a:spLocks noChangeArrowheads="1"/>
          </p:cNvSpPr>
          <p:nvPr/>
        </p:nvSpPr>
        <p:spPr bwMode="auto">
          <a:xfrm>
            <a:off x="5876925" y="2227263"/>
            <a:ext cx="2487613" cy="1246187"/>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5" name="Oval 5"/>
          <p:cNvSpPr>
            <a:spLocks noChangeArrowheads="1"/>
          </p:cNvSpPr>
          <p:nvPr/>
        </p:nvSpPr>
        <p:spPr bwMode="auto">
          <a:xfrm>
            <a:off x="2655888" y="3035300"/>
            <a:ext cx="3905250" cy="1797050"/>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nSpc>
                <a:spcPct val="90000"/>
              </a:lnSpc>
              <a:spcBef>
                <a:spcPct val="40000"/>
              </a:spcBef>
              <a:defRPr/>
            </a:pPr>
            <a:endParaRPr lang="en-CA" sz="1600" dirty="0"/>
          </a:p>
        </p:txBody>
      </p:sp>
      <p:sp>
        <p:nvSpPr>
          <p:cNvPr id="6" name="Oval 6"/>
          <p:cNvSpPr>
            <a:spLocks noChangeArrowheads="1"/>
          </p:cNvSpPr>
          <p:nvPr/>
        </p:nvSpPr>
        <p:spPr bwMode="auto">
          <a:xfrm>
            <a:off x="776288" y="4510088"/>
            <a:ext cx="2698750" cy="14192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7" name="Freeform 7"/>
          <p:cNvSpPr>
            <a:spLocks/>
          </p:cNvSpPr>
          <p:nvPr/>
        </p:nvSpPr>
        <p:spPr bwMode="auto">
          <a:xfrm>
            <a:off x="1582738" y="2782888"/>
            <a:ext cx="6169025" cy="2239962"/>
          </a:xfrm>
          <a:custGeom>
            <a:avLst/>
            <a:gdLst>
              <a:gd name="T0" fmla="*/ 0 w 3886"/>
              <a:gd name="T1" fmla="*/ 2147483647 h 1411"/>
              <a:gd name="T2" fmla="*/ 2147483647 w 3886"/>
              <a:gd name="T3" fmla="*/ 2147483647 h 1411"/>
              <a:gd name="T4" fmla="*/ 2147483647 w 3886"/>
              <a:gd name="T5" fmla="*/ 2147483647 h 1411"/>
              <a:gd name="T6" fmla="*/ 2147483647 w 3886"/>
              <a:gd name="T7" fmla="*/ 0 h 1411"/>
              <a:gd name="T8" fmla="*/ 0 60000 65536"/>
              <a:gd name="T9" fmla="*/ 0 60000 65536"/>
              <a:gd name="T10" fmla="*/ 0 60000 65536"/>
              <a:gd name="T11" fmla="*/ 0 60000 65536"/>
              <a:gd name="T12" fmla="*/ 0 w 3886"/>
              <a:gd name="T13" fmla="*/ 0 h 1411"/>
              <a:gd name="T14" fmla="*/ 3886 w 3886"/>
              <a:gd name="T15" fmla="*/ 1411 h 1411"/>
            </a:gdLst>
            <a:ahLst/>
            <a:cxnLst>
              <a:cxn ang="T8">
                <a:pos x="T0" y="T1"/>
              </a:cxn>
              <a:cxn ang="T9">
                <a:pos x="T2" y="T3"/>
              </a:cxn>
              <a:cxn ang="T10">
                <a:pos x="T4" y="T5"/>
              </a:cxn>
              <a:cxn ang="T11">
                <a:pos x="T6" y="T7"/>
              </a:cxn>
            </a:cxnLst>
            <a:rect l="T12" t="T13" r="T14" b="T15"/>
            <a:pathLst>
              <a:path w="3886" h="1411">
                <a:moveTo>
                  <a:pt x="0" y="1411"/>
                </a:moveTo>
                <a:lnTo>
                  <a:pt x="1047" y="543"/>
                </a:lnTo>
                <a:lnTo>
                  <a:pt x="2864" y="884"/>
                </a:lnTo>
                <a:lnTo>
                  <a:pt x="3886" y="0"/>
                </a:ln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dirty="0"/>
          </a:p>
        </p:txBody>
      </p:sp>
      <p:pic>
        <p:nvPicPr>
          <p:cNvPr id="8" name="Picture 8"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213" y="4435475"/>
            <a:ext cx="9128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9"/>
          <p:cNvSpPr>
            <a:spLocks noChangeShapeType="1"/>
          </p:cNvSpPr>
          <p:nvPr/>
        </p:nvSpPr>
        <p:spPr bwMode="auto">
          <a:xfrm flipV="1">
            <a:off x="3636963" y="3098800"/>
            <a:ext cx="785812" cy="6175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10" name="Text Box 10"/>
          <p:cNvSpPr txBox="1">
            <a:spLocks noChangeArrowheads="1"/>
          </p:cNvSpPr>
          <p:nvPr/>
        </p:nvSpPr>
        <p:spPr bwMode="auto">
          <a:xfrm>
            <a:off x="1785937" y="5182870"/>
            <a:ext cx="15732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r>
              <a:rPr lang="en-US" sz="1600" dirty="0">
                <a:solidFill>
                  <a:schemeClr val="bg2">
                    <a:lumMod val="60000"/>
                    <a:lumOff val="40000"/>
                  </a:schemeClr>
                </a:solidFill>
              </a:rPr>
              <a:t>Subnet 1</a:t>
            </a:r>
            <a:br>
              <a:rPr lang="en-US" sz="1600" dirty="0">
                <a:solidFill>
                  <a:schemeClr val="bg2">
                    <a:lumMod val="60000"/>
                    <a:lumOff val="40000"/>
                  </a:schemeClr>
                </a:solidFill>
              </a:rPr>
            </a:br>
            <a:r>
              <a:rPr lang="en-US" sz="1600" dirty="0">
                <a:solidFill>
                  <a:schemeClr val="bg2">
                    <a:lumMod val="60000"/>
                    <a:lumOff val="40000"/>
                  </a:schemeClr>
                </a:solidFill>
              </a:rPr>
              <a:t>172.16.20.0</a:t>
            </a:r>
          </a:p>
        </p:txBody>
      </p:sp>
      <p:pic>
        <p:nvPicPr>
          <p:cNvPr id="11" name="Picture 11"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9988" y="2393950"/>
            <a:ext cx="9128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2"/>
          <p:cNvSpPr>
            <a:spLocks noChangeShapeType="1"/>
          </p:cNvSpPr>
          <p:nvPr/>
        </p:nvSpPr>
        <p:spPr bwMode="auto">
          <a:xfrm flipV="1">
            <a:off x="4448175" y="4025900"/>
            <a:ext cx="785813" cy="6175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13" name="Text Box 13"/>
          <p:cNvSpPr txBox="1">
            <a:spLocks noChangeArrowheads="1"/>
          </p:cNvSpPr>
          <p:nvPr/>
        </p:nvSpPr>
        <p:spPr bwMode="auto">
          <a:xfrm>
            <a:off x="4383088" y="3354388"/>
            <a:ext cx="1771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r>
              <a:rPr lang="en-US" sz="1600" dirty="0">
                <a:solidFill>
                  <a:schemeClr val="bg2">
                    <a:lumMod val="60000"/>
                    <a:lumOff val="40000"/>
                  </a:schemeClr>
                </a:solidFill>
              </a:rPr>
              <a:t>Main Network</a:t>
            </a:r>
            <a:br>
              <a:rPr lang="en-US" sz="1600" dirty="0">
                <a:solidFill>
                  <a:schemeClr val="bg2">
                    <a:lumMod val="60000"/>
                    <a:lumOff val="40000"/>
                  </a:schemeClr>
                </a:solidFill>
              </a:rPr>
            </a:br>
            <a:r>
              <a:rPr lang="en-US" sz="1600" dirty="0">
                <a:solidFill>
                  <a:schemeClr val="bg2">
                    <a:lumMod val="60000"/>
                    <a:lumOff val="40000"/>
                  </a:schemeClr>
                </a:solidFill>
              </a:rPr>
              <a:t>172.16.16.0</a:t>
            </a:r>
          </a:p>
        </p:txBody>
      </p:sp>
      <p:sp>
        <p:nvSpPr>
          <p:cNvPr id="14" name="Text Box 14"/>
          <p:cNvSpPr txBox="1">
            <a:spLocks noChangeArrowheads="1"/>
          </p:cNvSpPr>
          <p:nvPr/>
        </p:nvSpPr>
        <p:spPr bwMode="auto">
          <a:xfrm>
            <a:off x="5956301" y="2611439"/>
            <a:ext cx="15716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r>
              <a:rPr lang="en-US" sz="1600" dirty="0">
                <a:solidFill>
                  <a:schemeClr val="bg2">
                    <a:lumMod val="60000"/>
                    <a:lumOff val="40000"/>
                  </a:schemeClr>
                </a:solidFill>
              </a:rPr>
              <a:t>Subnet 2</a:t>
            </a:r>
            <a:br>
              <a:rPr lang="en-US" sz="1600" dirty="0">
                <a:solidFill>
                  <a:schemeClr val="bg2">
                    <a:lumMod val="60000"/>
                    <a:lumOff val="40000"/>
                  </a:schemeClr>
                </a:solidFill>
              </a:rPr>
            </a:br>
            <a:r>
              <a:rPr lang="en-US" sz="1600" dirty="0">
                <a:solidFill>
                  <a:schemeClr val="bg2">
                    <a:lumMod val="60000"/>
                    <a:lumOff val="40000"/>
                  </a:schemeClr>
                </a:solidFill>
              </a:rPr>
              <a:t>172.16.24.0</a:t>
            </a:r>
          </a:p>
        </p:txBody>
      </p:sp>
      <p:pic>
        <p:nvPicPr>
          <p:cNvPr id="15" name="Picture 15"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0900" y="1852613"/>
            <a:ext cx="912813"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6"/>
          <p:cNvGrpSpPr>
            <a:grpSpLocks/>
          </p:cNvGrpSpPr>
          <p:nvPr/>
        </p:nvGrpSpPr>
        <p:grpSpPr bwMode="auto">
          <a:xfrm>
            <a:off x="649288" y="3940175"/>
            <a:ext cx="1736725" cy="688975"/>
            <a:chOff x="557" y="2365"/>
            <a:chExt cx="876" cy="434"/>
          </a:xfrm>
        </p:grpSpPr>
        <p:sp>
          <p:nvSpPr>
            <p:cNvPr id="17" name="Line 17"/>
            <p:cNvSpPr>
              <a:spLocks noChangeShapeType="1"/>
            </p:cNvSpPr>
            <p:nvPr/>
          </p:nvSpPr>
          <p:spPr bwMode="auto">
            <a:xfrm flipV="1">
              <a:off x="995" y="2523"/>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18" name="AutoShape 18"/>
            <p:cNvSpPr>
              <a:spLocks noChangeArrowheads="1"/>
            </p:cNvSpPr>
            <p:nvPr/>
          </p:nvSpPr>
          <p:spPr bwMode="auto">
            <a:xfrm>
              <a:off x="557" y="2365"/>
              <a:ext cx="876"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172.16.20.12</a:t>
              </a:r>
            </a:p>
          </p:txBody>
        </p:sp>
      </p:grpSp>
      <p:grpSp>
        <p:nvGrpSpPr>
          <p:cNvPr id="19" name="Group 19"/>
          <p:cNvGrpSpPr>
            <a:grpSpLocks/>
          </p:cNvGrpSpPr>
          <p:nvPr/>
        </p:nvGrpSpPr>
        <p:grpSpPr bwMode="auto">
          <a:xfrm>
            <a:off x="3883025" y="4911725"/>
            <a:ext cx="1736725" cy="631825"/>
            <a:chOff x="2487" y="3099"/>
            <a:chExt cx="876" cy="398"/>
          </a:xfrm>
        </p:grpSpPr>
        <p:sp>
          <p:nvSpPr>
            <p:cNvPr id="20" name="Line 20"/>
            <p:cNvSpPr>
              <a:spLocks noChangeShapeType="1"/>
            </p:cNvSpPr>
            <p:nvPr/>
          </p:nvSpPr>
          <p:spPr bwMode="auto">
            <a:xfrm flipV="1">
              <a:off x="2925" y="3099"/>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21" name="AutoShape 21"/>
            <p:cNvSpPr>
              <a:spLocks noChangeArrowheads="1"/>
            </p:cNvSpPr>
            <p:nvPr/>
          </p:nvSpPr>
          <p:spPr bwMode="auto">
            <a:xfrm>
              <a:off x="2487" y="3279"/>
              <a:ext cx="876"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172.16.16.31</a:t>
              </a:r>
            </a:p>
          </p:txBody>
        </p:sp>
      </p:grpSp>
      <p:grpSp>
        <p:nvGrpSpPr>
          <p:cNvPr id="22" name="Group 22"/>
          <p:cNvGrpSpPr>
            <a:grpSpLocks/>
          </p:cNvGrpSpPr>
          <p:nvPr/>
        </p:nvGrpSpPr>
        <p:grpSpPr bwMode="auto">
          <a:xfrm>
            <a:off x="6891337" y="1403350"/>
            <a:ext cx="1701502" cy="747713"/>
            <a:chOff x="4341" y="884"/>
            <a:chExt cx="838" cy="471"/>
          </a:xfrm>
        </p:grpSpPr>
        <p:sp>
          <p:nvSpPr>
            <p:cNvPr id="23" name="Line 23"/>
            <p:cNvSpPr>
              <a:spLocks noChangeShapeType="1"/>
            </p:cNvSpPr>
            <p:nvPr/>
          </p:nvSpPr>
          <p:spPr bwMode="auto">
            <a:xfrm flipV="1">
              <a:off x="4746" y="1079"/>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24" name="AutoShape 24"/>
            <p:cNvSpPr>
              <a:spLocks noChangeArrowheads="1"/>
            </p:cNvSpPr>
            <p:nvPr/>
          </p:nvSpPr>
          <p:spPr bwMode="auto">
            <a:xfrm>
              <a:off x="4341" y="884"/>
              <a:ext cx="838"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172.16.24.27</a:t>
              </a:r>
            </a:p>
          </p:txBody>
        </p:sp>
      </p:grpSp>
      <p:grpSp>
        <p:nvGrpSpPr>
          <p:cNvPr id="25" name="Group 25"/>
          <p:cNvGrpSpPr>
            <a:grpSpLocks/>
          </p:cNvGrpSpPr>
          <p:nvPr/>
        </p:nvGrpSpPr>
        <p:grpSpPr bwMode="auto">
          <a:xfrm>
            <a:off x="3359150" y="1954213"/>
            <a:ext cx="1736725" cy="711200"/>
            <a:chOff x="2173" y="1238"/>
            <a:chExt cx="810" cy="441"/>
          </a:xfrm>
        </p:grpSpPr>
        <p:sp>
          <p:nvSpPr>
            <p:cNvPr id="26" name="Line 26"/>
            <p:cNvSpPr>
              <a:spLocks noChangeShapeType="1"/>
            </p:cNvSpPr>
            <p:nvPr/>
          </p:nvSpPr>
          <p:spPr bwMode="auto">
            <a:xfrm flipV="1">
              <a:off x="2578" y="1403"/>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27" name="AutoShape 27"/>
            <p:cNvSpPr>
              <a:spLocks noChangeArrowheads="1"/>
            </p:cNvSpPr>
            <p:nvPr/>
          </p:nvSpPr>
          <p:spPr bwMode="auto">
            <a:xfrm>
              <a:off x="2173" y="1238"/>
              <a:ext cx="810"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172.16.16.7</a:t>
              </a:r>
            </a:p>
          </p:txBody>
        </p:sp>
      </p:grpSp>
      <p:pic>
        <p:nvPicPr>
          <p:cNvPr id="28" name="Picture 28" descr="Rackmount_Rout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2450" y="4321175"/>
            <a:ext cx="8286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29"/>
          <p:cNvSpPr>
            <a:spLocks noChangeArrowheads="1"/>
          </p:cNvSpPr>
          <p:nvPr/>
        </p:nvSpPr>
        <p:spPr bwMode="auto">
          <a:xfrm>
            <a:off x="2573338" y="4568825"/>
            <a:ext cx="917575" cy="3810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Router</a:t>
            </a:r>
          </a:p>
        </p:txBody>
      </p:sp>
      <p:pic>
        <p:nvPicPr>
          <p:cNvPr id="30" name="Picture 30" descr="Rackmount_Rout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0200" y="3078163"/>
            <a:ext cx="8286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31"/>
          <p:cNvSpPr>
            <a:spLocks noChangeArrowheads="1"/>
          </p:cNvSpPr>
          <p:nvPr/>
        </p:nvSpPr>
        <p:spPr bwMode="auto">
          <a:xfrm>
            <a:off x="6980238" y="3667125"/>
            <a:ext cx="917575" cy="3810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Router</a:t>
            </a:r>
          </a:p>
        </p:txBody>
      </p:sp>
      <p:pic>
        <p:nvPicPr>
          <p:cNvPr id="32" name="Picture 32"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0525" y="3941763"/>
            <a:ext cx="912813"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8845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Топология сетей </a:t>
            </a:r>
            <a:r>
              <a:rPr lang="en-US" dirty="0"/>
              <a:t>IPv4</a:t>
            </a:r>
            <a:endParaRPr lang="ru-RU" dirty="0"/>
          </a:p>
        </p:txBody>
      </p:sp>
      <p:cxnSp>
        <p:nvCxnSpPr>
          <p:cNvPr id="4" name="Straight Connector 95"/>
          <p:cNvCxnSpPr>
            <a:cxnSpLocks noChangeShapeType="1"/>
          </p:cNvCxnSpPr>
          <p:nvPr/>
        </p:nvCxnSpPr>
        <p:spPr bwMode="auto">
          <a:xfrm>
            <a:off x="6963718" y="3142387"/>
            <a:ext cx="671512" cy="54927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5" name="Straight Connector 93"/>
          <p:cNvCxnSpPr>
            <a:cxnSpLocks noChangeShapeType="1"/>
          </p:cNvCxnSpPr>
          <p:nvPr/>
        </p:nvCxnSpPr>
        <p:spPr bwMode="auto">
          <a:xfrm rot="5400000" flipH="1" flipV="1">
            <a:off x="6840687" y="1831906"/>
            <a:ext cx="268287" cy="1873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9"/>
          <p:cNvCxnSpPr>
            <a:cxnSpLocks noChangeShapeType="1"/>
          </p:cNvCxnSpPr>
          <p:nvPr/>
        </p:nvCxnSpPr>
        <p:spPr bwMode="auto">
          <a:xfrm>
            <a:off x="4665018" y="1734275"/>
            <a:ext cx="812800" cy="46990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7" name="Straight Connector 82"/>
          <p:cNvCxnSpPr>
            <a:cxnSpLocks noChangeShapeType="1"/>
          </p:cNvCxnSpPr>
          <p:nvPr/>
        </p:nvCxnSpPr>
        <p:spPr bwMode="auto">
          <a:xfrm rot="16200000" flipH="1">
            <a:off x="3936355" y="2637563"/>
            <a:ext cx="2198687" cy="1008062"/>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8" name="Straight Connector 76"/>
          <p:cNvCxnSpPr>
            <a:cxnSpLocks noChangeShapeType="1"/>
          </p:cNvCxnSpPr>
          <p:nvPr/>
        </p:nvCxnSpPr>
        <p:spPr bwMode="auto">
          <a:xfrm rot="16200000" flipH="1">
            <a:off x="469255" y="4418737"/>
            <a:ext cx="2417763" cy="874713"/>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9" name="Straight Connector 72"/>
          <p:cNvCxnSpPr>
            <a:cxnSpLocks noChangeShapeType="1"/>
          </p:cNvCxnSpPr>
          <p:nvPr/>
        </p:nvCxnSpPr>
        <p:spPr bwMode="auto">
          <a:xfrm rot="16200000" flipH="1">
            <a:off x="1211411" y="3676582"/>
            <a:ext cx="1019175" cy="887412"/>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0" name="Straight Connector 70"/>
          <p:cNvCxnSpPr>
            <a:cxnSpLocks noChangeShapeType="1"/>
          </p:cNvCxnSpPr>
          <p:nvPr/>
        </p:nvCxnSpPr>
        <p:spPr bwMode="auto">
          <a:xfrm rot="5400000" flipH="1" flipV="1">
            <a:off x="758974" y="2190681"/>
            <a:ext cx="1874837" cy="9620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1" name="Straight Connector 67"/>
          <p:cNvCxnSpPr>
            <a:cxnSpLocks noChangeShapeType="1"/>
          </p:cNvCxnSpPr>
          <p:nvPr/>
        </p:nvCxnSpPr>
        <p:spPr bwMode="auto">
          <a:xfrm flipV="1">
            <a:off x="1051868" y="3182075"/>
            <a:ext cx="1089025" cy="500062"/>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pSp>
        <p:nvGrpSpPr>
          <p:cNvPr id="12" name="Group 37"/>
          <p:cNvGrpSpPr>
            <a:grpSpLocks/>
          </p:cNvGrpSpPr>
          <p:nvPr/>
        </p:nvGrpSpPr>
        <p:grpSpPr bwMode="auto">
          <a:xfrm>
            <a:off x="2177405" y="1111975"/>
            <a:ext cx="2487613" cy="1417637"/>
            <a:chOff x="2421205" y="1360364"/>
            <a:chExt cx="2487613" cy="1418462"/>
          </a:xfrm>
        </p:grpSpPr>
        <p:sp>
          <p:nvSpPr>
            <p:cNvPr id="13" name="Oval 4"/>
            <p:cNvSpPr>
              <a:spLocks noChangeArrowheads="1"/>
            </p:cNvSpPr>
            <p:nvPr/>
          </p:nvSpPr>
          <p:spPr bwMode="auto">
            <a:xfrm>
              <a:off x="2421205" y="1360364"/>
              <a:ext cx="2487613" cy="124691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14" name="Text Box 14"/>
            <p:cNvSpPr txBox="1">
              <a:spLocks noChangeArrowheads="1"/>
            </p:cNvSpPr>
            <p:nvPr/>
          </p:nvSpPr>
          <p:spPr bwMode="auto">
            <a:xfrm>
              <a:off x="2647320" y="1498085"/>
              <a:ext cx="200567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172.16.16.0/22</a:t>
              </a:r>
            </a:p>
          </p:txBody>
        </p:sp>
        <p:pic>
          <p:nvPicPr>
            <p:cNvPr id="15"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38"/>
          <p:cNvGrpSpPr>
            <a:grpSpLocks/>
          </p:cNvGrpSpPr>
          <p:nvPr/>
        </p:nvGrpSpPr>
        <p:grpSpPr bwMode="auto">
          <a:xfrm>
            <a:off x="2140893" y="2558187"/>
            <a:ext cx="2487612" cy="1419225"/>
            <a:chOff x="2421205" y="1360364"/>
            <a:chExt cx="2487613" cy="1418462"/>
          </a:xfrm>
        </p:grpSpPr>
        <p:sp>
          <p:nvSpPr>
            <p:cNvPr id="17" name="Oval 4"/>
            <p:cNvSpPr>
              <a:spLocks noChangeArrowheads="1"/>
            </p:cNvSpPr>
            <p:nvPr/>
          </p:nvSpPr>
          <p:spPr bwMode="auto">
            <a:xfrm>
              <a:off x="2421205" y="1360364"/>
              <a:ext cx="2487613" cy="124551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18" name="Text Box 14"/>
            <p:cNvSpPr txBox="1">
              <a:spLocks noChangeArrowheads="1"/>
            </p:cNvSpPr>
            <p:nvPr/>
          </p:nvSpPr>
          <p:spPr bwMode="auto">
            <a:xfrm>
              <a:off x="2647320" y="1498085"/>
              <a:ext cx="200567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172.16.20.0/22</a:t>
              </a:r>
            </a:p>
          </p:txBody>
        </p:sp>
        <p:pic>
          <p:nvPicPr>
            <p:cNvPr id="19"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42"/>
          <p:cNvGrpSpPr>
            <a:grpSpLocks/>
          </p:cNvGrpSpPr>
          <p:nvPr/>
        </p:nvGrpSpPr>
        <p:grpSpPr bwMode="auto">
          <a:xfrm>
            <a:off x="2164705" y="4007575"/>
            <a:ext cx="2487613" cy="1417637"/>
            <a:chOff x="2421205" y="1360364"/>
            <a:chExt cx="2487613" cy="1418462"/>
          </a:xfrm>
        </p:grpSpPr>
        <p:sp>
          <p:nvSpPr>
            <p:cNvPr id="21" name="Oval 4"/>
            <p:cNvSpPr>
              <a:spLocks noChangeArrowheads="1"/>
            </p:cNvSpPr>
            <p:nvPr/>
          </p:nvSpPr>
          <p:spPr bwMode="auto">
            <a:xfrm>
              <a:off x="2421205" y="1360364"/>
              <a:ext cx="2487613" cy="124691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22" name="Text Box 14"/>
            <p:cNvSpPr txBox="1">
              <a:spLocks noChangeArrowheads="1"/>
            </p:cNvSpPr>
            <p:nvPr/>
          </p:nvSpPr>
          <p:spPr bwMode="auto">
            <a:xfrm>
              <a:off x="2647320" y="1498085"/>
              <a:ext cx="200567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172.16.24.0/22</a:t>
              </a:r>
            </a:p>
          </p:txBody>
        </p:sp>
        <p:pic>
          <p:nvPicPr>
            <p:cNvPr id="23"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80" y="3409087"/>
            <a:ext cx="11652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6"/>
          <p:cNvGrpSpPr>
            <a:grpSpLocks/>
          </p:cNvGrpSpPr>
          <p:nvPr/>
        </p:nvGrpSpPr>
        <p:grpSpPr bwMode="auto">
          <a:xfrm>
            <a:off x="34280" y="2740750"/>
            <a:ext cx="1951038" cy="688975"/>
            <a:chOff x="557" y="2365"/>
            <a:chExt cx="876" cy="434"/>
          </a:xfrm>
        </p:grpSpPr>
        <p:sp>
          <p:nvSpPr>
            <p:cNvPr id="26" name="Line 17"/>
            <p:cNvSpPr>
              <a:spLocks noChangeShapeType="1"/>
            </p:cNvSpPr>
            <p:nvPr/>
          </p:nvSpPr>
          <p:spPr bwMode="auto">
            <a:xfrm flipV="1">
              <a:off x="995" y="2523"/>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27" name="AutoShape 18"/>
            <p:cNvSpPr>
              <a:spLocks noChangeArrowheads="1"/>
            </p:cNvSpPr>
            <p:nvPr/>
          </p:nvSpPr>
          <p:spPr bwMode="auto">
            <a:xfrm>
              <a:off x="557" y="2365"/>
              <a:ext cx="876"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172.16.16.1/20</a:t>
              </a:r>
            </a:p>
          </p:txBody>
        </p:sp>
      </p:grpSp>
      <p:grpSp>
        <p:nvGrpSpPr>
          <p:cNvPr id="28" name="Group 54"/>
          <p:cNvGrpSpPr>
            <a:grpSpLocks/>
          </p:cNvGrpSpPr>
          <p:nvPr/>
        </p:nvGrpSpPr>
        <p:grpSpPr bwMode="auto">
          <a:xfrm>
            <a:off x="2115493" y="5442675"/>
            <a:ext cx="2487612" cy="1417637"/>
            <a:chOff x="2421205" y="1360364"/>
            <a:chExt cx="2487613" cy="1418462"/>
          </a:xfrm>
        </p:grpSpPr>
        <p:sp>
          <p:nvSpPr>
            <p:cNvPr id="29" name="Oval 4"/>
            <p:cNvSpPr>
              <a:spLocks noChangeArrowheads="1"/>
            </p:cNvSpPr>
            <p:nvPr/>
          </p:nvSpPr>
          <p:spPr bwMode="auto">
            <a:xfrm>
              <a:off x="2421205" y="1360364"/>
              <a:ext cx="2487613" cy="124691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30" name="Text Box 14"/>
            <p:cNvSpPr txBox="1">
              <a:spLocks noChangeArrowheads="1"/>
            </p:cNvSpPr>
            <p:nvPr/>
          </p:nvSpPr>
          <p:spPr bwMode="auto">
            <a:xfrm>
              <a:off x="2647320" y="1498085"/>
              <a:ext cx="200567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172.16.28.0/22</a:t>
              </a:r>
            </a:p>
          </p:txBody>
        </p:sp>
        <p:pic>
          <p:nvPicPr>
            <p:cNvPr id="31"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58"/>
          <p:cNvGrpSpPr>
            <a:grpSpLocks/>
          </p:cNvGrpSpPr>
          <p:nvPr/>
        </p:nvGrpSpPr>
        <p:grpSpPr bwMode="auto">
          <a:xfrm>
            <a:off x="5168255" y="1961287"/>
            <a:ext cx="2487613" cy="1419225"/>
            <a:chOff x="2421205" y="1360364"/>
            <a:chExt cx="2487613" cy="1418462"/>
          </a:xfrm>
        </p:grpSpPr>
        <p:sp>
          <p:nvSpPr>
            <p:cNvPr id="33" name="Oval 4"/>
            <p:cNvSpPr>
              <a:spLocks noChangeArrowheads="1"/>
            </p:cNvSpPr>
            <p:nvPr/>
          </p:nvSpPr>
          <p:spPr bwMode="auto">
            <a:xfrm>
              <a:off x="2421205" y="1360364"/>
              <a:ext cx="2487613" cy="124551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34" name="Text Box 14"/>
            <p:cNvSpPr txBox="1">
              <a:spLocks noChangeArrowheads="1"/>
            </p:cNvSpPr>
            <p:nvPr/>
          </p:nvSpPr>
          <p:spPr bwMode="auto">
            <a:xfrm>
              <a:off x="2656155" y="1498402"/>
              <a:ext cx="1987550" cy="53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172.16.17.0/24</a:t>
              </a:r>
            </a:p>
          </p:txBody>
        </p:sp>
        <p:pic>
          <p:nvPicPr>
            <p:cNvPr id="35"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oup 62"/>
          <p:cNvGrpSpPr>
            <a:grpSpLocks/>
          </p:cNvGrpSpPr>
          <p:nvPr/>
        </p:nvGrpSpPr>
        <p:grpSpPr bwMode="auto">
          <a:xfrm>
            <a:off x="5176193" y="4058375"/>
            <a:ext cx="2487612" cy="1417637"/>
            <a:chOff x="2421205" y="1360364"/>
            <a:chExt cx="2487613" cy="1418462"/>
          </a:xfrm>
        </p:grpSpPr>
        <p:sp>
          <p:nvSpPr>
            <p:cNvPr id="37" name="Oval 4"/>
            <p:cNvSpPr>
              <a:spLocks noChangeArrowheads="1"/>
            </p:cNvSpPr>
            <p:nvPr/>
          </p:nvSpPr>
          <p:spPr bwMode="auto">
            <a:xfrm>
              <a:off x="2421205" y="1360364"/>
              <a:ext cx="2487613" cy="124691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b"/>
            <a:lstStyle/>
            <a:p>
              <a:pPr>
                <a:lnSpc>
                  <a:spcPct val="90000"/>
                </a:lnSpc>
                <a:spcBef>
                  <a:spcPct val="40000"/>
                </a:spcBef>
                <a:defRPr/>
              </a:pPr>
              <a:endParaRPr lang="en-CA" sz="1600" dirty="0"/>
            </a:p>
          </p:txBody>
        </p:sp>
        <p:sp>
          <p:nvSpPr>
            <p:cNvPr id="38" name="Text Box 14"/>
            <p:cNvSpPr txBox="1">
              <a:spLocks noChangeArrowheads="1"/>
            </p:cNvSpPr>
            <p:nvPr/>
          </p:nvSpPr>
          <p:spPr bwMode="auto">
            <a:xfrm>
              <a:off x="2656155" y="1498557"/>
              <a:ext cx="1987550"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pPr>
              <a:br>
                <a:rPr lang="en-US" sz="1600" dirty="0"/>
              </a:br>
              <a:r>
                <a:rPr lang="en-US" sz="1600" dirty="0">
                  <a:solidFill>
                    <a:schemeClr val="bg2">
                      <a:lumMod val="60000"/>
                      <a:lumOff val="40000"/>
                    </a:schemeClr>
                  </a:solidFill>
                </a:rPr>
                <a:t>172.16.18.0/24</a:t>
              </a:r>
            </a:p>
          </p:txBody>
        </p:sp>
        <p:pic>
          <p:nvPicPr>
            <p:cNvPr id="39" name="Picture 30" descr="Rackmount_Router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096" y="2033134"/>
              <a:ext cx="1165423" cy="7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 name="Picture 11" descr="Computer_DesktopComputerSansKeyboard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7680" y="1140550"/>
            <a:ext cx="6572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oup 25"/>
          <p:cNvGrpSpPr>
            <a:grpSpLocks/>
          </p:cNvGrpSpPr>
          <p:nvPr/>
        </p:nvGrpSpPr>
        <p:grpSpPr bwMode="auto">
          <a:xfrm>
            <a:off x="7113364" y="2674075"/>
            <a:ext cx="1871662" cy="711200"/>
            <a:chOff x="2173" y="1238"/>
            <a:chExt cx="810" cy="441"/>
          </a:xfrm>
        </p:grpSpPr>
        <p:sp>
          <p:nvSpPr>
            <p:cNvPr id="42" name="Line 26"/>
            <p:cNvSpPr>
              <a:spLocks noChangeShapeType="1"/>
            </p:cNvSpPr>
            <p:nvPr/>
          </p:nvSpPr>
          <p:spPr bwMode="auto">
            <a:xfrm flipV="1">
              <a:off x="2578" y="1403"/>
              <a:ext cx="0" cy="27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43" name="AutoShape 27"/>
            <p:cNvSpPr>
              <a:spLocks noChangeArrowheads="1"/>
            </p:cNvSpPr>
            <p:nvPr/>
          </p:nvSpPr>
          <p:spPr bwMode="auto">
            <a:xfrm>
              <a:off x="2173" y="1238"/>
              <a:ext cx="810" cy="218"/>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172.16.17.254</a:t>
              </a:r>
            </a:p>
          </p:txBody>
        </p:sp>
      </p:grpSp>
      <p:pic>
        <p:nvPicPr>
          <p:cNvPr id="44" name="Picture 11" descr="Computer_DesktopComputerSansKeyboard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230" y="3339237"/>
            <a:ext cx="6572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Line 26"/>
          <p:cNvSpPr>
            <a:spLocks noChangeShapeType="1"/>
          </p:cNvSpPr>
          <p:nvPr/>
        </p:nvSpPr>
        <p:spPr bwMode="auto">
          <a:xfrm flipH="1" flipV="1">
            <a:off x="7535218" y="1356450"/>
            <a:ext cx="322262" cy="39370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46" name="AutoShape 27"/>
          <p:cNvSpPr>
            <a:spLocks noChangeArrowheads="1"/>
          </p:cNvSpPr>
          <p:nvPr/>
        </p:nvSpPr>
        <p:spPr bwMode="auto">
          <a:xfrm>
            <a:off x="7465368" y="1708875"/>
            <a:ext cx="1554162" cy="33972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90000"/>
              </a:lnSpc>
              <a:spcBef>
                <a:spcPct val="40000"/>
              </a:spcBef>
              <a:defRPr/>
            </a:pPr>
            <a:r>
              <a:rPr lang="en-US" sz="1600" dirty="0"/>
              <a:t>172.16.17.1</a:t>
            </a:r>
          </a:p>
        </p:txBody>
      </p:sp>
    </p:spTree>
    <p:extLst>
      <p:ext uri="{BB962C8B-B14F-4D97-AF65-F5344CB8AC3E}">
        <p14:creationId xmlns:p14="http://schemas.microsoft.com/office/powerpoint/2010/main" val="35299383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1329595"/>
          </a:xfrm>
        </p:spPr>
        <p:txBody>
          <a:bodyPr/>
          <a:lstStyle/>
          <a:p>
            <a:pPr algn="ctr"/>
            <a:r>
              <a:rPr lang="ru-RU" dirty="0"/>
              <a:t>Три условия возникновения сетевого взаимодействия</a:t>
            </a:r>
          </a:p>
        </p:txBody>
      </p:sp>
      <p:sp>
        <p:nvSpPr>
          <p:cNvPr id="3" name="Текст 2"/>
          <p:cNvSpPr>
            <a:spLocks noGrp="1"/>
          </p:cNvSpPr>
          <p:nvPr>
            <p:ph type="body" sz="quarter" idx="10"/>
          </p:nvPr>
        </p:nvSpPr>
        <p:spPr>
          <a:xfrm>
            <a:off x="381000" y="1772816"/>
            <a:ext cx="8382000" cy="1526572"/>
          </a:xfrm>
        </p:spPr>
        <p:txBody>
          <a:bodyPr/>
          <a:lstStyle/>
          <a:p>
            <a:r>
              <a:rPr lang="ru-RU" dirty="0"/>
              <a:t>Наличие потребности с обеих сторон</a:t>
            </a:r>
          </a:p>
          <a:p>
            <a:r>
              <a:rPr lang="ru-RU" dirty="0"/>
              <a:t>Наличие канала передачи информации</a:t>
            </a:r>
          </a:p>
          <a:p>
            <a:r>
              <a:rPr lang="ru-RU" dirty="0"/>
              <a:t>Наличие общих правил взаимодействия </a:t>
            </a:r>
          </a:p>
        </p:txBody>
      </p:sp>
    </p:spTree>
    <p:extLst>
      <p:ext uri="{BB962C8B-B14F-4D97-AF65-F5344CB8AC3E}">
        <p14:creationId xmlns:p14="http://schemas.microsoft.com/office/powerpoint/2010/main" val="29365658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Механизм подсетей</a:t>
            </a:r>
          </a:p>
        </p:txBody>
      </p:sp>
      <p:sp>
        <p:nvSpPr>
          <p:cNvPr id="4" name="newwork ID box" descr="&quot;&quot;"/>
          <p:cNvSpPr>
            <a:spLocks noChangeArrowheads="1"/>
          </p:cNvSpPr>
          <p:nvPr/>
        </p:nvSpPr>
        <p:spPr bwMode="auto">
          <a:xfrm>
            <a:off x="1611313" y="3216275"/>
            <a:ext cx="3019425" cy="1163638"/>
          </a:xfrm>
          <a:prstGeom prst="rect">
            <a:avLst/>
          </a:prstGeom>
          <a:solidFill>
            <a:srgbClr val="F6D9D4"/>
          </a:solidFill>
          <a:ln>
            <a:noFill/>
          </a:ln>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dirty="0"/>
          </a:p>
        </p:txBody>
      </p:sp>
      <p:sp>
        <p:nvSpPr>
          <p:cNvPr id="5" name="subnet ID box - one only" descr="&quot;&quot;"/>
          <p:cNvSpPr>
            <a:spLocks noChangeArrowheads="1"/>
          </p:cNvSpPr>
          <p:nvPr/>
        </p:nvSpPr>
        <p:spPr bwMode="auto">
          <a:xfrm>
            <a:off x="4630738" y="3216275"/>
            <a:ext cx="1447800" cy="1162050"/>
          </a:xfrm>
          <a:prstGeom prst="rect">
            <a:avLst/>
          </a:prstGeom>
          <a:solidFill>
            <a:srgbClr val="DFD2EE"/>
          </a:solidFill>
          <a:ln>
            <a:noFill/>
          </a:ln>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dirty="0"/>
          </a:p>
        </p:txBody>
      </p:sp>
      <p:sp>
        <p:nvSpPr>
          <p:cNvPr id="6" name="host ID box 9, last" descr="&quot;&quot;"/>
          <p:cNvSpPr>
            <a:spLocks noChangeArrowheads="1"/>
          </p:cNvSpPr>
          <p:nvPr/>
        </p:nvSpPr>
        <p:spPr bwMode="auto">
          <a:xfrm>
            <a:off x="4610100" y="3213100"/>
            <a:ext cx="2986088"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7" name="host ID box 8" descr="&quot;&quot;"/>
          <p:cNvSpPr>
            <a:spLocks noChangeArrowheads="1"/>
          </p:cNvSpPr>
          <p:nvPr/>
        </p:nvSpPr>
        <p:spPr bwMode="auto">
          <a:xfrm>
            <a:off x="4795838" y="3203575"/>
            <a:ext cx="2798762"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8" name="host ID box 7" descr="&quot;&quot;"/>
          <p:cNvSpPr>
            <a:spLocks noChangeArrowheads="1"/>
          </p:cNvSpPr>
          <p:nvPr/>
        </p:nvSpPr>
        <p:spPr bwMode="auto">
          <a:xfrm>
            <a:off x="4978400" y="3213100"/>
            <a:ext cx="2622550"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9" name="host ID box 6" descr="&quot;&quot;"/>
          <p:cNvSpPr>
            <a:spLocks noChangeArrowheads="1"/>
          </p:cNvSpPr>
          <p:nvPr/>
        </p:nvSpPr>
        <p:spPr bwMode="auto">
          <a:xfrm>
            <a:off x="5173663" y="3203575"/>
            <a:ext cx="2427287"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10" name="host ID box 5" descr="&quot;&quot;"/>
          <p:cNvSpPr>
            <a:spLocks noChangeArrowheads="1"/>
          </p:cNvSpPr>
          <p:nvPr/>
        </p:nvSpPr>
        <p:spPr bwMode="auto">
          <a:xfrm>
            <a:off x="5346700" y="3205163"/>
            <a:ext cx="2246313" cy="1160462"/>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11" name="host ID box 3" descr="&quot;&quot;"/>
          <p:cNvSpPr>
            <a:spLocks noChangeArrowheads="1"/>
          </p:cNvSpPr>
          <p:nvPr/>
        </p:nvSpPr>
        <p:spPr bwMode="auto">
          <a:xfrm>
            <a:off x="5710238" y="3197225"/>
            <a:ext cx="1887537"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12" name="host ID box 4" descr="&quot;&quot;"/>
          <p:cNvSpPr>
            <a:spLocks noChangeArrowheads="1"/>
          </p:cNvSpPr>
          <p:nvPr/>
        </p:nvSpPr>
        <p:spPr bwMode="auto">
          <a:xfrm>
            <a:off x="5521325" y="3206750"/>
            <a:ext cx="2070100" cy="1160463"/>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13" name="frame 2 alt-text here, host ID box 2" descr="This is the 2nd of 2 frames. &#10;At the beginning of the animation both the subnet and host IDs are 8 bits long. As the animation unfolds the red bar between the subnet and host IDs moves to the left one bit at a time until it shows 0 bits used for the Subnet ID and 16 bits used for the Host ID. &#10;As the bar moves, the number of subnets and the number of hosts change as follows:&#10;8 subnet bits – 256 subnets, 254 hosts&#10;7 subnet bits – 128 subnets, 510 hosts&#10;6 subnet bits – 64 subnets, 1022 hosts&#10;5 subnet bits – 32 subnets, 2046 hosts&#10;4 subnet bits – 16 subnets, 4094 hosts&#10;3 subnet bits – 8 subnets, 8190 hosts&#10;2 subnet bits – 4 subnets, 16382 hosts&#10;1 subnet bit – 2 subnets, 32766 hosts&#10;0 subnet bits – 0 subnets, 65534 hosts&#10;"/>
          <p:cNvSpPr>
            <a:spLocks noChangeArrowheads="1"/>
          </p:cNvSpPr>
          <p:nvPr/>
        </p:nvSpPr>
        <p:spPr bwMode="auto">
          <a:xfrm>
            <a:off x="5892800" y="3201988"/>
            <a:ext cx="1704975" cy="1160462"/>
          </a:xfrm>
          <a:prstGeom prst="rect">
            <a:avLst/>
          </a:prstGeom>
          <a:solidFill>
            <a:srgbClr val="E8F6E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nSpc>
                <a:spcPct val="90000"/>
              </a:lnSpc>
              <a:spcBef>
                <a:spcPct val="40000"/>
              </a:spcBef>
            </a:pPr>
            <a:endParaRPr lang="en-CA" sz="1400" b="0" dirty="0"/>
          </a:p>
        </p:txBody>
      </p:sp>
      <p:sp>
        <p:nvSpPr>
          <p:cNvPr id="14" name="&quot;Number of Subnets&quot; text box" descr="&quot;&quot;"/>
          <p:cNvSpPr>
            <a:spLocks noChangeArrowheads="1"/>
          </p:cNvSpPr>
          <p:nvPr/>
        </p:nvSpPr>
        <p:spPr bwMode="auto">
          <a:xfrm>
            <a:off x="119227" y="2384959"/>
            <a:ext cx="3695372" cy="47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ru-RU" sz="2800" dirty="0">
                <a:latin typeface="Segoe UI" pitchFamily="34" charset="0"/>
                <a:ea typeface="Segoe UI" pitchFamily="34" charset="0"/>
                <a:cs typeface="Segoe UI" pitchFamily="34" charset="0"/>
              </a:rPr>
              <a:t>Количество подсетей</a:t>
            </a:r>
            <a:endParaRPr lang="en-US" sz="2800" dirty="0">
              <a:latin typeface="Segoe UI" pitchFamily="34" charset="0"/>
              <a:ea typeface="Segoe UI" pitchFamily="34" charset="0"/>
              <a:cs typeface="Segoe UI" pitchFamily="34" charset="0"/>
            </a:endParaRPr>
          </a:p>
        </p:txBody>
      </p:sp>
      <p:sp>
        <p:nvSpPr>
          <p:cNvPr id="15" name="number of subnets 256" descr="&quot;&quot;"/>
          <p:cNvSpPr>
            <a:spLocks noChangeArrowheads="1"/>
          </p:cNvSpPr>
          <p:nvPr/>
        </p:nvSpPr>
        <p:spPr bwMode="auto">
          <a:xfrm>
            <a:off x="5024438" y="2466975"/>
            <a:ext cx="524183"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256</a:t>
            </a:r>
          </a:p>
        </p:txBody>
      </p:sp>
      <p:sp>
        <p:nvSpPr>
          <p:cNvPr id="16" name="number of hosts 254" descr="&quot;&quot;"/>
          <p:cNvSpPr>
            <a:spLocks noChangeArrowheads="1"/>
          </p:cNvSpPr>
          <p:nvPr/>
        </p:nvSpPr>
        <p:spPr bwMode="auto">
          <a:xfrm>
            <a:off x="5162153" y="4804196"/>
            <a:ext cx="561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254</a:t>
            </a:r>
          </a:p>
        </p:txBody>
      </p:sp>
      <p:sp>
        <p:nvSpPr>
          <p:cNvPr id="17" name="host ID box 1" descr="&quot;&quot;"/>
          <p:cNvSpPr>
            <a:spLocks noChangeArrowheads="1"/>
          </p:cNvSpPr>
          <p:nvPr/>
        </p:nvSpPr>
        <p:spPr bwMode="auto">
          <a:xfrm>
            <a:off x="6091238" y="3213100"/>
            <a:ext cx="1522412" cy="1160463"/>
          </a:xfrm>
          <a:prstGeom prst="rect">
            <a:avLst/>
          </a:prstGeom>
          <a:solidFill>
            <a:srgbClr val="E8F6E4"/>
          </a:solidFill>
          <a:ln>
            <a:noFill/>
          </a:ln>
          <a:effectLst/>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dirty="0"/>
          </a:p>
        </p:txBody>
      </p:sp>
      <p:sp>
        <p:nvSpPr>
          <p:cNvPr id="18" name="border of 3 ID boxes" descr="&quot;&quot;"/>
          <p:cNvSpPr>
            <a:spLocks noChangeArrowheads="1"/>
          </p:cNvSpPr>
          <p:nvPr/>
        </p:nvSpPr>
        <p:spPr bwMode="auto">
          <a:xfrm>
            <a:off x="1606550" y="3216275"/>
            <a:ext cx="5994400" cy="11604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9" name="border btw'n 2 ID boxes" descr="&quot;&quot;"/>
          <p:cNvSpPr>
            <a:spLocks noChangeShapeType="1"/>
          </p:cNvSpPr>
          <p:nvPr/>
        </p:nvSpPr>
        <p:spPr bwMode="auto">
          <a:xfrm flipV="1">
            <a:off x="4613275" y="3224213"/>
            <a:ext cx="0" cy="1182687"/>
          </a:xfrm>
          <a:prstGeom prst="line">
            <a:avLst/>
          </a:prstGeom>
          <a:noFill/>
          <a:ln w="25400">
            <a:solidFill>
              <a:srgbClr val="408585"/>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grpSp>
        <p:nvGrpSpPr>
          <p:cNvPr id="20" name="small verticle lines"/>
          <p:cNvGrpSpPr/>
          <p:nvPr/>
        </p:nvGrpSpPr>
        <p:grpSpPr>
          <a:xfrm>
            <a:off x="1784350" y="4219575"/>
            <a:ext cx="5654675" cy="157163"/>
            <a:chOff x="1784350" y="4219575"/>
            <a:chExt cx="5654675" cy="157163"/>
          </a:xfrm>
        </p:grpSpPr>
        <p:sp>
          <p:nvSpPr>
            <p:cNvPr id="21" name="small verticle line 1" descr="&quot;&quot;"/>
            <p:cNvSpPr>
              <a:spLocks noChangeShapeType="1"/>
            </p:cNvSpPr>
            <p:nvPr/>
          </p:nvSpPr>
          <p:spPr bwMode="auto">
            <a:xfrm>
              <a:off x="178435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2" name="small verticle line 2" descr="&quot;&quot;"/>
            <p:cNvSpPr>
              <a:spLocks noChangeShapeType="1"/>
            </p:cNvSpPr>
            <p:nvPr/>
          </p:nvSpPr>
          <p:spPr bwMode="auto">
            <a:xfrm>
              <a:off x="196691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3" name="small verticle line 3" descr="&quot;&quot;"/>
            <p:cNvSpPr>
              <a:spLocks noChangeShapeType="1"/>
            </p:cNvSpPr>
            <p:nvPr/>
          </p:nvSpPr>
          <p:spPr bwMode="auto">
            <a:xfrm>
              <a:off x="21494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4" name="small verticle line 4" descr="&quot;&quot;"/>
            <p:cNvSpPr>
              <a:spLocks noChangeShapeType="1"/>
            </p:cNvSpPr>
            <p:nvPr/>
          </p:nvSpPr>
          <p:spPr bwMode="auto">
            <a:xfrm>
              <a:off x="23320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5" name="small verticle line 5" descr="&quot;&quot;"/>
            <p:cNvSpPr>
              <a:spLocks noChangeShapeType="1"/>
            </p:cNvSpPr>
            <p:nvPr/>
          </p:nvSpPr>
          <p:spPr bwMode="auto">
            <a:xfrm>
              <a:off x="25146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6" name="small verticle line 6" descr="&quot;&quot;"/>
            <p:cNvSpPr>
              <a:spLocks noChangeShapeType="1"/>
            </p:cNvSpPr>
            <p:nvPr/>
          </p:nvSpPr>
          <p:spPr bwMode="auto">
            <a:xfrm>
              <a:off x="26955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7" name="small verticle line 7" descr="&quot;&quot;"/>
            <p:cNvSpPr>
              <a:spLocks noChangeShapeType="1"/>
            </p:cNvSpPr>
            <p:nvPr/>
          </p:nvSpPr>
          <p:spPr bwMode="auto">
            <a:xfrm>
              <a:off x="28781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8" name="small verticle line 8" descr="&quot;&quot;"/>
            <p:cNvSpPr>
              <a:spLocks noChangeShapeType="1"/>
            </p:cNvSpPr>
            <p:nvPr/>
          </p:nvSpPr>
          <p:spPr bwMode="auto">
            <a:xfrm>
              <a:off x="30607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29" name="small verticle line 9" descr="&quot;&quot;"/>
            <p:cNvSpPr>
              <a:spLocks noChangeShapeType="1"/>
            </p:cNvSpPr>
            <p:nvPr/>
          </p:nvSpPr>
          <p:spPr bwMode="auto">
            <a:xfrm>
              <a:off x="324326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0" name="small verticle line" descr="&quot;&quot;"/>
            <p:cNvSpPr>
              <a:spLocks noChangeShapeType="1"/>
            </p:cNvSpPr>
            <p:nvPr/>
          </p:nvSpPr>
          <p:spPr bwMode="auto">
            <a:xfrm>
              <a:off x="342582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1" name="small verticle line" descr="&quot;&quot;"/>
            <p:cNvSpPr>
              <a:spLocks noChangeShapeType="1"/>
            </p:cNvSpPr>
            <p:nvPr/>
          </p:nvSpPr>
          <p:spPr bwMode="auto">
            <a:xfrm>
              <a:off x="360838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2" name="small verticle line" descr="&quot;&quot;"/>
            <p:cNvSpPr>
              <a:spLocks noChangeShapeType="1"/>
            </p:cNvSpPr>
            <p:nvPr/>
          </p:nvSpPr>
          <p:spPr bwMode="auto">
            <a:xfrm>
              <a:off x="379095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3" name="small verticle line" descr="&quot;&quot;"/>
            <p:cNvSpPr>
              <a:spLocks noChangeShapeType="1"/>
            </p:cNvSpPr>
            <p:nvPr/>
          </p:nvSpPr>
          <p:spPr bwMode="auto">
            <a:xfrm>
              <a:off x="397351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4" name="small verticle line" descr="&quot;&quot;"/>
            <p:cNvSpPr>
              <a:spLocks noChangeShapeType="1"/>
            </p:cNvSpPr>
            <p:nvPr/>
          </p:nvSpPr>
          <p:spPr bwMode="auto">
            <a:xfrm>
              <a:off x="41560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5" name="small verticle line" descr="&quot;&quot;"/>
            <p:cNvSpPr>
              <a:spLocks noChangeShapeType="1"/>
            </p:cNvSpPr>
            <p:nvPr/>
          </p:nvSpPr>
          <p:spPr bwMode="auto">
            <a:xfrm>
              <a:off x="43386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6" name="small verticle line" descr="&quot;&quot;"/>
            <p:cNvSpPr>
              <a:spLocks noChangeShapeType="1"/>
            </p:cNvSpPr>
            <p:nvPr/>
          </p:nvSpPr>
          <p:spPr bwMode="auto">
            <a:xfrm>
              <a:off x="45212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7" name="small verticle line" descr="&quot;&quot;"/>
            <p:cNvSpPr>
              <a:spLocks noChangeShapeType="1"/>
            </p:cNvSpPr>
            <p:nvPr/>
          </p:nvSpPr>
          <p:spPr bwMode="auto">
            <a:xfrm>
              <a:off x="47021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8" name="small verticle line" descr="&quot;&quot;"/>
            <p:cNvSpPr>
              <a:spLocks noChangeShapeType="1"/>
            </p:cNvSpPr>
            <p:nvPr/>
          </p:nvSpPr>
          <p:spPr bwMode="auto">
            <a:xfrm>
              <a:off x="48847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39" name="small verticle line" descr="&quot;&quot;"/>
            <p:cNvSpPr>
              <a:spLocks noChangeShapeType="1"/>
            </p:cNvSpPr>
            <p:nvPr/>
          </p:nvSpPr>
          <p:spPr bwMode="auto">
            <a:xfrm>
              <a:off x="50673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0" name="small verticle line" descr="&quot;&quot;"/>
            <p:cNvSpPr>
              <a:spLocks noChangeShapeType="1"/>
            </p:cNvSpPr>
            <p:nvPr/>
          </p:nvSpPr>
          <p:spPr bwMode="auto">
            <a:xfrm>
              <a:off x="524986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1" name="small verticle line" descr="&quot;&quot;"/>
            <p:cNvSpPr>
              <a:spLocks noChangeShapeType="1"/>
            </p:cNvSpPr>
            <p:nvPr/>
          </p:nvSpPr>
          <p:spPr bwMode="auto">
            <a:xfrm>
              <a:off x="543242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2" name="small verticle line" descr="&quot;&quot;"/>
            <p:cNvSpPr>
              <a:spLocks noChangeShapeType="1"/>
            </p:cNvSpPr>
            <p:nvPr/>
          </p:nvSpPr>
          <p:spPr bwMode="auto">
            <a:xfrm>
              <a:off x="561498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3" name="small verticle line" descr="&quot;&quot;"/>
            <p:cNvSpPr>
              <a:spLocks noChangeShapeType="1"/>
            </p:cNvSpPr>
            <p:nvPr/>
          </p:nvSpPr>
          <p:spPr bwMode="auto">
            <a:xfrm>
              <a:off x="579755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4" name="small verticle line" descr="&quot;&quot;"/>
            <p:cNvSpPr>
              <a:spLocks noChangeShapeType="1"/>
            </p:cNvSpPr>
            <p:nvPr/>
          </p:nvSpPr>
          <p:spPr bwMode="auto">
            <a:xfrm>
              <a:off x="598011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5" name="small verticle line" descr="&quot;&quot;"/>
            <p:cNvSpPr>
              <a:spLocks noChangeShapeType="1"/>
            </p:cNvSpPr>
            <p:nvPr/>
          </p:nvSpPr>
          <p:spPr bwMode="auto">
            <a:xfrm>
              <a:off x="61626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6" name="small verticle line" descr="&quot;&quot;"/>
            <p:cNvSpPr>
              <a:spLocks noChangeShapeType="1"/>
            </p:cNvSpPr>
            <p:nvPr/>
          </p:nvSpPr>
          <p:spPr bwMode="auto">
            <a:xfrm>
              <a:off x="63452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7" name="small verticle line" descr="&quot;&quot;"/>
            <p:cNvSpPr>
              <a:spLocks noChangeShapeType="1"/>
            </p:cNvSpPr>
            <p:nvPr/>
          </p:nvSpPr>
          <p:spPr bwMode="auto">
            <a:xfrm>
              <a:off x="65278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8" name="small verticle line" descr="&quot;&quot;"/>
            <p:cNvSpPr>
              <a:spLocks noChangeShapeType="1"/>
            </p:cNvSpPr>
            <p:nvPr/>
          </p:nvSpPr>
          <p:spPr bwMode="auto">
            <a:xfrm>
              <a:off x="670877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49" name="small verticle line" descr="&quot;&quot;"/>
            <p:cNvSpPr>
              <a:spLocks noChangeShapeType="1"/>
            </p:cNvSpPr>
            <p:nvPr/>
          </p:nvSpPr>
          <p:spPr bwMode="auto">
            <a:xfrm>
              <a:off x="6891338"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50" name="small verticle line" descr="&quot;&quot;"/>
            <p:cNvSpPr>
              <a:spLocks noChangeShapeType="1"/>
            </p:cNvSpPr>
            <p:nvPr/>
          </p:nvSpPr>
          <p:spPr bwMode="auto">
            <a:xfrm>
              <a:off x="7073900"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51" name="small verticle line" descr="&quot;&quot;"/>
            <p:cNvSpPr>
              <a:spLocks noChangeShapeType="1"/>
            </p:cNvSpPr>
            <p:nvPr/>
          </p:nvSpPr>
          <p:spPr bwMode="auto">
            <a:xfrm>
              <a:off x="7256463"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52" name="small verticle line" descr="&quot;&quot;"/>
            <p:cNvSpPr>
              <a:spLocks noChangeShapeType="1"/>
            </p:cNvSpPr>
            <p:nvPr/>
          </p:nvSpPr>
          <p:spPr bwMode="auto">
            <a:xfrm>
              <a:off x="7439025" y="4219575"/>
              <a:ext cx="0" cy="157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grpSp>
      <p:sp>
        <p:nvSpPr>
          <p:cNvPr id="53" name="&quot;Network ID&quot;" descr="&quot;&quot;"/>
          <p:cNvSpPr>
            <a:spLocks noChangeArrowheads="1"/>
          </p:cNvSpPr>
          <p:nvPr/>
        </p:nvSpPr>
        <p:spPr bwMode="auto">
          <a:xfrm>
            <a:off x="2364866" y="3316857"/>
            <a:ext cx="146918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2000" dirty="0">
                <a:latin typeface="Segoe UI" pitchFamily="34" charset="0"/>
                <a:ea typeface="Segoe UI" pitchFamily="34" charset="0"/>
                <a:cs typeface="Segoe UI" pitchFamily="34" charset="0"/>
              </a:rPr>
              <a:t>Network ID</a:t>
            </a:r>
          </a:p>
        </p:txBody>
      </p:sp>
      <p:sp>
        <p:nvSpPr>
          <p:cNvPr id="54" name="&quot;host ID&quot;" descr="&quot;&quot;"/>
          <p:cNvSpPr>
            <a:spLocks noChangeArrowheads="1"/>
          </p:cNvSpPr>
          <p:nvPr/>
        </p:nvSpPr>
        <p:spPr bwMode="auto">
          <a:xfrm>
            <a:off x="6337078" y="3301761"/>
            <a:ext cx="10307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90000"/>
              </a:lnSpc>
              <a:spcBef>
                <a:spcPct val="40000"/>
              </a:spcBef>
            </a:pPr>
            <a:r>
              <a:rPr lang="en-US" sz="2000" dirty="0">
                <a:latin typeface="Segoe UI" pitchFamily="34" charset="0"/>
                <a:ea typeface="Segoe UI" pitchFamily="34" charset="0"/>
                <a:cs typeface="Segoe UI" pitchFamily="34" charset="0"/>
              </a:rPr>
              <a:t>Host ID</a:t>
            </a:r>
          </a:p>
        </p:txBody>
      </p:sp>
      <p:sp>
        <p:nvSpPr>
          <p:cNvPr id="55" name="&quot;&quot;&quot;1&quot;&quot;&quot;" descr="&quot;&quot;"/>
          <p:cNvSpPr>
            <a:spLocks noChangeArrowheads="1"/>
          </p:cNvSpPr>
          <p:nvPr/>
        </p:nvSpPr>
        <p:spPr bwMode="auto">
          <a:xfrm>
            <a:off x="1638300" y="3879850"/>
            <a:ext cx="307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1</a:t>
            </a:r>
          </a:p>
        </p:txBody>
      </p:sp>
      <p:sp>
        <p:nvSpPr>
          <p:cNvPr id="56" name="&quot;subnet ID&quot;" descr="&quot;&quot;"/>
          <p:cNvSpPr>
            <a:spLocks noChangeArrowheads="1"/>
          </p:cNvSpPr>
          <p:nvPr/>
        </p:nvSpPr>
        <p:spPr bwMode="auto">
          <a:xfrm>
            <a:off x="4759325" y="3314700"/>
            <a:ext cx="12287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90000"/>
              </a:lnSpc>
              <a:spcBef>
                <a:spcPct val="40000"/>
              </a:spcBef>
            </a:pPr>
            <a:r>
              <a:rPr lang="en-US" sz="2000" dirty="0">
                <a:latin typeface="Segoe UI" pitchFamily="34" charset="0"/>
                <a:ea typeface="Segoe UI" pitchFamily="34" charset="0"/>
                <a:cs typeface="Segoe UI" pitchFamily="34" charset="0"/>
              </a:rPr>
              <a:t>Subnet ID</a:t>
            </a:r>
          </a:p>
        </p:txBody>
      </p:sp>
      <p:sp>
        <p:nvSpPr>
          <p:cNvPr id="57" name="&quot;&quot;&quot;0&quot;&quot;&quot;" descr="&quot;&quot;"/>
          <p:cNvSpPr>
            <a:spLocks noChangeArrowheads="1"/>
          </p:cNvSpPr>
          <p:nvPr/>
        </p:nvSpPr>
        <p:spPr bwMode="auto">
          <a:xfrm>
            <a:off x="1828800" y="3879850"/>
            <a:ext cx="307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0</a:t>
            </a:r>
          </a:p>
        </p:txBody>
      </p:sp>
      <p:sp>
        <p:nvSpPr>
          <p:cNvPr id="58" name="border btw'n 2 ID boxes" descr="&quot;&quot;"/>
          <p:cNvSpPr>
            <a:spLocks noChangeShapeType="1"/>
          </p:cNvSpPr>
          <p:nvPr/>
        </p:nvSpPr>
        <p:spPr bwMode="auto">
          <a:xfrm flipV="1">
            <a:off x="6067425" y="3224213"/>
            <a:ext cx="0" cy="1182687"/>
          </a:xfrm>
          <a:prstGeom prst="line">
            <a:avLst/>
          </a:prstGeom>
          <a:noFill/>
          <a:ln w="25400">
            <a:solidFill>
              <a:srgbClr val="408585"/>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grpSp>
        <p:nvGrpSpPr>
          <p:cNvPr id="59" name="3 small grey triangles"/>
          <p:cNvGrpSpPr/>
          <p:nvPr/>
        </p:nvGrpSpPr>
        <p:grpSpPr>
          <a:xfrm>
            <a:off x="3060700" y="4298950"/>
            <a:ext cx="3103563" cy="182563"/>
            <a:chOff x="3060700" y="4298950"/>
            <a:chExt cx="3103563" cy="182563"/>
          </a:xfrm>
        </p:grpSpPr>
        <p:sp>
          <p:nvSpPr>
            <p:cNvPr id="60" name="small grey triangle" descr="&quot;&quot;"/>
            <p:cNvSpPr>
              <a:spLocks/>
            </p:cNvSpPr>
            <p:nvPr/>
          </p:nvSpPr>
          <p:spPr bwMode="auto">
            <a:xfrm>
              <a:off x="3060700" y="4298950"/>
              <a:ext cx="184150" cy="182563"/>
            </a:xfrm>
            <a:custGeom>
              <a:avLst/>
              <a:gdLst>
                <a:gd name="T0" fmla="*/ 2147483647 w 116"/>
                <a:gd name="T1" fmla="*/ 0 h 115"/>
                <a:gd name="T2" fmla="*/ 0 w 116"/>
                <a:gd name="T3" fmla="*/ 2147483647 h 115"/>
                <a:gd name="T4" fmla="*/ 2147483647 w 116"/>
                <a:gd name="T5" fmla="*/ 2147483647 h 115"/>
                <a:gd name="T6" fmla="*/ 2147483647 w 116"/>
                <a:gd name="T7" fmla="*/ 0 h 115"/>
                <a:gd name="T8" fmla="*/ 0 60000 65536"/>
                <a:gd name="T9" fmla="*/ 0 60000 65536"/>
                <a:gd name="T10" fmla="*/ 0 60000 65536"/>
                <a:gd name="T11" fmla="*/ 0 60000 65536"/>
                <a:gd name="T12" fmla="*/ 0 w 116"/>
                <a:gd name="T13" fmla="*/ 0 h 115"/>
                <a:gd name="T14" fmla="*/ 116 w 116"/>
                <a:gd name="T15" fmla="*/ 115 h 115"/>
              </a:gdLst>
              <a:ahLst/>
              <a:cxnLst>
                <a:cxn ang="T8">
                  <a:pos x="T0" y="T1"/>
                </a:cxn>
                <a:cxn ang="T9">
                  <a:pos x="T2" y="T3"/>
                </a:cxn>
                <a:cxn ang="T10">
                  <a:pos x="T4" y="T5"/>
                </a:cxn>
                <a:cxn ang="T11">
                  <a:pos x="T6" y="T7"/>
                </a:cxn>
              </a:cxnLst>
              <a:rect l="T12" t="T13" r="T14" b="T15"/>
              <a:pathLst>
                <a:path w="116" h="115">
                  <a:moveTo>
                    <a:pt x="58" y="0"/>
                  </a:moveTo>
                  <a:lnTo>
                    <a:pt x="0" y="114"/>
                  </a:lnTo>
                  <a:lnTo>
                    <a:pt x="115" y="114"/>
                  </a:lnTo>
                  <a:lnTo>
                    <a:pt x="58" y="0"/>
                  </a:lnTo>
                </a:path>
              </a:pathLst>
            </a:custGeom>
            <a:solidFill>
              <a:schemeClr val="accent2"/>
            </a:solidFill>
            <a:ln w="12700" cap="rnd">
              <a:solidFill>
                <a:schemeClr val="tx1"/>
              </a:solidFill>
              <a:round/>
              <a:headEnd/>
              <a:tailEnd/>
            </a:ln>
          </p:spPr>
          <p:txBody>
            <a:bodyPr/>
            <a:lstStyle/>
            <a:p>
              <a:endParaRPr lang="en-CA" dirty="0"/>
            </a:p>
          </p:txBody>
        </p:sp>
        <p:sp>
          <p:nvSpPr>
            <p:cNvPr id="61" name="small grey triangle" descr="&quot;&quot;"/>
            <p:cNvSpPr>
              <a:spLocks/>
            </p:cNvSpPr>
            <p:nvPr/>
          </p:nvSpPr>
          <p:spPr bwMode="auto">
            <a:xfrm>
              <a:off x="4521200" y="4298950"/>
              <a:ext cx="182563" cy="182563"/>
            </a:xfrm>
            <a:custGeom>
              <a:avLst/>
              <a:gdLst>
                <a:gd name="T0" fmla="*/ 2147483647 w 115"/>
                <a:gd name="T1" fmla="*/ 0 h 115"/>
                <a:gd name="T2" fmla="*/ 0 w 115"/>
                <a:gd name="T3" fmla="*/ 2147483647 h 115"/>
                <a:gd name="T4" fmla="*/ 2147483647 w 115"/>
                <a:gd name="T5" fmla="*/ 2147483647 h 115"/>
                <a:gd name="T6" fmla="*/ 2147483647 w 115"/>
                <a:gd name="T7" fmla="*/ 0 h 115"/>
                <a:gd name="T8" fmla="*/ 0 60000 65536"/>
                <a:gd name="T9" fmla="*/ 0 60000 65536"/>
                <a:gd name="T10" fmla="*/ 0 60000 65536"/>
                <a:gd name="T11" fmla="*/ 0 60000 65536"/>
                <a:gd name="T12" fmla="*/ 0 w 115"/>
                <a:gd name="T13" fmla="*/ 0 h 115"/>
                <a:gd name="T14" fmla="*/ 115 w 115"/>
                <a:gd name="T15" fmla="*/ 115 h 115"/>
              </a:gdLst>
              <a:ahLst/>
              <a:cxnLst>
                <a:cxn ang="T8">
                  <a:pos x="T0" y="T1"/>
                </a:cxn>
                <a:cxn ang="T9">
                  <a:pos x="T2" y="T3"/>
                </a:cxn>
                <a:cxn ang="T10">
                  <a:pos x="T4" y="T5"/>
                </a:cxn>
                <a:cxn ang="T11">
                  <a:pos x="T6" y="T7"/>
                </a:cxn>
              </a:cxnLst>
              <a:rect l="T12" t="T13" r="T14" b="T15"/>
              <a:pathLst>
                <a:path w="115" h="115">
                  <a:moveTo>
                    <a:pt x="57" y="0"/>
                  </a:moveTo>
                  <a:lnTo>
                    <a:pt x="0" y="114"/>
                  </a:lnTo>
                  <a:lnTo>
                    <a:pt x="114" y="114"/>
                  </a:lnTo>
                  <a:lnTo>
                    <a:pt x="57" y="0"/>
                  </a:lnTo>
                </a:path>
              </a:pathLst>
            </a:custGeom>
            <a:solidFill>
              <a:schemeClr val="accent2"/>
            </a:solidFill>
            <a:ln w="12700" cap="rnd">
              <a:solidFill>
                <a:schemeClr val="tx1"/>
              </a:solidFill>
              <a:round/>
              <a:headEnd/>
              <a:tailEnd/>
            </a:ln>
          </p:spPr>
          <p:txBody>
            <a:bodyPr/>
            <a:lstStyle/>
            <a:p>
              <a:endParaRPr lang="en-CA" dirty="0"/>
            </a:p>
          </p:txBody>
        </p:sp>
        <p:sp>
          <p:nvSpPr>
            <p:cNvPr id="62" name="small grey triangle" descr="&quot;&quot;"/>
            <p:cNvSpPr>
              <a:spLocks/>
            </p:cNvSpPr>
            <p:nvPr/>
          </p:nvSpPr>
          <p:spPr bwMode="auto">
            <a:xfrm>
              <a:off x="5980113" y="4298950"/>
              <a:ext cx="184150" cy="182563"/>
            </a:xfrm>
            <a:custGeom>
              <a:avLst/>
              <a:gdLst>
                <a:gd name="T0" fmla="*/ 2147483647 w 116"/>
                <a:gd name="T1" fmla="*/ 0 h 115"/>
                <a:gd name="T2" fmla="*/ 0 w 116"/>
                <a:gd name="T3" fmla="*/ 2147483647 h 115"/>
                <a:gd name="T4" fmla="*/ 2147483647 w 116"/>
                <a:gd name="T5" fmla="*/ 2147483647 h 115"/>
                <a:gd name="T6" fmla="*/ 2147483647 w 116"/>
                <a:gd name="T7" fmla="*/ 0 h 115"/>
                <a:gd name="T8" fmla="*/ 0 60000 65536"/>
                <a:gd name="T9" fmla="*/ 0 60000 65536"/>
                <a:gd name="T10" fmla="*/ 0 60000 65536"/>
                <a:gd name="T11" fmla="*/ 0 60000 65536"/>
                <a:gd name="T12" fmla="*/ 0 w 116"/>
                <a:gd name="T13" fmla="*/ 0 h 115"/>
                <a:gd name="T14" fmla="*/ 116 w 116"/>
                <a:gd name="T15" fmla="*/ 115 h 115"/>
              </a:gdLst>
              <a:ahLst/>
              <a:cxnLst>
                <a:cxn ang="T8">
                  <a:pos x="T0" y="T1"/>
                </a:cxn>
                <a:cxn ang="T9">
                  <a:pos x="T2" y="T3"/>
                </a:cxn>
                <a:cxn ang="T10">
                  <a:pos x="T4" y="T5"/>
                </a:cxn>
                <a:cxn ang="T11">
                  <a:pos x="T6" y="T7"/>
                </a:cxn>
              </a:cxnLst>
              <a:rect l="T12" t="T13" r="T14" b="T15"/>
              <a:pathLst>
                <a:path w="116" h="115">
                  <a:moveTo>
                    <a:pt x="58" y="0"/>
                  </a:moveTo>
                  <a:lnTo>
                    <a:pt x="0" y="114"/>
                  </a:lnTo>
                  <a:lnTo>
                    <a:pt x="115" y="114"/>
                  </a:lnTo>
                  <a:lnTo>
                    <a:pt x="58" y="0"/>
                  </a:lnTo>
                </a:path>
              </a:pathLst>
            </a:custGeom>
            <a:solidFill>
              <a:schemeClr val="accent2"/>
            </a:solidFill>
            <a:ln w="12700" cap="rnd">
              <a:solidFill>
                <a:schemeClr val="tx1"/>
              </a:solidFill>
              <a:round/>
              <a:headEnd/>
              <a:tailEnd/>
            </a:ln>
          </p:spPr>
          <p:txBody>
            <a:bodyPr/>
            <a:lstStyle/>
            <a:p>
              <a:endParaRPr lang="en-CA" dirty="0"/>
            </a:p>
          </p:txBody>
        </p:sp>
      </p:grpSp>
      <p:grpSp>
        <p:nvGrpSpPr>
          <p:cNvPr id="63" name="moving red line" descr="&quot;&quot;&quot;&quot;"/>
          <p:cNvGrpSpPr>
            <a:grpSpLocks/>
          </p:cNvGrpSpPr>
          <p:nvPr/>
        </p:nvGrpSpPr>
        <p:grpSpPr bwMode="auto">
          <a:xfrm>
            <a:off x="5964238" y="2962275"/>
            <a:ext cx="211137" cy="1755775"/>
            <a:chOff x="3757" y="1481"/>
            <a:chExt cx="133" cy="1970"/>
          </a:xfrm>
        </p:grpSpPr>
        <p:sp>
          <p:nvSpPr>
            <p:cNvPr id="64" name="Line 250" descr="&quot;&quot;"/>
            <p:cNvSpPr>
              <a:spLocks noChangeShapeType="1"/>
            </p:cNvSpPr>
            <p:nvPr/>
          </p:nvSpPr>
          <p:spPr bwMode="auto">
            <a:xfrm flipV="1">
              <a:off x="3827" y="1481"/>
              <a:ext cx="0" cy="1970"/>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65" name="Line 251" descr="&quot;&quot;"/>
            <p:cNvSpPr>
              <a:spLocks noChangeShapeType="1"/>
            </p:cNvSpPr>
            <p:nvPr/>
          </p:nvSpPr>
          <p:spPr bwMode="auto">
            <a:xfrm flipV="1">
              <a:off x="3766" y="1494"/>
              <a:ext cx="120" cy="0"/>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sp>
          <p:nvSpPr>
            <p:cNvPr id="66" name="Line 252" descr="&quot;&quot;"/>
            <p:cNvSpPr>
              <a:spLocks noChangeShapeType="1"/>
            </p:cNvSpPr>
            <p:nvPr/>
          </p:nvSpPr>
          <p:spPr bwMode="auto">
            <a:xfrm>
              <a:off x="3757" y="3440"/>
              <a:ext cx="133" cy="2"/>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CA" dirty="0"/>
            </a:p>
          </p:txBody>
        </p:sp>
      </p:grpSp>
      <p:sp>
        <p:nvSpPr>
          <p:cNvPr id="67" name="number of subnets 128" descr="&quot;&quot;"/>
          <p:cNvSpPr>
            <a:spLocks noChangeArrowheads="1"/>
          </p:cNvSpPr>
          <p:nvPr/>
        </p:nvSpPr>
        <p:spPr bwMode="auto">
          <a:xfrm>
            <a:off x="5024438" y="2466975"/>
            <a:ext cx="561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128</a:t>
            </a:r>
          </a:p>
        </p:txBody>
      </p:sp>
      <p:sp>
        <p:nvSpPr>
          <p:cNvPr id="68" name="number of subnets 64" descr="&quot;&quot;"/>
          <p:cNvSpPr>
            <a:spLocks noChangeArrowheads="1"/>
          </p:cNvSpPr>
          <p:nvPr/>
        </p:nvSpPr>
        <p:spPr bwMode="auto">
          <a:xfrm>
            <a:off x="5129213" y="2466975"/>
            <a:ext cx="434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64</a:t>
            </a:r>
          </a:p>
        </p:txBody>
      </p:sp>
      <p:sp>
        <p:nvSpPr>
          <p:cNvPr id="69" name="number of subnets 32" descr="&quot;&quot;"/>
          <p:cNvSpPr>
            <a:spLocks noChangeArrowheads="1"/>
          </p:cNvSpPr>
          <p:nvPr/>
        </p:nvSpPr>
        <p:spPr bwMode="auto">
          <a:xfrm>
            <a:off x="5143500" y="2462213"/>
            <a:ext cx="4349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32</a:t>
            </a:r>
          </a:p>
        </p:txBody>
      </p:sp>
      <p:sp>
        <p:nvSpPr>
          <p:cNvPr id="70" name="number of subnets 16" descr="&quot;&quot;"/>
          <p:cNvSpPr>
            <a:spLocks noChangeArrowheads="1"/>
          </p:cNvSpPr>
          <p:nvPr/>
        </p:nvSpPr>
        <p:spPr bwMode="auto">
          <a:xfrm>
            <a:off x="5143500" y="2466975"/>
            <a:ext cx="434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16</a:t>
            </a:r>
          </a:p>
        </p:txBody>
      </p:sp>
      <p:sp>
        <p:nvSpPr>
          <p:cNvPr id="71" name="number of subnets 8" descr="&quot;&quot;"/>
          <p:cNvSpPr>
            <a:spLocks noChangeArrowheads="1"/>
          </p:cNvSpPr>
          <p:nvPr/>
        </p:nvSpPr>
        <p:spPr bwMode="auto">
          <a:xfrm>
            <a:off x="5257800" y="2465388"/>
            <a:ext cx="3079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8</a:t>
            </a:r>
          </a:p>
        </p:txBody>
      </p:sp>
      <p:sp>
        <p:nvSpPr>
          <p:cNvPr id="72" name="number of subnets 4" descr="&quot;&quot;"/>
          <p:cNvSpPr>
            <a:spLocks noChangeArrowheads="1"/>
          </p:cNvSpPr>
          <p:nvPr/>
        </p:nvSpPr>
        <p:spPr bwMode="auto">
          <a:xfrm>
            <a:off x="5243513" y="2471738"/>
            <a:ext cx="3079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4</a:t>
            </a:r>
          </a:p>
        </p:txBody>
      </p:sp>
      <p:sp>
        <p:nvSpPr>
          <p:cNvPr id="73" name="number of subnets 2" descr="&quot;&quot;"/>
          <p:cNvSpPr>
            <a:spLocks noChangeArrowheads="1"/>
          </p:cNvSpPr>
          <p:nvPr/>
        </p:nvSpPr>
        <p:spPr bwMode="auto">
          <a:xfrm>
            <a:off x="5257800" y="2463800"/>
            <a:ext cx="307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2</a:t>
            </a:r>
          </a:p>
        </p:txBody>
      </p:sp>
      <p:sp>
        <p:nvSpPr>
          <p:cNvPr id="74" name="number of hosts 65,534" descr="&quot;&quot;"/>
          <p:cNvSpPr>
            <a:spLocks noChangeArrowheads="1"/>
          </p:cNvSpPr>
          <p:nvPr/>
        </p:nvSpPr>
        <p:spPr bwMode="auto">
          <a:xfrm>
            <a:off x="4932040" y="4804196"/>
            <a:ext cx="879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65,534</a:t>
            </a:r>
          </a:p>
        </p:txBody>
      </p:sp>
      <p:sp>
        <p:nvSpPr>
          <p:cNvPr id="75" name="number of hosts 8,190" descr="&quot;&quot;"/>
          <p:cNvSpPr>
            <a:spLocks noChangeArrowheads="1"/>
          </p:cNvSpPr>
          <p:nvPr/>
        </p:nvSpPr>
        <p:spPr bwMode="auto">
          <a:xfrm>
            <a:off x="5020408" y="4801517"/>
            <a:ext cx="703720"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8,190</a:t>
            </a:r>
          </a:p>
        </p:txBody>
      </p:sp>
      <p:sp>
        <p:nvSpPr>
          <p:cNvPr id="76" name="number of hosts 4,094" descr="&quot;&quot;"/>
          <p:cNvSpPr>
            <a:spLocks noChangeArrowheads="1"/>
          </p:cNvSpPr>
          <p:nvPr/>
        </p:nvSpPr>
        <p:spPr bwMode="auto">
          <a:xfrm>
            <a:off x="4948400" y="4801517"/>
            <a:ext cx="703720"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4,094</a:t>
            </a:r>
          </a:p>
        </p:txBody>
      </p:sp>
      <p:sp>
        <p:nvSpPr>
          <p:cNvPr id="77" name="number of hosts 2,046" descr="&quot;&quot;"/>
          <p:cNvSpPr>
            <a:spLocks noChangeArrowheads="1"/>
          </p:cNvSpPr>
          <p:nvPr/>
        </p:nvSpPr>
        <p:spPr bwMode="auto">
          <a:xfrm>
            <a:off x="4948400" y="4801517"/>
            <a:ext cx="703720"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2,046</a:t>
            </a:r>
          </a:p>
        </p:txBody>
      </p:sp>
      <p:sp>
        <p:nvSpPr>
          <p:cNvPr id="78" name="number of hosts 1,022" descr="&quot;&quot;"/>
          <p:cNvSpPr>
            <a:spLocks noChangeArrowheads="1"/>
          </p:cNvSpPr>
          <p:nvPr/>
        </p:nvSpPr>
        <p:spPr bwMode="auto">
          <a:xfrm>
            <a:off x="4948400" y="4801517"/>
            <a:ext cx="703720"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1,022</a:t>
            </a:r>
          </a:p>
        </p:txBody>
      </p:sp>
      <p:sp>
        <p:nvSpPr>
          <p:cNvPr id="79" name="number of hosts 510" descr="&quot;&quot;"/>
          <p:cNvSpPr>
            <a:spLocks noChangeArrowheads="1"/>
          </p:cNvSpPr>
          <p:nvPr/>
        </p:nvSpPr>
        <p:spPr bwMode="auto">
          <a:xfrm>
            <a:off x="5127937" y="4801517"/>
            <a:ext cx="524183"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510</a:t>
            </a:r>
          </a:p>
        </p:txBody>
      </p:sp>
      <p:sp>
        <p:nvSpPr>
          <p:cNvPr id="80" name="number of hosts 16,382" descr="&quot;&quot;"/>
          <p:cNvSpPr>
            <a:spLocks noChangeArrowheads="1"/>
          </p:cNvSpPr>
          <p:nvPr/>
        </p:nvSpPr>
        <p:spPr bwMode="auto">
          <a:xfrm>
            <a:off x="4906595" y="4801517"/>
            <a:ext cx="817533"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16,382</a:t>
            </a:r>
          </a:p>
        </p:txBody>
      </p:sp>
      <p:sp>
        <p:nvSpPr>
          <p:cNvPr id="81" name="number of hosts 32,766" descr="&quot;&quot;"/>
          <p:cNvSpPr>
            <a:spLocks noChangeArrowheads="1"/>
          </p:cNvSpPr>
          <p:nvPr/>
        </p:nvSpPr>
        <p:spPr bwMode="auto">
          <a:xfrm>
            <a:off x="4906595" y="4801517"/>
            <a:ext cx="817533"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32,766</a:t>
            </a:r>
          </a:p>
        </p:txBody>
      </p:sp>
      <p:sp>
        <p:nvSpPr>
          <p:cNvPr id="82" name="number of subnets 0" descr="&quot;&quot;"/>
          <p:cNvSpPr>
            <a:spLocks noChangeArrowheads="1"/>
          </p:cNvSpPr>
          <p:nvPr/>
        </p:nvSpPr>
        <p:spPr bwMode="auto">
          <a:xfrm>
            <a:off x="5256213" y="2471738"/>
            <a:ext cx="3079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0</a:t>
            </a:r>
          </a:p>
        </p:txBody>
      </p:sp>
      <p:sp>
        <p:nvSpPr>
          <p:cNvPr id="83" name="number of subnets 256" descr="&quot;&quot;"/>
          <p:cNvSpPr>
            <a:spLocks noChangeArrowheads="1"/>
          </p:cNvSpPr>
          <p:nvPr/>
        </p:nvSpPr>
        <p:spPr bwMode="auto">
          <a:xfrm>
            <a:off x="5022850" y="2486025"/>
            <a:ext cx="524183" cy="28366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en-US" sz="1400" dirty="0"/>
              <a:t>256</a:t>
            </a:r>
          </a:p>
        </p:txBody>
      </p:sp>
      <p:sp>
        <p:nvSpPr>
          <p:cNvPr id="84" name="number of hosts 254" descr="&quot;&quot;"/>
          <p:cNvSpPr>
            <a:spLocks noChangeArrowheads="1"/>
          </p:cNvSpPr>
          <p:nvPr/>
        </p:nvSpPr>
        <p:spPr bwMode="auto">
          <a:xfrm>
            <a:off x="4907582" y="4804196"/>
            <a:ext cx="744538" cy="2809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lnSpc>
                <a:spcPct val="90000"/>
              </a:lnSpc>
              <a:spcBef>
                <a:spcPct val="40000"/>
              </a:spcBef>
            </a:pPr>
            <a:r>
              <a:rPr lang="en-US" sz="1400" dirty="0"/>
              <a:t>254</a:t>
            </a:r>
          </a:p>
        </p:txBody>
      </p:sp>
      <p:sp>
        <p:nvSpPr>
          <p:cNvPr id="85" name="frame 1 alt-text here, TextBox" descr="This is the 1st of 2 frames on this animated slide. The animation illustrates the number of subnets that are  generated in a class B sized network based on the number of bits used for subnetting.&#10;On this frame there is a long box which is divided into 3 parts:&#10;1. The left half of this box represents the two octets of the Network ID - it does not change size during the animation.&#10;2. The middle part of the box represents the Subnet ID - it will get smaller as the animation unfolds.&#10;3. The right-most part of the box represents the Host ID - it will get larger as the animation unfolds.&#10;There is a red bar between the subnet ID box and the Host ID box; it will move to the left one bit at a time as the animation unfolds. Thus, when the animation starts both the subnet ID and host ID are 8 bits long; as the animation unfolds the subnet ID will get smaller and the host ID will get larger one bit at a time.&#10;There are also 2 boxes which will display the changing number of subnets and the number of hosts as the animation unfolds.&#10;"/>
          <p:cNvSpPr txBox="1"/>
          <p:nvPr/>
        </p:nvSpPr>
        <p:spPr>
          <a:xfrm>
            <a:off x="2411760" y="1300579"/>
            <a:ext cx="5328592" cy="523220"/>
          </a:xfrm>
          <a:prstGeom prst="rect">
            <a:avLst/>
          </a:prstGeom>
          <a:noFill/>
        </p:spPr>
        <p:txBody>
          <a:bodyPr wrap="square" rtlCol="0">
            <a:spAutoFit/>
          </a:bodyPr>
          <a:lstStyle/>
          <a:p>
            <a:r>
              <a:rPr lang="ru-RU" sz="2800" dirty="0">
                <a:latin typeface="Segoe UI" pitchFamily="34" charset="0"/>
                <a:ea typeface="Segoe UI" pitchFamily="34" charset="0"/>
                <a:cs typeface="Segoe UI" pitchFamily="34" charset="0"/>
              </a:rPr>
              <a:t>Адреса класса</a:t>
            </a:r>
            <a:r>
              <a:rPr lang="en-CA" sz="2800" dirty="0">
                <a:latin typeface="Segoe UI" pitchFamily="34" charset="0"/>
                <a:ea typeface="Segoe UI" pitchFamily="34" charset="0"/>
                <a:cs typeface="Segoe UI" pitchFamily="34" charset="0"/>
              </a:rPr>
              <a:t> B </a:t>
            </a:r>
            <a:r>
              <a:rPr lang="ru-RU" sz="2800" dirty="0">
                <a:latin typeface="Segoe UI" pitchFamily="34" charset="0"/>
                <a:ea typeface="Segoe UI" pitchFamily="34" charset="0"/>
                <a:cs typeface="Segoe UI" pitchFamily="34" charset="0"/>
              </a:rPr>
              <a:t>с подсетями</a:t>
            </a:r>
            <a:endParaRPr lang="en-CA" sz="2800" dirty="0">
              <a:latin typeface="Segoe UI" pitchFamily="34" charset="0"/>
              <a:ea typeface="Segoe UI" pitchFamily="34" charset="0"/>
              <a:cs typeface="Segoe UI" pitchFamily="34" charset="0"/>
            </a:endParaRPr>
          </a:p>
        </p:txBody>
      </p:sp>
      <p:sp>
        <p:nvSpPr>
          <p:cNvPr id="86" name="&quot;Number of Subnets&quot; text box" descr="&quot;&quot;"/>
          <p:cNvSpPr>
            <a:spLocks noChangeArrowheads="1"/>
          </p:cNvSpPr>
          <p:nvPr/>
        </p:nvSpPr>
        <p:spPr bwMode="auto">
          <a:xfrm>
            <a:off x="119227" y="4686571"/>
            <a:ext cx="4823950" cy="47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90000"/>
              </a:lnSpc>
              <a:spcBef>
                <a:spcPct val="40000"/>
              </a:spcBef>
            </a:pPr>
            <a:r>
              <a:rPr lang="ru-RU" sz="2800" dirty="0">
                <a:latin typeface="Segoe UI" pitchFamily="34" charset="0"/>
                <a:ea typeface="Segoe UI" pitchFamily="34" charset="0"/>
                <a:cs typeface="Segoe UI" pitchFamily="34" charset="0"/>
              </a:rPr>
              <a:t>Количество узлов в подсети</a:t>
            </a:r>
            <a:endParaRPr lang="en-US" sz="28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9031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00069 -3.33333E-6 L -0.02014 -3.33333E-6 " pathEditMode="relative" rAng="0" ptsTypes="AA">
                                      <p:cBhvr>
                                        <p:cTn id="12" dur="2000" fill="hold"/>
                                        <p:tgtEl>
                                          <p:spTgt spid="63"/>
                                        </p:tgtEl>
                                        <p:attrNameLst>
                                          <p:attrName>ppt_x</p:attrName>
                                          <p:attrName>ppt_y</p:attrName>
                                        </p:attrNameLst>
                                      </p:cBhvr>
                                      <p:rCtr x="-1042" y="0"/>
                                    </p:animMotion>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par>
                          <p:cTn id="29" fill="hold">
                            <p:stCondLst>
                              <p:cond delay="2500"/>
                            </p:stCondLst>
                            <p:childTnLst>
                              <p:par>
                                <p:cTn id="30" presetID="35" presetClass="path" presetSubtype="0" accel="50000" decel="50000" fill="hold" nodeType="afterEffect">
                                  <p:stCondLst>
                                    <p:cond delay="2000"/>
                                  </p:stCondLst>
                                  <p:childTnLst>
                                    <p:animMotion origin="layout" path="M -0.02032 -0.00116 L -0.03855 -0.00116 " pathEditMode="relative" rAng="0" ptsTypes="AA">
                                      <p:cBhvr>
                                        <p:cTn id="31" dur="1000" fill="hold"/>
                                        <p:tgtEl>
                                          <p:spTgt spid="63"/>
                                        </p:tgtEl>
                                        <p:attrNameLst>
                                          <p:attrName>ppt_x</p:attrName>
                                          <p:attrName>ppt_y</p:attrName>
                                        </p:attrNameLst>
                                      </p:cBhvr>
                                      <p:rCtr x="-920" y="0"/>
                                    </p:animMotion>
                                  </p:childTnLst>
                                </p:cTn>
                              </p:par>
                            </p:childTnLst>
                          </p:cTn>
                        </p:par>
                        <p:par>
                          <p:cTn id="32" fill="hold">
                            <p:stCondLst>
                              <p:cond delay="5500"/>
                            </p:stCondLst>
                            <p:childTnLst>
                              <p:par>
                                <p:cTn id="33" presetID="10" presetClass="exit" presetSubtype="0" fill="hold" grpId="1" nodeType="afterEffect">
                                  <p:stCondLst>
                                    <p:cond delay="0"/>
                                  </p:stCondLst>
                                  <p:childTnLst>
                                    <p:animEffect transition="out" filter="fade">
                                      <p:cBhvr>
                                        <p:cTn id="34" dur="500"/>
                                        <p:tgtEl>
                                          <p:spTgt spid="67"/>
                                        </p:tgtEl>
                                      </p:cBhvr>
                                    </p:animEffect>
                                    <p:set>
                                      <p:cBhvr>
                                        <p:cTn id="35" dur="1" fill="hold">
                                          <p:stCondLst>
                                            <p:cond delay="499"/>
                                          </p:stCondLst>
                                        </p:cTn>
                                        <p:tgtEl>
                                          <p:spTgt spid="6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9"/>
                                        </p:tgtEl>
                                      </p:cBhvr>
                                    </p:animEffect>
                                    <p:set>
                                      <p:cBhvr>
                                        <p:cTn id="38" dur="1" fill="hold">
                                          <p:stCondLst>
                                            <p:cond delay="499"/>
                                          </p:stCondLst>
                                        </p:cTn>
                                        <p:tgtEl>
                                          <p:spTgt spid="7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6000"/>
                            </p:stCondLst>
                            <p:childTnLst>
                              <p:par>
                                <p:cTn id="49" presetID="35" presetClass="path" presetSubtype="0" accel="50000" decel="50000" fill="hold" nodeType="afterEffect">
                                  <p:stCondLst>
                                    <p:cond delay="2000"/>
                                  </p:stCondLst>
                                  <p:childTnLst>
                                    <p:animMotion origin="layout" path="M -0.03785 0.0 L -0.05973 0.0 " pathEditMode="relative" rAng="0" ptsTypes="AA">
                                      <p:cBhvr>
                                        <p:cTn id="50" dur="1000" fill="hold"/>
                                        <p:tgtEl>
                                          <p:spTgt spid="63"/>
                                        </p:tgtEl>
                                        <p:attrNameLst>
                                          <p:attrName>ppt_x</p:attrName>
                                          <p:attrName>ppt_y</p:attrName>
                                        </p:attrNameLst>
                                      </p:cBhvr>
                                      <p:rCtr x="-1094" y="0"/>
                                    </p:animMotion>
                                  </p:childTnLst>
                                </p:cTn>
                              </p:par>
                            </p:childTnLst>
                          </p:cTn>
                        </p:par>
                        <p:par>
                          <p:cTn id="51" fill="hold">
                            <p:stCondLst>
                              <p:cond delay="9000"/>
                            </p:stCondLst>
                            <p:childTnLst>
                              <p:par>
                                <p:cTn id="52" presetID="10" presetClass="exit" presetSubtype="0" fill="hold" grpId="1" nodeType="afterEffect">
                                  <p:stCondLst>
                                    <p:cond delay="0"/>
                                  </p:stCondLst>
                                  <p:childTnLst>
                                    <p:animEffect transition="out" filter="fade">
                                      <p:cBhvr>
                                        <p:cTn id="53" dur="500"/>
                                        <p:tgtEl>
                                          <p:spTgt spid="68"/>
                                        </p:tgtEl>
                                      </p:cBhvr>
                                    </p:animEffect>
                                    <p:set>
                                      <p:cBhvr>
                                        <p:cTn id="54" dur="1" fill="hold">
                                          <p:stCondLst>
                                            <p:cond delay="499"/>
                                          </p:stCondLst>
                                        </p:cTn>
                                        <p:tgtEl>
                                          <p:spTgt spid="6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78"/>
                                        </p:tgtEl>
                                      </p:cBhvr>
                                    </p:animEffect>
                                    <p:set>
                                      <p:cBhvr>
                                        <p:cTn id="57" dur="1" fill="hold">
                                          <p:stCondLst>
                                            <p:cond delay="499"/>
                                          </p:stCondLst>
                                        </p:cTn>
                                        <p:tgtEl>
                                          <p:spTgt spid="7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par>
                          <p:cTn id="67" fill="hold">
                            <p:stCondLst>
                              <p:cond delay="9500"/>
                            </p:stCondLst>
                            <p:childTnLst>
                              <p:par>
                                <p:cTn id="68" presetID="35" presetClass="path" presetSubtype="0" accel="50000" decel="50000" fill="hold" nodeType="afterEffect">
                                  <p:stCondLst>
                                    <p:cond delay="2000"/>
                                  </p:stCondLst>
                                  <p:childTnLst>
                                    <p:animMotion origin="layout" path="M -0.06025 0.0 L -0.08125 -0.00069 " pathEditMode="relative" rAng="0" ptsTypes="AA">
                                      <p:cBhvr>
                                        <p:cTn id="69" dur="1000" fill="hold"/>
                                        <p:tgtEl>
                                          <p:spTgt spid="63"/>
                                        </p:tgtEl>
                                        <p:attrNameLst>
                                          <p:attrName>ppt_x</p:attrName>
                                          <p:attrName>ppt_y</p:attrName>
                                        </p:attrNameLst>
                                      </p:cBhvr>
                                      <p:rCtr x="-1059" y="-46"/>
                                    </p:animMotion>
                                  </p:childTnLst>
                                </p:cTn>
                              </p:par>
                            </p:childTnLst>
                          </p:cTn>
                        </p:par>
                        <p:par>
                          <p:cTn id="70" fill="hold">
                            <p:stCondLst>
                              <p:cond delay="12500"/>
                            </p:stCondLst>
                            <p:childTnLst>
                              <p:par>
                                <p:cTn id="71" presetID="10" presetClass="exit" presetSubtype="0" fill="hold" grpId="1" nodeType="afterEffect">
                                  <p:stCondLst>
                                    <p:cond delay="0"/>
                                  </p:stCondLst>
                                  <p:childTnLst>
                                    <p:animEffect transition="out" filter="fade">
                                      <p:cBhvr>
                                        <p:cTn id="72" dur="500"/>
                                        <p:tgtEl>
                                          <p:spTgt spid="69"/>
                                        </p:tgtEl>
                                      </p:cBhvr>
                                    </p:animEffect>
                                    <p:set>
                                      <p:cBhvr>
                                        <p:cTn id="73" dur="1" fill="hold">
                                          <p:stCondLst>
                                            <p:cond delay="499"/>
                                          </p:stCondLst>
                                        </p:cTn>
                                        <p:tgtEl>
                                          <p:spTgt spid="6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7"/>
                                        </p:tgtEl>
                                      </p:cBhvr>
                                    </p:animEffect>
                                    <p:set>
                                      <p:cBhvr>
                                        <p:cTn id="76" dur="1" fill="hold">
                                          <p:stCondLst>
                                            <p:cond delay="499"/>
                                          </p:stCondLst>
                                        </p:cTn>
                                        <p:tgtEl>
                                          <p:spTgt spid="77"/>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500"/>
                                        <p:tgtEl>
                                          <p:spTgt spid="7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childTnLst>
                          </p:cTn>
                        </p:par>
                        <p:par>
                          <p:cTn id="86" fill="hold">
                            <p:stCondLst>
                              <p:cond delay="13000"/>
                            </p:stCondLst>
                            <p:childTnLst>
                              <p:par>
                                <p:cTn id="87" presetID="35" presetClass="path" presetSubtype="0" accel="50000" decel="50000" fill="hold" nodeType="afterEffect">
                                  <p:stCondLst>
                                    <p:cond delay="2000"/>
                                  </p:stCondLst>
                                  <p:childTnLst>
                                    <p:animMotion origin="layout" path="M -0.08143 0.0 L -0.10053 -0.00116 " pathEditMode="relative" rAng="0" ptsTypes="AA">
                                      <p:cBhvr>
                                        <p:cTn id="88" dur="1000" fill="hold"/>
                                        <p:tgtEl>
                                          <p:spTgt spid="63"/>
                                        </p:tgtEl>
                                        <p:attrNameLst>
                                          <p:attrName>ppt_x</p:attrName>
                                          <p:attrName>ppt_y</p:attrName>
                                        </p:attrNameLst>
                                      </p:cBhvr>
                                      <p:rCtr x="-955" y="-69"/>
                                    </p:animMotion>
                                  </p:childTnLst>
                                </p:cTn>
                              </p:par>
                            </p:childTnLst>
                          </p:cTn>
                        </p:par>
                        <p:par>
                          <p:cTn id="89" fill="hold">
                            <p:stCondLst>
                              <p:cond delay="16000"/>
                            </p:stCondLst>
                            <p:childTnLst>
                              <p:par>
                                <p:cTn id="90" presetID="10" presetClass="exit" presetSubtype="0" fill="hold" grpId="1" nodeType="afterEffect">
                                  <p:stCondLst>
                                    <p:cond delay="0"/>
                                  </p:stCondLst>
                                  <p:childTnLst>
                                    <p:animEffect transition="out" filter="fade">
                                      <p:cBhvr>
                                        <p:cTn id="91" dur="500"/>
                                        <p:tgtEl>
                                          <p:spTgt spid="70"/>
                                        </p:tgtEl>
                                      </p:cBhvr>
                                    </p:animEffect>
                                    <p:set>
                                      <p:cBhvr>
                                        <p:cTn id="92" dur="1" fill="hold">
                                          <p:stCondLst>
                                            <p:cond delay="499"/>
                                          </p:stCondLst>
                                        </p:cTn>
                                        <p:tgtEl>
                                          <p:spTgt spid="70"/>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76"/>
                                        </p:tgtEl>
                                      </p:cBhvr>
                                    </p:animEffect>
                                    <p:set>
                                      <p:cBhvr>
                                        <p:cTn id="95" dur="1" fill="hold">
                                          <p:stCondLst>
                                            <p:cond delay="499"/>
                                          </p:stCondLst>
                                        </p:cTn>
                                        <p:tgtEl>
                                          <p:spTgt spid="7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childTnLst>
                          </p:cTn>
                        </p:par>
                        <p:par>
                          <p:cTn id="105" fill="hold">
                            <p:stCondLst>
                              <p:cond delay="16500"/>
                            </p:stCondLst>
                            <p:childTnLst>
                              <p:par>
                                <p:cTn id="106" presetID="35" presetClass="path" presetSubtype="0" accel="50000" decel="50000" fill="hold" nodeType="afterEffect">
                                  <p:stCondLst>
                                    <p:cond delay="2000"/>
                                  </p:stCondLst>
                                  <p:childTnLst>
                                    <p:animMotion origin="layout" path="M -0.10122 -0.00069 L -0.11962 -0.00185 " pathEditMode="relative" rAng="0" ptsTypes="AA">
                                      <p:cBhvr>
                                        <p:cTn id="107" dur="1000" fill="hold"/>
                                        <p:tgtEl>
                                          <p:spTgt spid="63"/>
                                        </p:tgtEl>
                                        <p:attrNameLst>
                                          <p:attrName>ppt_x</p:attrName>
                                          <p:attrName>ppt_y</p:attrName>
                                        </p:attrNameLst>
                                      </p:cBhvr>
                                      <p:rCtr x="-920" y="-69"/>
                                    </p:animMotion>
                                  </p:childTnLst>
                                </p:cTn>
                              </p:par>
                            </p:childTnLst>
                          </p:cTn>
                        </p:par>
                        <p:par>
                          <p:cTn id="108" fill="hold">
                            <p:stCondLst>
                              <p:cond delay="19500"/>
                            </p:stCondLst>
                            <p:childTnLst>
                              <p:par>
                                <p:cTn id="109" presetID="10" presetClass="exit" presetSubtype="0" fill="hold" grpId="1" nodeType="afterEffect">
                                  <p:stCondLst>
                                    <p:cond delay="0"/>
                                  </p:stCondLst>
                                  <p:childTnLst>
                                    <p:animEffect transition="out" filter="fade">
                                      <p:cBhvr>
                                        <p:cTn id="110" dur="500"/>
                                        <p:tgtEl>
                                          <p:spTgt spid="71"/>
                                        </p:tgtEl>
                                      </p:cBhvr>
                                    </p:animEffect>
                                    <p:set>
                                      <p:cBhvr>
                                        <p:cTn id="111" dur="1" fill="hold">
                                          <p:stCondLst>
                                            <p:cond delay="499"/>
                                          </p:stCondLst>
                                        </p:cTn>
                                        <p:tgtEl>
                                          <p:spTgt spid="7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5"/>
                                        </p:tgtEl>
                                      </p:cBhvr>
                                    </p:animEffect>
                                    <p:set>
                                      <p:cBhvr>
                                        <p:cTn id="114" dur="1" fill="hold">
                                          <p:stCondLst>
                                            <p:cond delay="499"/>
                                          </p:stCondLst>
                                        </p:cTn>
                                        <p:tgtEl>
                                          <p:spTgt spid="75"/>
                                        </p:tgtEl>
                                        <p:attrNameLst>
                                          <p:attrName>style.visibility</p:attrName>
                                        </p:attrNameLst>
                                      </p:cBhvr>
                                      <p:to>
                                        <p:strVal val="hidden"/>
                                      </p:to>
                                    </p:set>
                                  </p:childTnLst>
                                </p:cTn>
                              </p:par>
                              <p:par>
                                <p:cTn id="115" presetID="10" presetClass="entr" presetSubtype="0"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fade">
                                      <p:cBhvr>
                                        <p:cTn id="117" dur="500"/>
                                        <p:tgtEl>
                                          <p:spTgt spid="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0"/>
                                        </p:tgtEl>
                                        <p:attrNameLst>
                                          <p:attrName>style.visibility</p:attrName>
                                        </p:attrNameLst>
                                      </p:cBhvr>
                                      <p:to>
                                        <p:strVal val="visible"/>
                                      </p:to>
                                    </p:set>
                                    <p:animEffect transition="in" filter="fade">
                                      <p:cBhvr>
                                        <p:cTn id="123" dur="500"/>
                                        <p:tgtEl>
                                          <p:spTgt spid="80"/>
                                        </p:tgtEl>
                                      </p:cBhvr>
                                    </p:animEffect>
                                  </p:childTnLst>
                                </p:cTn>
                              </p:par>
                            </p:childTnLst>
                          </p:cTn>
                        </p:par>
                        <p:par>
                          <p:cTn id="124" fill="hold">
                            <p:stCondLst>
                              <p:cond delay="20000"/>
                            </p:stCondLst>
                            <p:childTnLst>
                              <p:par>
                                <p:cTn id="125" presetID="35" presetClass="path" presetSubtype="0" accel="50000" decel="50000" fill="hold" nodeType="afterEffect">
                                  <p:stCondLst>
                                    <p:cond delay="2000"/>
                                  </p:stCondLst>
                                  <p:childTnLst>
                                    <p:animMotion origin="layout" path="M -0.11962 -0.00116 L -0.13959 -0.00116 " pathEditMode="relative" rAng="0" ptsTypes="AA">
                                      <p:cBhvr>
                                        <p:cTn id="126" dur="1000" fill="hold"/>
                                        <p:tgtEl>
                                          <p:spTgt spid="63"/>
                                        </p:tgtEl>
                                        <p:attrNameLst>
                                          <p:attrName>ppt_x</p:attrName>
                                          <p:attrName>ppt_y</p:attrName>
                                        </p:attrNameLst>
                                      </p:cBhvr>
                                      <p:rCtr x="-1007" y="0"/>
                                    </p:animMotion>
                                  </p:childTnLst>
                                </p:cTn>
                              </p:par>
                            </p:childTnLst>
                          </p:cTn>
                        </p:par>
                        <p:par>
                          <p:cTn id="127" fill="hold">
                            <p:stCondLst>
                              <p:cond delay="23000"/>
                            </p:stCondLst>
                            <p:childTnLst>
                              <p:par>
                                <p:cTn id="128" presetID="10" presetClass="exit" presetSubtype="0" fill="hold" grpId="1" nodeType="afterEffect">
                                  <p:stCondLst>
                                    <p:cond delay="0"/>
                                  </p:stCondLst>
                                  <p:childTnLst>
                                    <p:animEffect transition="out" filter="fade">
                                      <p:cBhvr>
                                        <p:cTn id="129" dur="500"/>
                                        <p:tgtEl>
                                          <p:spTgt spid="72"/>
                                        </p:tgtEl>
                                      </p:cBhvr>
                                    </p:animEffect>
                                    <p:set>
                                      <p:cBhvr>
                                        <p:cTn id="130" dur="1" fill="hold">
                                          <p:stCondLst>
                                            <p:cond delay="499"/>
                                          </p:stCondLst>
                                        </p:cTn>
                                        <p:tgtEl>
                                          <p:spTgt spid="7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80"/>
                                        </p:tgtEl>
                                      </p:cBhvr>
                                    </p:animEffect>
                                    <p:set>
                                      <p:cBhvr>
                                        <p:cTn id="133" dur="1" fill="hold">
                                          <p:stCondLst>
                                            <p:cond delay="499"/>
                                          </p:stCondLst>
                                        </p:cTn>
                                        <p:tgtEl>
                                          <p:spTgt spid="80"/>
                                        </p:tgtEl>
                                        <p:attrNameLst>
                                          <p:attrName>style.visibility</p:attrName>
                                        </p:attrNameLst>
                                      </p:cBhvr>
                                      <p:to>
                                        <p:strVal val="hidden"/>
                                      </p:to>
                                    </p:set>
                                  </p:childTnLst>
                                </p:cTn>
                              </p:par>
                              <p:par>
                                <p:cTn id="134" presetID="10" presetClass="entr" presetSubtype="0" fill="hold" grpId="0" nodeType="withEffect">
                                  <p:stCondLst>
                                    <p:cond delay="0"/>
                                  </p:stCondLst>
                                  <p:childTnLst>
                                    <p:set>
                                      <p:cBhvr>
                                        <p:cTn id="135" dur="1" fill="hold">
                                          <p:stCondLst>
                                            <p:cond delay="0"/>
                                          </p:stCondLst>
                                        </p:cTn>
                                        <p:tgtEl>
                                          <p:spTgt spid="7"/>
                                        </p:tgtEl>
                                        <p:attrNameLst>
                                          <p:attrName>style.visibility</p:attrName>
                                        </p:attrNameLst>
                                      </p:cBhvr>
                                      <p:to>
                                        <p:strVal val="visible"/>
                                      </p:to>
                                    </p:set>
                                    <p:animEffect transition="in" filter="fade">
                                      <p:cBhvr>
                                        <p:cTn id="136" dur="500"/>
                                        <p:tgtEl>
                                          <p:spTgt spid="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par>
                          <p:cTn id="143" fill="hold">
                            <p:stCondLst>
                              <p:cond delay="23500"/>
                            </p:stCondLst>
                            <p:childTnLst>
                              <p:par>
                                <p:cTn id="144" presetID="35" presetClass="path" presetSubtype="0" accel="50000" decel="50000" fill="hold" nodeType="afterEffect">
                                  <p:stCondLst>
                                    <p:cond delay="2000"/>
                                  </p:stCondLst>
                                  <p:childTnLst>
                                    <p:animMotion origin="layout" path="M -0.13959 -0.00185 L -0.15955 -0.00185 " pathEditMode="relative" rAng="0" ptsTypes="AA">
                                      <p:cBhvr>
                                        <p:cTn id="145" dur="1000" fill="hold"/>
                                        <p:tgtEl>
                                          <p:spTgt spid="63"/>
                                        </p:tgtEl>
                                        <p:attrNameLst>
                                          <p:attrName>ppt_x</p:attrName>
                                          <p:attrName>ppt_y</p:attrName>
                                        </p:attrNameLst>
                                      </p:cBhvr>
                                      <p:rCtr x="-1007" y="0"/>
                                    </p:animMotion>
                                  </p:childTnLst>
                                </p:cTn>
                              </p:par>
                            </p:childTnLst>
                          </p:cTn>
                        </p:par>
                        <p:par>
                          <p:cTn id="146" fill="hold">
                            <p:stCondLst>
                              <p:cond delay="26500"/>
                            </p:stCondLst>
                            <p:childTnLst>
                              <p:par>
                                <p:cTn id="147" presetID="10" presetClass="exit" presetSubtype="0" fill="hold" grpId="1" nodeType="afterEffect">
                                  <p:stCondLst>
                                    <p:cond delay="0"/>
                                  </p:stCondLst>
                                  <p:childTnLst>
                                    <p:animEffect transition="out" filter="fade">
                                      <p:cBhvr>
                                        <p:cTn id="148" dur="500"/>
                                        <p:tgtEl>
                                          <p:spTgt spid="73"/>
                                        </p:tgtEl>
                                      </p:cBhvr>
                                    </p:animEffect>
                                    <p:set>
                                      <p:cBhvr>
                                        <p:cTn id="149" dur="1" fill="hold">
                                          <p:stCondLst>
                                            <p:cond delay="499"/>
                                          </p:stCondLst>
                                        </p:cTn>
                                        <p:tgtEl>
                                          <p:spTgt spid="73"/>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81"/>
                                        </p:tgtEl>
                                      </p:cBhvr>
                                    </p:animEffect>
                                    <p:set>
                                      <p:cBhvr>
                                        <p:cTn id="152" dur="1" fill="hold">
                                          <p:stCondLst>
                                            <p:cond delay="499"/>
                                          </p:stCondLst>
                                        </p:cTn>
                                        <p:tgtEl>
                                          <p:spTgt spid="81"/>
                                        </p:tgtEl>
                                        <p:attrNameLst>
                                          <p:attrName>style.visibility</p:attrName>
                                        </p:attrNameLst>
                                      </p:cBhvr>
                                      <p:to>
                                        <p:strVal val="hidden"/>
                                      </p:to>
                                    </p:set>
                                  </p:childTnLst>
                                </p:cTn>
                              </p:par>
                              <p:par>
                                <p:cTn id="153" presetID="10" presetClass="entr" presetSubtype="0" fill="hold" grpId="0" nodeType="withEffect">
                                  <p:stCondLst>
                                    <p:cond delay="0"/>
                                  </p:stCondLst>
                                  <p:childTnLst>
                                    <p:set>
                                      <p:cBhvr>
                                        <p:cTn id="154" dur="1" fill="hold">
                                          <p:stCondLst>
                                            <p:cond delay="0"/>
                                          </p:stCondLst>
                                        </p:cTn>
                                        <p:tgtEl>
                                          <p:spTgt spid="6"/>
                                        </p:tgtEl>
                                        <p:attrNameLst>
                                          <p:attrName>style.visibility</p:attrName>
                                        </p:attrNameLst>
                                      </p:cBhvr>
                                      <p:to>
                                        <p:strVal val="visible"/>
                                      </p:to>
                                    </p:set>
                                    <p:animEffect transition="in" filter="fade">
                                      <p:cBhvr>
                                        <p:cTn id="155" dur="500"/>
                                        <p:tgtEl>
                                          <p:spTgt spid="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fade">
                                      <p:cBhvr>
                                        <p:cTn id="158" dur="500"/>
                                        <p:tgtEl>
                                          <p:spTgt spid="8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4"/>
                                        </p:tgtEl>
                                        <p:attrNameLst>
                                          <p:attrName>style.visibility</p:attrName>
                                        </p:attrNameLst>
                                      </p:cBhvr>
                                      <p:to>
                                        <p:strVal val="visible"/>
                                      </p:to>
                                    </p:set>
                                    <p:animEffect transition="in" filter="fade">
                                      <p:cBhvr>
                                        <p:cTn id="16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p:bldP spid="16" grpId="0"/>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P spid="74" grpId="0"/>
      <p:bldP spid="75" grpId="0"/>
      <p:bldP spid="75" grpId="1"/>
      <p:bldP spid="76" grpId="0"/>
      <p:bldP spid="76" grpId="1"/>
      <p:bldP spid="77" grpId="0"/>
      <p:bldP spid="77" grpId="1"/>
      <p:bldP spid="78" grpId="0"/>
      <p:bldP spid="78" grpId="1"/>
      <p:bldP spid="79" grpId="0"/>
      <p:bldP spid="79" grpId="1"/>
      <p:bldP spid="80" grpId="0"/>
      <p:bldP spid="80" grpId="1"/>
      <p:bldP spid="81" grpId="0"/>
      <p:bldP spid="81" grpId="1"/>
      <p:bldP spid="82" grpId="0"/>
      <p:bldP spid="83" grpId="0" animBg="1"/>
      <p:bldP spid="8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Разрешение имен</a:t>
            </a:r>
            <a:endParaRPr lang="en-GB" dirty="0"/>
          </a:p>
        </p:txBody>
      </p:sp>
      <p:sp>
        <p:nvSpPr>
          <p:cNvPr id="5" name="Oval 4"/>
          <p:cNvSpPr>
            <a:spLocks noChangeArrowheads="1"/>
          </p:cNvSpPr>
          <p:nvPr/>
        </p:nvSpPr>
        <p:spPr bwMode="auto">
          <a:xfrm>
            <a:off x="1147763" y="1379538"/>
            <a:ext cx="6897687" cy="4537075"/>
          </a:xfrm>
          <a:prstGeom prst="ellipse">
            <a:avLst/>
          </a:prstGeom>
          <a:gradFill rotWithShape="1">
            <a:gsLst>
              <a:gs pos="0">
                <a:srgbClr val="DEE7F1"/>
              </a:gs>
              <a:gs pos="100000">
                <a:srgbClr val="8DACD0"/>
              </a:gs>
            </a:gsLst>
            <a:path path="shape">
              <a:fillToRect l="50000" t="50000" r="50000" b="50000"/>
            </a:path>
          </a:gradFill>
          <a:ln>
            <a:noFill/>
          </a:ln>
          <a:effectLst>
            <a:outerShdw dist="35921" dir="2700000" algn="ctr" rotWithShape="0">
              <a:srgbClr val="ADADAD"/>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cs typeface="Arial" pitchFamily="34" charset="0"/>
            </a:endParaRPr>
          </a:p>
        </p:txBody>
      </p:sp>
      <p:sp>
        <p:nvSpPr>
          <p:cNvPr id="6" name="AutoShape 11"/>
          <p:cNvSpPr>
            <a:spLocks noChangeArrowheads="1"/>
          </p:cNvSpPr>
          <p:nvPr/>
        </p:nvSpPr>
        <p:spPr bwMode="auto">
          <a:xfrm>
            <a:off x="3322638" y="5599113"/>
            <a:ext cx="1294607" cy="549275"/>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LLMNR</a:t>
            </a:r>
          </a:p>
        </p:txBody>
      </p:sp>
      <p:sp>
        <p:nvSpPr>
          <p:cNvPr id="7" name="AutoShape 12"/>
          <p:cNvSpPr>
            <a:spLocks noChangeArrowheads="1"/>
          </p:cNvSpPr>
          <p:nvPr/>
        </p:nvSpPr>
        <p:spPr bwMode="auto">
          <a:xfrm>
            <a:off x="3138488" y="5676901"/>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5</a:t>
            </a:r>
          </a:p>
        </p:txBody>
      </p:sp>
      <p:pic>
        <p:nvPicPr>
          <p:cNvPr id="11" name="Picture 16" descr="Document_Writing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6925" y="1571625"/>
            <a:ext cx="6397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19"/>
          <p:cNvSpPr>
            <a:spLocks noChangeArrowheads="1"/>
          </p:cNvSpPr>
          <p:nvPr/>
        </p:nvSpPr>
        <p:spPr bwMode="auto">
          <a:xfrm>
            <a:off x="7248525" y="2879725"/>
            <a:ext cx="1466850" cy="544512"/>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Broadcast</a:t>
            </a:r>
          </a:p>
        </p:txBody>
      </p:sp>
      <p:sp>
        <p:nvSpPr>
          <p:cNvPr id="13" name="AutoShape 20"/>
          <p:cNvSpPr>
            <a:spLocks noChangeArrowheads="1"/>
          </p:cNvSpPr>
          <p:nvPr/>
        </p:nvSpPr>
        <p:spPr bwMode="auto">
          <a:xfrm>
            <a:off x="7064375" y="2954338"/>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8</a:t>
            </a:r>
          </a:p>
        </p:txBody>
      </p:sp>
      <p:sp>
        <p:nvSpPr>
          <p:cNvPr id="14" name="AutoShape 25"/>
          <p:cNvSpPr>
            <a:spLocks noChangeArrowheads="1"/>
          </p:cNvSpPr>
          <p:nvPr/>
        </p:nvSpPr>
        <p:spPr bwMode="auto">
          <a:xfrm>
            <a:off x="515938" y="2879725"/>
            <a:ext cx="2468562" cy="544512"/>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DNS Resolver Cache</a:t>
            </a:r>
          </a:p>
        </p:txBody>
      </p:sp>
      <p:sp>
        <p:nvSpPr>
          <p:cNvPr id="15" name="AutoShape 26"/>
          <p:cNvSpPr>
            <a:spLocks noChangeArrowheads="1"/>
          </p:cNvSpPr>
          <p:nvPr/>
        </p:nvSpPr>
        <p:spPr bwMode="auto">
          <a:xfrm>
            <a:off x="354013" y="2954338"/>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2</a:t>
            </a:r>
          </a:p>
        </p:txBody>
      </p:sp>
      <p:grpSp>
        <p:nvGrpSpPr>
          <p:cNvPr id="16" name="Group 27"/>
          <p:cNvGrpSpPr>
            <a:grpSpLocks/>
          </p:cNvGrpSpPr>
          <p:nvPr/>
        </p:nvGrpSpPr>
        <p:grpSpPr bwMode="auto">
          <a:xfrm flipH="1">
            <a:off x="3057525" y="2074863"/>
            <a:ext cx="3078162" cy="2967037"/>
            <a:chOff x="1728" y="3264"/>
            <a:chExt cx="576" cy="555"/>
          </a:xfrm>
        </p:grpSpPr>
        <p:sp>
          <p:nvSpPr>
            <p:cNvPr id="25" name="AutoShape 28"/>
            <p:cNvSpPr>
              <a:spLocks noChangeAspect="1" noChangeArrowheads="1" noTextEdit="1"/>
            </p:cNvSpPr>
            <p:nvPr/>
          </p:nvSpPr>
          <p:spPr bwMode="auto">
            <a:xfrm>
              <a:off x="1728" y="3264"/>
              <a:ext cx="57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
          <p:nvSpPr>
            <p:cNvPr id="26" name="Freeform 29"/>
            <p:cNvSpPr>
              <a:spLocks/>
            </p:cNvSpPr>
            <p:nvPr/>
          </p:nvSpPr>
          <p:spPr bwMode="auto">
            <a:xfrm>
              <a:off x="1728" y="3264"/>
              <a:ext cx="576" cy="555"/>
            </a:xfrm>
            <a:custGeom>
              <a:avLst/>
              <a:gdLst>
                <a:gd name="T0" fmla="*/ 0 w 2209"/>
                <a:gd name="T1" fmla="*/ 0 h 2130"/>
                <a:gd name="T2" fmla="*/ 0 w 2209"/>
                <a:gd name="T3" fmla="*/ 0 h 2130"/>
                <a:gd name="T4" fmla="*/ 0 w 2209"/>
                <a:gd name="T5" fmla="*/ 0 h 2130"/>
                <a:gd name="T6" fmla="*/ 0 w 2209"/>
                <a:gd name="T7" fmla="*/ 0 h 2130"/>
                <a:gd name="T8" fmla="*/ 0 w 2209"/>
                <a:gd name="T9" fmla="*/ 0 h 2130"/>
                <a:gd name="T10" fmla="*/ 0 w 2209"/>
                <a:gd name="T11" fmla="*/ 0 h 2130"/>
                <a:gd name="T12" fmla="*/ 0 w 2209"/>
                <a:gd name="T13" fmla="*/ 0 h 2130"/>
                <a:gd name="T14" fmla="*/ 0 w 2209"/>
                <a:gd name="T15" fmla="*/ 0 h 2130"/>
                <a:gd name="T16" fmla="*/ 0 w 2209"/>
                <a:gd name="T17" fmla="*/ 0 h 2130"/>
                <a:gd name="T18" fmla="*/ 0 w 2209"/>
                <a:gd name="T19" fmla="*/ 0 h 2130"/>
                <a:gd name="T20" fmla="*/ 0 w 2209"/>
                <a:gd name="T21" fmla="*/ 0 h 2130"/>
                <a:gd name="T22" fmla="*/ 0 w 2209"/>
                <a:gd name="T23" fmla="*/ 0 h 2130"/>
                <a:gd name="T24" fmla="*/ 0 w 2209"/>
                <a:gd name="T25" fmla="*/ 0 h 2130"/>
                <a:gd name="T26" fmla="*/ 0 w 2209"/>
                <a:gd name="T27" fmla="*/ 0 h 2130"/>
                <a:gd name="T28" fmla="*/ 0 w 2209"/>
                <a:gd name="T29" fmla="*/ 0 h 2130"/>
                <a:gd name="T30" fmla="*/ 0 w 2209"/>
                <a:gd name="T31" fmla="*/ 0 h 2130"/>
                <a:gd name="T32" fmla="*/ 0 w 2209"/>
                <a:gd name="T33" fmla="*/ 0 h 2130"/>
                <a:gd name="T34" fmla="*/ 0 w 2209"/>
                <a:gd name="T35" fmla="*/ 0 h 2130"/>
                <a:gd name="T36" fmla="*/ 0 w 2209"/>
                <a:gd name="T37" fmla="*/ 0 h 2130"/>
                <a:gd name="T38" fmla="*/ 0 w 2209"/>
                <a:gd name="T39" fmla="*/ 0 h 2130"/>
                <a:gd name="T40" fmla="*/ 0 w 2209"/>
                <a:gd name="T41" fmla="*/ 0 h 2130"/>
                <a:gd name="T42" fmla="*/ 0 w 2209"/>
                <a:gd name="T43" fmla="*/ 0 h 2130"/>
                <a:gd name="T44" fmla="*/ 0 w 2209"/>
                <a:gd name="T45" fmla="*/ 0 h 2130"/>
                <a:gd name="T46" fmla="*/ 0 w 2209"/>
                <a:gd name="T47" fmla="*/ 0 h 2130"/>
                <a:gd name="T48" fmla="*/ 0 w 2209"/>
                <a:gd name="T49" fmla="*/ 0 h 2130"/>
                <a:gd name="T50" fmla="*/ 0 w 2209"/>
                <a:gd name="T51" fmla="*/ 0 h 2130"/>
                <a:gd name="T52" fmla="*/ 0 w 2209"/>
                <a:gd name="T53" fmla="*/ 0 h 2130"/>
                <a:gd name="T54" fmla="*/ 0 w 2209"/>
                <a:gd name="T55" fmla="*/ 0 h 2130"/>
                <a:gd name="T56" fmla="*/ 0 w 2209"/>
                <a:gd name="T57" fmla="*/ 0 h 2130"/>
                <a:gd name="T58" fmla="*/ 0 w 2209"/>
                <a:gd name="T59" fmla="*/ 0 h 2130"/>
                <a:gd name="T60" fmla="*/ 0 w 2209"/>
                <a:gd name="T61" fmla="*/ 0 h 2130"/>
                <a:gd name="T62" fmla="*/ 0 w 2209"/>
                <a:gd name="T63" fmla="*/ 0 h 2130"/>
                <a:gd name="T64" fmla="*/ 0 w 2209"/>
                <a:gd name="T65" fmla="*/ 0 h 2130"/>
                <a:gd name="T66" fmla="*/ 0 w 2209"/>
                <a:gd name="T67" fmla="*/ 0 h 2130"/>
                <a:gd name="T68" fmla="*/ 0 w 2209"/>
                <a:gd name="T69" fmla="*/ 0 h 2130"/>
                <a:gd name="T70" fmla="*/ 0 w 2209"/>
                <a:gd name="T71" fmla="*/ 0 h 2130"/>
                <a:gd name="T72" fmla="*/ 0 w 2209"/>
                <a:gd name="T73" fmla="*/ 0 h 2130"/>
                <a:gd name="T74" fmla="*/ 0 w 2209"/>
                <a:gd name="T75" fmla="*/ 0 h 2130"/>
                <a:gd name="T76" fmla="*/ 0 w 2209"/>
                <a:gd name="T77" fmla="*/ 0 h 2130"/>
                <a:gd name="T78" fmla="*/ 0 w 2209"/>
                <a:gd name="T79" fmla="*/ 0 h 2130"/>
                <a:gd name="T80" fmla="*/ 0 w 2209"/>
                <a:gd name="T81" fmla="*/ 0 h 2130"/>
                <a:gd name="T82" fmla="*/ 0 w 2209"/>
                <a:gd name="T83" fmla="*/ 0 h 2130"/>
                <a:gd name="T84" fmla="*/ 0 w 2209"/>
                <a:gd name="T85" fmla="*/ 0 h 2130"/>
                <a:gd name="T86" fmla="*/ 0 w 2209"/>
                <a:gd name="T87" fmla="*/ 0 h 2130"/>
                <a:gd name="T88" fmla="*/ 0 w 2209"/>
                <a:gd name="T89" fmla="*/ 0 h 2130"/>
                <a:gd name="T90" fmla="*/ 0 w 2209"/>
                <a:gd name="T91" fmla="*/ 0 h 2130"/>
                <a:gd name="T92" fmla="*/ 0 w 2209"/>
                <a:gd name="T93" fmla="*/ 0 h 2130"/>
                <a:gd name="T94" fmla="*/ 0 w 2209"/>
                <a:gd name="T95" fmla="*/ 0 h 2130"/>
                <a:gd name="T96" fmla="*/ 0 w 2209"/>
                <a:gd name="T97" fmla="*/ 0 h 2130"/>
                <a:gd name="T98" fmla="*/ 0 w 2209"/>
                <a:gd name="T99" fmla="*/ 0 h 2130"/>
                <a:gd name="T100" fmla="*/ 0 w 2209"/>
                <a:gd name="T101" fmla="*/ 0 h 2130"/>
                <a:gd name="T102" fmla="*/ 0 w 2209"/>
                <a:gd name="T103" fmla="*/ 0 h 2130"/>
                <a:gd name="T104" fmla="*/ 0 w 2209"/>
                <a:gd name="T105" fmla="*/ 0 h 2130"/>
                <a:gd name="T106" fmla="*/ 0 w 2209"/>
                <a:gd name="T107" fmla="*/ 0 h 2130"/>
                <a:gd name="T108" fmla="*/ 0 w 2209"/>
                <a:gd name="T109" fmla="*/ 0 h 2130"/>
                <a:gd name="T110" fmla="*/ 0 w 2209"/>
                <a:gd name="T111" fmla="*/ 0 h 2130"/>
                <a:gd name="T112" fmla="*/ 0 w 2209"/>
                <a:gd name="T113" fmla="*/ 0 h 2130"/>
                <a:gd name="T114" fmla="*/ 0 w 2209"/>
                <a:gd name="T115" fmla="*/ 0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dirty="0"/>
            </a:p>
          </p:txBody>
        </p:sp>
      </p:grpSp>
      <p:pic>
        <p:nvPicPr>
          <p:cNvPr id="17" name="Picture 7" descr="DesktopComp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0738" y="1460500"/>
            <a:ext cx="116205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5"/>
          <p:cNvSpPr>
            <a:spLocks noChangeArrowheads="1"/>
          </p:cNvSpPr>
          <p:nvPr/>
        </p:nvSpPr>
        <p:spPr bwMode="auto">
          <a:xfrm>
            <a:off x="3486150" y="1131888"/>
            <a:ext cx="2151062" cy="549275"/>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Local Host Name</a:t>
            </a:r>
          </a:p>
        </p:txBody>
      </p:sp>
      <p:sp>
        <p:nvSpPr>
          <p:cNvPr id="19" name="AutoShape 12"/>
          <p:cNvSpPr>
            <a:spLocks noChangeArrowheads="1"/>
          </p:cNvSpPr>
          <p:nvPr/>
        </p:nvSpPr>
        <p:spPr bwMode="auto">
          <a:xfrm>
            <a:off x="3322638" y="1209675"/>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1</a:t>
            </a:r>
          </a:p>
        </p:txBody>
      </p:sp>
      <p:sp>
        <p:nvSpPr>
          <p:cNvPr id="20" name="AutoShape 17"/>
          <p:cNvSpPr>
            <a:spLocks noChangeArrowheads="1"/>
          </p:cNvSpPr>
          <p:nvPr/>
        </p:nvSpPr>
        <p:spPr bwMode="auto">
          <a:xfrm>
            <a:off x="6678613" y="1835150"/>
            <a:ext cx="1827212" cy="544512"/>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Lmhosts File</a:t>
            </a:r>
          </a:p>
        </p:txBody>
      </p:sp>
      <p:sp>
        <p:nvSpPr>
          <p:cNvPr id="21" name="AutoShape 12"/>
          <p:cNvSpPr>
            <a:spLocks noChangeArrowheads="1"/>
          </p:cNvSpPr>
          <p:nvPr/>
        </p:nvSpPr>
        <p:spPr bwMode="auto">
          <a:xfrm>
            <a:off x="6496050" y="1909763"/>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9</a:t>
            </a:r>
          </a:p>
        </p:txBody>
      </p:sp>
      <p:grpSp>
        <p:nvGrpSpPr>
          <p:cNvPr id="27" name="Group 26"/>
          <p:cNvGrpSpPr/>
          <p:nvPr/>
        </p:nvGrpSpPr>
        <p:grpSpPr>
          <a:xfrm>
            <a:off x="884238" y="4375211"/>
            <a:ext cx="2592387" cy="1268412"/>
            <a:chOff x="422275" y="4195763"/>
            <a:chExt cx="2592387" cy="1268412"/>
          </a:xfrm>
        </p:grpSpPr>
        <p:pic>
          <p:nvPicPr>
            <p:cNvPr id="9" name="Picture 10" descr="Server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6750" y="4195763"/>
              <a:ext cx="1077912"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8"/>
            <p:cNvSpPr>
              <a:spLocks noChangeArrowheads="1"/>
            </p:cNvSpPr>
            <p:nvPr/>
          </p:nvSpPr>
          <p:spPr bwMode="auto">
            <a:xfrm>
              <a:off x="606425" y="4560888"/>
              <a:ext cx="1554162" cy="544512"/>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DNS Server</a:t>
              </a:r>
            </a:p>
          </p:txBody>
        </p:sp>
        <p:sp>
          <p:nvSpPr>
            <p:cNvPr id="23" name="AutoShape 9"/>
            <p:cNvSpPr>
              <a:spLocks noChangeArrowheads="1"/>
            </p:cNvSpPr>
            <p:nvPr/>
          </p:nvSpPr>
          <p:spPr bwMode="auto">
            <a:xfrm>
              <a:off x="422275" y="4635500"/>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4</a:t>
              </a:r>
            </a:p>
          </p:txBody>
        </p:sp>
      </p:grpSp>
      <p:grpSp>
        <p:nvGrpSpPr>
          <p:cNvPr id="3" name="Group 2"/>
          <p:cNvGrpSpPr/>
          <p:nvPr/>
        </p:nvGrpSpPr>
        <p:grpSpPr>
          <a:xfrm>
            <a:off x="6246780" y="3664077"/>
            <a:ext cx="2771775" cy="1222375"/>
            <a:chOff x="5949950" y="4195763"/>
            <a:chExt cx="2771775" cy="1222375"/>
          </a:xfrm>
        </p:grpSpPr>
        <p:pic>
          <p:nvPicPr>
            <p:cNvPr id="8" name="Picture 13" descr="Server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9950" y="4195763"/>
              <a:ext cx="10382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4"/>
            <p:cNvSpPr>
              <a:spLocks noChangeArrowheads="1"/>
            </p:cNvSpPr>
            <p:nvPr/>
          </p:nvSpPr>
          <p:spPr bwMode="auto">
            <a:xfrm>
              <a:off x="6985000" y="4560888"/>
              <a:ext cx="1736725" cy="544512"/>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WINS Server</a:t>
              </a:r>
            </a:p>
          </p:txBody>
        </p:sp>
        <p:sp>
          <p:nvSpPr>
            <p:cNvPr id="24" name="AutoShape 20"/>
            <p:cNvSpPr>
              <a:spLocks noChangeArrowheads="1"/>
            </p:cNvSpPr>
            <p:nvPr/>
          </p:nvSpPr>
          <p:spPr bwMode="auto">
            <a:xfrm>
              <a:off x="6813550" y="4625975"/>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7</a:t>
              </a:r>
            </a:p>
          </p:txBody>
        </p:sp>
      </p:grpSp>
      <p:sp>
        <p:nvSpPr>
          <p:cNvPr id="29" name="AutoShape 11"/>
          <p:cNvSpPr>
            <a:spLocks noChangeArrowheads="1"/>
          </p:cNvSpPr>
          <p:nvPr/>
        </p:nvSpPr>
        <p:spPr bwMode="auto">
          <a:xfrm>
            <a:off x="6135687" y="5226783"/>
            <a:ext cx="2603500" cy="549275"/>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NetBIOS Name Cache</a:t>
            </a:r>
          </a:p>
        </p:txBody>
      </p:sp>
      <p:sp>
        <p:nvSpPr>
          <p:cNvPr id="30" name="AutoShape 12"/>
          <p:cNvSpPr>
            <a:spLocks noChangeArrowheads="1"/>
          </p:cNvSpPr>
          <p:nvPr/>
        </p:nvSpPr>
        <p:spPr bwMode="auto">
          <a:xfrm>
            <a:off x="5951537" y="5304571"/>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6</a:t>
            </a:r>
          </a:p>
        </p:txBody>
      </p:sp>
      <p:sp>
        <p:nvSpPr>
          <p:cNvPr id="31" name="AutoShape 11"/>
          <p:cNvSpPr>
            <a:spLocks noChangeArrowheads="1"/>
          </p:cNvSpPr>
          <p:nvPr/>
        </p:nvSpPr>
        <p:spPr bwMode="auto">
          <a:xfrm>
            <a:off x="692150" y="3819651"/>
            <a:ext cx="1706563" cy="549275"/>
          </a:xfrm>
          <a:prstGeom prst="roundRect">
            <a:avLst>
              <a:gd name="adj" fmla="val 4167"/>
            </a:avLst>
          </a:prstGeom>
          <a:gradFill rotWithShape="0">
            <a:gsLst>
              <a:gs pos="0">
                <a:srgbClr val="EEEFD7"/>
              </a:gs>
              <a:gs pos="100000">
                <a:srgbClr val="E4CD9A"/>
              </a:gs>
            </a:gsLst>
            <a:path path="shape">
              <a:fillToRect l="50000" t="50000" r="50000" b="50000"/>
            </a:path>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90000"/>
              </a:lnSpc>
              <a:spcBef>
                <a:spcPct val="40000"/>
              </a:spcBef>
            </a:pPr>
            <a:r>
              <a:rPr lang="en-US" sz="1400" dirty="0">
                <a:solidFill>
                  <a:schemeClr val="accent1">
                    <a:lumMod val="50000"/>
                  </a:schemeClr>
                </a:solidFill>
                <a:cs typeface="Arial" pitchFamily="34" charset="0"/>
              </a:rPr>
              <a:t>Hosts file</a:t>
            </a:r>
          </a:p>
        </p:txBody>
      </p:sp>
      <p:sp>
        <p:nvSpPr>
          <p:cNvPr id="32" name="AutoShape 12"/>
          <p:cNvSpPr>
            <a:spLocks noChangeArrowheads="1"/>
          </p:cNvSpPr>
          <p:nvPr/>
        </p:nvSpPr>
        <p:spPr bwMode="auto">
          <a:xfrm>
            <a:off x="508000" y="3897439"/>
            <a:ext cx="338137" cy="393700"/>
          </a:xfrm>
          <a:prstGeom prst="roundRect">
            <a:avLst>
              <a:gd name="adj" fmla="val 0"/>
            </a:avLst>
          </a:prstGeom>
          <a:gradFill rotWithShape="1">
            <a:gsLst>
              <a:gs pos="0">
                <a:schemeClr val="bg2"/>
              </a:gs>
              <a:gs pos="50000">
                <a:srgbClr val="F0F0F0"/>
              </a:gs>
              <a:gs pos="100000">
                <a:schemeClr val="bg2"/>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dirty="0">
                <a:solidFill>
                  <a:srgbClr val="990033"/>
                </a:solidFill>
                <a:cs typeface="Arial" charset="0"/>
              </a:rPr>
              <a:t>3</a:t>
            </a:r>
          </a:p>
        </p:txBody>
      </p:sp>
    </p:spTree>
    <p:extLst>
      <p:ext uri="{BB962C8B-B14F-4D97-AF65-F5344CB8AC3E}">
        <p14:creationId xmlns:p14="http://schemas.microsoft.com/office/powerpoint/2010/main" val="37098315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1329595"/>
          </a:xfrm>
        </p:spPr>
        <p:txBody>
          <a:bodyPr/>
          <a:lstStyle/>
          <a:p>
            <a:r>
              <a:rPr lang="ru-RU" dirty="0"/>
              <a:t>Модели сетевого взаимодействия</a:t>
            </a:r>
            <a:br>
              <a:rPr lang="en-US" dirty="0"/>
            </a:br>
            <a:r>
              <a:rPr lang="en-US" dirty="0"/>
              <a:t>(</a:t>
            </a:r>
            <a:r>
              <a:rPr lang="ru-RU" dirty="0"/>
              <a:t>потребность: кто-зачем)</a:t>
            </a:r>
          </a:p>
        </p:txBody>
      </p:sp>
      <p:sp>
        <p:nvSpPr>
          <p:cNvPr id="3" name="Текст 2"/>
          <p:cNvSpPr>
            <a:spLocks noGrp="1"/>
          </p:cNvSpPr>
          <p:nvPr>
            <p:ph type="body" sz="quarter" idx="10"/>
          </p:nvPr>
        </p:nvSpPr>
        <p:spPr>
          <a:xfrm>
            <a:off x="381000" y="2060848"/>
            <a:ext cx="8382000" cy="4708981"/>
          </a:xfrm>
        </p:spPr>
        <p:txBody>
          <a:bodyPr/>
          <a:lstStyle/>
          <a:p>
            <a:r>
              <a:rPr lang="ru-RU" dirty="0" err="1"/>
              <a:t>Одноранговая</a:t>
            </a:r>
            <a:r>
              <a:rPr lang="ru-RU" dirty="0"/>
              <a:t> сеть (</a:t>
            </a:r>
            <a:r>
              <a:rPr lang="en-US" dirty="0"/>
              <a:t>Peer to Peer</a:t>
            </a:r>
            <a:r>
              <a:rPr lang="ru-RU" dirty="0"/>
              <a:t>)</a:t>
            </a:r>
            <a:endParaRPr lang="en-US" dirty="0"/>
          </a:p>
          <a:p>
            <a:r>
              <a:rPr lang="ru-RU" dirty="0"/>
              <a:t>Клиент – сервер</a:t>
            </a:r>
          </a:p>
          <a:p>
            <a:pPr lvl="1"/>
            <a:r>
              <a:rPr lang="ru-RU" dirty="0"/>
              <a:t>Клиент потребляет</a:t>
            </a:r>
          </a:p>
          <a:p>
            <a:pPr lvl="1"/>
            <a:r>
              <a:rPr lang="ru-RU" dirty="0"/>
              <a:t>Сервер предоставляет сетевые услуги – сервисы</a:t>
            </a:r>
          </a:p>
          <a:p>
            <a:pPr lvl="2"/>
            <a:r>
              <a:rPr lang="ru-RU" dirty="0"/>
              <a:t>Информирование обо услугах – </a:t>
            </a:r>
            <a:r>
              <a:rPr lang="en-US" dirty="0"/>
              <a:t>advertising</a:t>
            </a:r>
          </a:p>
          <a:p>
            <a:pPr lvl="2"/>
            <a:r>
              <a:rPr lang="ru-RU" dirty="0"/>
              <a:t>Службы сетевых каталогов </a:t>
            </a:r>
          </a:p>
          <a:p>
            <a:r>
              <a:rPr lang="ru-RU" dirty="0"/>
              <a:t>Клиент – сеть</a:t>
            </a:r>
          </a:p>
          <a:p>
            <a:pPr lvl="1"/>
            <a:r>
              <a:rPr lang="ru-RU" dirty="0"/>
              <a:t>Клиент потребляет</a:t>
            </a:r>
          </a:p>
          <a:p>
            <a:pPr lvl="1"/>
            <a:r>
              <a:rPr lang="ru-RU" dirty="0"/>
              <a:t>Сеть предоставляет сетевые услуги - сервисы </a:t>
            </a:r>
          </a:p>
          <a:p>
            <a:pPr lvl="1"/>
            <a:endParaRPr lang="ru-RU" dirty="0"/>
          </a:p>
        </p:txBody>
      </p:sp>
    </p:spTree>
    <p:extLst>
      <p:ext uri="{BB962C8B-B14F-4D97-AF65-F5344CB8AC3E}">
        <p14:creationId xmlns:p14="http://schemas.microsoft.com/office/powerpoint/2010/main" val="33243018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27F92D-C98C-4D4E-829E-293649E993E9}"/>
              </a:ext>
            </a:extLst>
          </p:cNvPr>
          <p:cNvSpPr>
            <a:spLocks noGrp="1"/>
          </p:cNvSpPr>
          <p:nvPr>
            <p:ph type="title"/>
          </p:nvPr>
        </p:nvSpPr>
        <p:spPr/>
        <p:txBody>
          <a:bodyPr/>
          <a:lstStyle/>
          <a:p>
            <a:r>
              <a:rPr lang="ru-RU" dirty="0"/>
              <a:t>Типы сетевого взаимодействия</a:t>
            </a:r>
          </a:p>
        </p:txBody>
      </p:sp>
      <p:sp>
        <p:nvSpPr>
          <p:cNvPr id="3" name="Текст 2">
            <a:extLst>
              <a:ext uri="{FF2B5EF4-FFF2-40B4-BE49-F238E27FC236}">
                <a16:creationId xmlns:a16="http://schemas.microsoft.com/office/drawing/2014/main" id="{4EE75D26-74BA-426D-AE37-14A8FE09510B}"/>
              </a:ext>
            </a:extLst>
          </p:cNvPr>
          <p:cNvSpPr>
            <a:spLocks noGrp="1"/>
          </p:cNvSpPr>
          <p:nvPr>
            <p:ph type="body" sz="quarter" idx="10"/>
          </p:nvPr>
        </p:nvSpPr>
        <p:spPr>
          <a:xfrm>
            <a:off x="381000" y="1411552"/>
            <a:ext cx="8382000" cy="1526572"/>
          </a:xfrm>
        </p:spPr>
        <p:txBody>
          <a:bodyPr/>
          <a:lstStyle/>
          <a:p>
            <a:r>
              <a:rPr lang="ru-RU" dirty="0"/>
              <a:t>Одноадресное (</a:t>
            </a:r>
            <a:r>
              <a:rPr lang="en-US" dirty="0"/>
              <a:t>Unicast</a:t>
            </a:r>
            <a:r>
              <a:rPr lang="ru-RU" dirty="0"/>
              <a:t>)</a:t>
            </a:r>
          </a:p>
          <a:p>
            <a:r>
              <a:rPr lang="ru-RU" dirty="0"/>
              <a:t>Широковещательное</a:t>
            </a:r>
            <a:r>
              <a:rPr lang="en-US" dirty="0"/>
              <a:t> (Broadcast)</a:t>
            </a:r>
            <a:endParaRPr lang="ru-RU" dirty="0"/>
          </a:p>
          <a:p>
            <a:r>
              <a:rPr lang="ru-RU" dirty="0"/>
              <a:t>Многоадресное</a:t>
            </a:r>
            <a:r>
              <a:rPr lang="en-US" dirty="0"/>
              <a:t> </a:t>
            </a:r>
            <a:r>
              <a:rPr lang="en-US"/>
              <a:t>(Multicast)</a:t>
            </a:r>
            <a:endParaRPr lang="ru-RU" dirty="0"/>
          </a:p>
        </p:txBody>
      </p:sp>
      <p:pic>
        <p:nvPicPr>
          <p:cNvPr id="4" name="Рисунок 3">
            <a:extLst>
              <a:ext uri="{FF2B5EF4-FFF2-40B4-BE49-F238E27FC236}">
                <a16:creationId xmlns:a16="http://schemas.microsoft.com/office/drawing/2014/main" id="{8EEF2BCA-D1EB-4CD9-84F5-12E4D2919BAD}"/>
              </a:ext>
            </a:extLst>
          </p:cNvPr>
          <p:cNvPicPr>
            <a:picLocks noChangeAspect="1"/>
          </p:cNvPicPr>
          <p:nvPr/>
        </p:nvPicPr>
        <p:blipFill>
          <a:blip r:embed="rId2"/>
          <a:stretch>
            <a:fillRect/>
          </a:stretch>
        </p:blipFill>
        <p:spPr>
          <a:xfrm>
            <a:off x="899592" y="4005064"/>
            <a:ext cx="914479" cy="1109568"/>
          </a:xfrm>
          <a:prstGeom prst="rect">
            <a:avLst/>
          </a:prstGeom>
        </p:spPr>
      </p:pic>
      <p:pic>
        <p:nvPicPr>
          <p:cNvPr id="5" name="Picture 8" descr="Computer_DesktopComputerSansKeyboard01">
            <a:extLst>
              <a:ext uri="{FF2B5EF4-FFF2-40B4-BE49-F238E27FC236}">
                <a16:creationId xmlns:a16="http://schemas.microsoft.com/office/drawing/2014/main" id="{0F476B71-3C14-4DC7-8C88-11A54BD643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066614"/>
            <a:ext cx="9128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omputer_DesktopComputerSansKeyboard01">
            <a:extLst>
              <a:ext uri="{FF2B5EF4-FFF2-40B4-BE49-F238E27FC236}">
                <a16:creationId xmlns:a16="http://schemas.microsoft.com/office/drawing/2014/main" id="{609A7F22-7613-47C4-8979-322934E562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4306355"/>
            <a:ext cx="9128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omputer_DesktopComputerSansKeyboard01">
            <a:extLst>
              <a:ext uri="{FF2B5EF4-FFF2-40B4-BE49-F238E27FC236}">
                <a16:creationId xmlns:a16="http://schemas.microsoft.com/office/drawing/2014/main" id="{D4B553C9-5308-4BA8-958D-6A13089FDC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9327" y="5589240"/>
            <a:ext cx="91281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 стрелкой 8">
            <a:extLst>
              <a:ext uri="{FF2B5EF4-FFF2-40B4-BE49-F238E27FC236}">
                <a16:creationId xmlns:a16="http://schemas.microsoft.com/office/drawing/2014/main" id="{186F4110-4207-4431-917B-69AF9FE03EFD}"/>
              </a:ext>
            </a:extLst>
          </p:cNvPr>
          <p:cNvCxnSpPr/>
          <p:nvPr/>
        </p:nvCxnSpPr>
        <p:spPr>
          <a:xfrm>
            <a:off x="1979712" y="4509120"/>
            <a:ext cx="3816424" cy="2880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60A4D9F8-3C87-4ED2-86C7-2570792E4ED3}"/>
              </a:ext>
            </a:extLst>
          </p:cNvPr>
          <p:cNvCxnSpPr/>
          <p:nvPr/>
        </p:nvCxnSpPr>
        <p:spPr>
          <a:xfrm>
            <a:off x="1979712" y="4515112"/>
            <a:ext cx="3816424" cy="28803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2B53AE4E-630D-4CB2-889E-71C694F312A0}"/>
              </a:ext>
            </a:extLst>
          </p:cNvPr>
          <p:cNvCxnSpPr>
            <a:cxnSpLocks/>
          </p:cNvCxnSpPr>
          <p:nvPr/>
        </p:nvCxnSpPr>
        <p:spPr>
          <a:xfrm flipV="1">
            <a:off x="2099105" y="3789040"/>
            <a:ext cx="1932835" cy="714088"/>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2BE4F7E8-E2A5-40A0-A7B3-3DA06D6C1EDC}"/>
              </a:ext>
            </a:extLst>
          </p:cNvPr>
          <p:cNvCxnSpPr>
            <a:cxnSpLocks/>
          </p:cNvCxnSpPr>
          <p:nvPr/>
        </p:nvCxnSpPr>
        <p:spPr>
          <a:xfrm>
            <a:off x="2099105" y="4559848"/>
            <a:ext cx="1788819" cy="102340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FB98A19A-1FDB-4994-99EE-1D7AAB9C697A}"/>
              </a:ext>
            </a:extLst>
          </p:cNvPr>
          <p:cNvCxnSpPr/>
          <p:nvPr/>
        </p:nvCxnSpPr>
        <p:spPr>
          <a:xfrm>
            <a:off x="1979712" y="4498595"/>
            <a:ext cx="3816424" cy="28803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AE0E1149-8F82-48CA-9078-8A3EAB9514ED}"/>
              </a:ext>
            </a:extLst>
          </p:cNvPr>
          <p:cNvCxnSpPr>
            <a:cxnSpLocks/>
          </p:cNvCxnSpPr>
          <p:nvPr/>
        </p:nvCxnSpPr>
        <p:spPr>
          <a:xfrm flipV="1">
            <a:off x="2044395" y="3783048"/>
            <a:ext cx="2023549" cy="71554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1329595"/>
          </a:xfrm>
        </p:spPr>
        <p:txBody>
          <a:bodyPr/>
          <a:lstStyle/>
          <a:p>
            <a:r>
              <a:rPr lang="ru-RU" dirty="0"/>
              <a:t>Каналы передачи информации</a:t>
            </a:r>
            <a:br>
              <a:rPr lang="en-US" dirty="0"/>
            </a:br>
            <a:r>
              <a:rPr lang="en-US" dirty="0"/>
              <a:t>(</a:t>
            </a:r>
            <a:r>
              <a:rPr lang="ru-RU" dirty="0"/>
              <a:t>путь)</a:t>
            </a:r>
          </a:p>
        </p:txBody>
      </p:sp>
      <p:sp>
        <p:nvSpPr>
          <p:cNvPr id="3" name="Текст 2"/>
          <p:cNvSpPr>
            <a:spLocks noGrp="1"/>
          </p:cNvSpPr>
          <p:nvPr>
            <p:ph type="body" sz="quarter" idx="10"/>
          </p:nvPr>
        </p:nvSpPr>
        <p:spPr>
          <a:xfrm>
            <a:off x="251520" y="3717032"/>
            <a:ext cx="8382000" cy="2210862"/>
          </a:xfrm>
        </p:spPr>
        <p:txBody>
          <a:bodyPr/>
          <a:lstStyle/>
          <a:p>
            <a:endParaRPr lang="ru-RU" dirty="0"/>
          </a:p>
        </p:txBody>
      </p:sp>
      <p:pic>
        <p:nvPicPr>
          <p:cNvPr id="5" name="Рисунок 4"/>
          <p:cNvPicPr>
            <a:picLocks noChangeAspect="1"/>
          </p:cNvPicPr>
          <p:nvPr/>
        </p:nvPicPr>
        <p:blipFill>
          <a:blip r:embed="rId2"/>
          <a:stretch>
            <a:fillRect/>
          </a:stretch>
        </p:blipFill>
        <p:spPr>
          <a:xfrm>
            <a:off x="2267744" y="863885"/>
            <a:ext cx="4248472" cy="6011988"/>
          </a:xfrm>
          <a:prstGeom prst="rect">
            <a:avLst/>
          </a:prstGeom>
        </p:spPr>
      </p:pic>
    </p:spTree>
    <p:extLst>
      <p:ext uri="{BB962C8B-B14F-4D97-AF65-F5344CB8AC3E}">
        <p14:creationId xmlns:p14="http://schemas.microsoft.com/office/powerpoint/2010/main" val="3282759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Каналы передачи информации</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683568" y="1268760"/>
            <a:ext cx="7401644" cy="5322134"/>
          </a:xfrm>
          <a:prstGeom prst="rect">
            <a:avLst/>
          </a:prstGeom>
        </p:spPr>
      </p:pic>
    </p:spTree>
    <p:extLst>
      <p:ext uri="{BB962C8B-B14F-4D97-AF65-F5344CB8AC3E}">
        <p14:creationId xmlns:p14="http://schemas.microsoft.com/office/powerpoint/2010/main" val="38622477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Каналы передачи информации</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1115616" y="1350911"/>
            <a:ext cx="6161504" cy="5523083"/>
          </a:xfrm>
          <a:prstGeom prst="rect">
            <a:avLst/>
          </a:prstGeom>
        </p:spPr>
      </p:pic>
    </p:spTree>
    <p:extLst>
      <p:ext uri="{BB962C8B-B14F-4D97-AF65-F5344CB8AC3E}">
        <p14:creationId xmlns:p14="http://schemas.microsoft.com/office/powerpoint/2010/main" val="2641097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Витая пара (медь)</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246464" y="1124744"/>
            <a:ext cx="8651072" cy="5293633"/>
          </a:xfrm>
          <a:prstGeom prst="rect">
            <a:avLst/>
          </a:prstGeom>
        </p:spPr>
      </p:pic>
    </p:spTree>
    <p:extLst>
      <p:ext uri="{BB962C8B-B14F-4D97-AF65-F5344CB8AC3E}">
        <p14:creationId xmlns:p14="http://schemas.microsoft.com/office/powerpoint/2010/main" val="40769005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Инфраструктура для витой пары</a:t>
            </a:r>
          </a:p>
        </p:txBody>
      </p:sp>
      <p:sp>
        <p:nvSpPr>
          <p:cNvPr id="3" name="Текст 2"/>
          <p:cNvSpPr>
            <a:spLocks noGrp="1"/>
          </p:cNvSpPr>
          <p:nvPr>
            <p:ph type="body" sz="quarter" idx="10"/>
          </p:nvPr>
        </p:nvSpPr>
        <p:spPr/>
        <p:txBody>
          <a:bodyPr/>
          <a:lstStyle/>
          <a:p>
            <a:endParaRPr lang="ru-RU"/>
          </a:p>
        </p:txBody>
      </p:sp>
      <p:pic>
        <p:nvPicPr>
          <p:cNvPr id="4" name="Рисунок 3"/>
          <p:cNvPicPr>
            <a:picLocks noChangeAspect="1"/>
          </p:cNvPicPr>
          <p:nvPr/>
        </p:nvPicPr>
        <p:blipFill>
          <a:blip r:embed="rId2"/>
          <a:stretch>
            <a:fillRect/>
          </a:stretch>
        </p:blipFill>
        <p:spPr>
          <a:xfrm>
            <a:off x="683568" y="1124744"/>
            <a:ext cx="7776864" cy="5630384"/>
          </a:xfrm>
          <a:prstGeom prst="rect">
            <a:avLst/>
          </a:prstGeom>
        </p:spPr>
      </p:pic>
    </p:spTree>
    <p:extLst>
      <p:ext uri="{BB962C8B-B14F-4D97-AF65-F5344CB8AC3E}">
        <p14:creationId xmlns:p14="http://schemas.microsoft.com/office/powerpoint/2010/main" val="1100497485"/>
      </p:ext>
    </p:extLst>
  </p:cSld>
  <p:clrMapOvr>
    <a:masterClrMapping/>
  </p:clrMapOvr>
  <p:transition>
    <p:fade/>
  </p:transition>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Белый текст и шрифт Courier для слайдов с кодом">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Образцы слайдов презентации (синее оформление с белым облаком внизу)</Template>
  <TotalTime>263</TotalTime>
  <Words>464</Words>
  <Application>Microsoft Office PowerPoint</Application>
  <PresentationFormat>Экран (4:3)</PresentationFormat>
  <Paragraphs>173</Paragraphs>
  <Slides>21</Slides>
  <Notes>2</Notes>
  <HiddenSlides>1</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21</vt:i4>
      </vt:variant>
    </vt:vector>
  </HeadingPairs>
  <TitlesOfParts>
    <vt:vector size="30" baseType="lpstr">
      <vt:lpstr>Arial</vt:lpstr>
      <vt:lpstr>Calibri</vt:lpstr>
      <vt:lpstr>Courier New</vt:lpstr>
      <vt:lpstr>Segoe</vt:lpstr>
      <vt:lpstr>Segoe UI</vt:lpstr>
      <vt:lpstr>Verdana</vt:lpstr>
      <vt:lpstr>Wingdings</vt:lpstr>
      <vt:lpstr>7-00134_MS_Qwest_template_Segoe</vt:lpstr>
      <vt:lpstr>Белый текст и шрифт Courier для слайдов с кодом</vt:lpstr>
      <vt:lpstr>Сети ЭВМ. Сетевое взаимодействие</vt:lpstr>
      <vt:lpstr>Три условия возникновения сетевого взаимодействия</vt:lpstr>
      <vt:lpstr>Модели сетевого взаимодействия (потребность: кто-зачем)</vt:lpstr>
      <vt:lpstr>Типы сетевого взаимодействия</vt:lpstr>
      <vt:lpstr>Каналы передачи информации (путь)</vt:lpstr>
      <vt:lpstr>Каналы передачи информации</vt:lpstr>
      <vt:lpstr>Каналы передачи информации</vt:lpstr>
      <vt:lpstr>Витая пара (медь)</vt:lpstr>
      <vt:lpstr>Инфраструктура для витой пары</vt:lpstr>
      <vt:lpstr>Оптический кабель (стекло)</vt:lpstr>
      <vt:lpstr>Модель взаимодействия открытых систем OSI</vt:lpstr>
      <vt:lpstr>Поток информации</vt:lpstr>
      <vt:lpstr>Структуры данных (протоколы)</vt:lpstr>
      <vt:lpstr>Структура пакета</vt:lpstr>
      <vt:lpstr>Адресное пространство IPv4</vt:lpstr>
      <vt:lpstr>Адреса узлов и сетей</vt:lpstr>
      <vt:lpstr>Особые адреса</vt:lpstr>
      <vt:lpstr>Презентация PowerPoint</vt:lpstr>
      <vt:lpstr>Топология сетей IPv4</vt:lpstr>
      <vt:lpstr>Механизм подсетей</vt:lpstr>
      <vt:lpstr>Разрешение имен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Информатика</dc:title>
  <dc:creator>Александр Горячев</dc:creator>
  <cp:keywords/>
  <cp:lastModifiedBy>Александр Горячев</cp:lastModifiedBy>
  <cp:revision>31</cp:revision>
  <dcterms:created xsi:type="dcterms:W3CDTF">2015-09-01T21:49:28Z</dcterms:created>
  <dcterms:modified xsi:type="dcterms:W3CDTF">2019-02-06T22:06:26Z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