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-348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C849-69BC-449E-91FD-9C13DFD91759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7FD8-8410-47AA-9925-009FD079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37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C849-69BC-449E-91FD-9C13DFD91759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7FD8-8410-47AA-9925-009FD079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31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C849-69BC-449E-91FD-9C13DFD91759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7FD8-8410-47AA-9925-009FD079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0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C849-69BC-449E-91FD-9C13DFD91759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7FD8-8410-47AA-9925-009FD079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71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C849-69BC-449E-91FD-9C13DFD91759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7FD8-8410-47AA-9925-009FD079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56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C849-69BC-449E-91FD-9C13DFD91759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7FD8-8410-47AA-9925-009FD079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21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C849-69BC-449E-91FD-9C13DFD91759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7FD8-8410-47AA-9925-009FD079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6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C849-69BC-449E-91FD-9C13DFD91759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7FD8-8410-47AA-9925-009FD079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0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C849-69BC-449E-91FD-9C13DFD91759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7FD8-8410-47AA-9925-009FD079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75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C849-69BC-449E-91FD-9C13DFD91759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7FD8-8410-47AA-9925-009FD079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95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C849-69BC-449E-91FD-9C13DFD91759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57FD8-8410-47AA-9925-009FD079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21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EC849-69BC-449E-91FD-9C13DFD91759}" type="datetimeFigureOut">
              <a:rPr lang="en-GB" smtClean="0"/>
              <a:t>04/09/2020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57FD8-8410-47AA-9925-009FD0791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70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613891" y="205505"/>
            <a:ext cx="19405595" cy="2505365"/>
            <a:chOff x="-2613891" y="205505"/>
            <a:chExt cx="19405595" cy="2505365"/>
          </a:xfrm>
        </p:grpSpPr>
        <p:sp>
          <p:nvSpPr>
            <p:cNvPr id="4" name="Rounded Rectangle 3"/>
            <p:cNvSpPr/>
            <p:nvPr/>
          </p:nvSpPr>
          <p:spPr>
            <a:xfrm>
              <a:off x="-2613891" y="1958108"/>
              <a:ext cx="1274618" cy="42487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 err="1" smtClean="0">
                  <a:solidFill>
                    <a:schemeClr val="accent2">
                      <a:lumMod val="75000"/>
                    </a:schemeClr>
                  </a:solidFill>
                </a:rPr>
                <a:t>Input.fastq</a:t>
              </a:r>
              <a:endParaRPr lang="en-GB" sz="1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-845128" y="1630217"/>
              <a:ext cx="2443017" cy="108065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Quality check</a:t>
              </a:r>
            </a:p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(</a:t>
              </a:r>
              <a:r>
                <a:rPr lang="en-GB" sz="1400" dirty="0" err="1" smtClean="0">
                  <a:solidFill>
                    <a:schemeClr val="tx1"/>
                  </a:solidFill>
                </a:rPr>
                <a:t>Fastqc</a:t>
              </a:r>
              <a:r>
                <a:rPr lang="en-GB" sz="1400" dirty="0" smtClean="0">
                  <a:solidFill>
                    <a:schemeClr val="tx1"/>
                  </a:solidFill>
                </a:rPr>
                <a:t>).</a:t>
              </a:r>
            </a:p>
            <a:p>
              <a:pPr algn="ctr"/>
              <a:r>
                <a:rPr lang="en-GB" sz="1400" i="1" dirty="0" smtClean="0">
                  <a:solidFill>
                    <a:schemeClr val="tx1"/>
                  </a:solidFill>
                </a:rPr>
                <a:t>Make planning for trimming</a:t>
              </a:r>
            </a:p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Out: Quality report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092034" y="1630217"/>
              <a:ext cx="2443017" cy="108065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Trimming</a:t>
              </a:r>
            </a:p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(</a:t>
              </a:r>
              <a:r>
                <a:rPr lang="en-GB" sz="1400" dirty="0" err="1" smtClean="0">
                  <a:solidFill>
                    <a:schemeClr val="tx1"/>
                  </a:solidFill>
                </a:rPr>
                <a:t>Trimmomatic</a:t>
              </a:r>
              <a:r>
                <a:rPr lang="en-GB" sz="1400" dirty="0" smtClean="0">
                  <a:solidFill>
                    <a:schemeClr val="tx1"/>
                  </a:solidFill>
                </a:rPr>
                <a:t>/</a:t>
              </a:r>
              <a:r>
                <a:rPr lang="en-GB" sz="1400" dirty="0" err="1" smtClean="0">
                  <a:solidFill>
                    <a:schemeClr val="tx1"/>
                  </a:solidFill>
                </a:rPr>
                <a:t>BBDuk</a:t>
              </a:r>
              <a:r>
                <a:rPr lang="en-GB" sz="1400" dirty="0" smtClean="0">
                  <a:solidFill>
                    <a:schemeClr val="tx1"/>
                  </a:solidFill>
                </a:rPr>
                <a:t>).</a:t>
              </a:r>
            </a:p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Out: _</a:t>
              </a:r>
              <a:r>
                <a:rPr lang="en-GB" sz="1400" dirty="0" err="1" smtClean="0">
                  <a:solidFill>
                    <a:schemeClr val="tx1"/>
                  </a:solidFill>
                </a:rPr>
                <a:t>trimmed.fastq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23341" y="1625597"/>
              <a:ext cx="2443017" cy="108065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Sequence alignment with reference genome</a:t>
              </a:r>
            </a:p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(BWA).</a:t>
              </a:r>
            </a:p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Out: .</a:t>
              </a:r>
              <a:r>
                <a:rPr lang="en-GB" sz="1400" dirty="0" err="1" smtClean="0">
                  <a:solidFill>
                    <a:schemeClr val="tx1"/>
                  </a:solidFill>
                </a:rPr>
                <a:t>sam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Elbow Connector 18"/>
            <p:cNvCxnSpPr>
              <a:stCxn id="22" idx="2"/>
              <a:endCxn id="15" idx="1"/>
            </p:cNvCxnSpPr>
            <p:nvPr/>
          </p:nvCxnSpPr>
          <p:spPr>
            <a:xfrm rot="16200000" flipH="1">
              <a:off x="4965694" y="1608277"/>
              <a:ext cx="879766" cy="235528"/>
            </a:xfrm>
            <a:prstGeom prst="bentConnector2">
              <a:avLst/>
            </a:prstGeom>
            <a:ln w="28575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4066304" y="205505"/>
              <a:ext cx="2443017" cy="108065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Index reference genome</a:t>
              </a:r>
            </a:p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(BWA)</a:t>
              </a:r>
            </a:p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Out: </a:t>
              </a:r>
              <a:r>
                <a:rPr lang="en-GB" sz="1400" dirty="0" err="1" smtClean="0">
                  <a:solidFill>
                    <a:schemeClr val="tx1"/>
                  </a:solidFill>
                </a:rPr>
                <a:t>ref.fsa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 flipV="1">
              <a:off x="4535051" y="2165924"/>
              <a:ext cx="988290" cy="462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8465123" y="1625596"/>
              <a:ext cx="2443017" cy="108065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Convert .</a:t>
              </a:r>
              <a:r>
                <a:rPr lang="en-GB" sz="1400" dirty="0" err="1" smtClean="0">
                  <a:solidFill>
                    <a:schemeClr val="tx1"/>
                  </a:solidFill>
                </a:rPr>
                <a:t>sam</a:t>
              </a:r>
              <a:r>
                <a:rPr lang="en-GB" sz="1400" dirty="0" smtClean="0">
                  <a:solidFill>
                    <a:schemeClr val="tx1"/>
                  </a:solidFill>
                </a:rPr>
                <a:t> to .bam</a:t>
              </a:r>
            </a:p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(</a:t>
              </a:r>
              <a:r>
                <a:rPr lang="en-GB" sz="1400" dirty="0" err="1" smtClean="0">
                  <a:solidFill>
                    <a:schemeClr val="tx1"/>
                  </a:solidFill>
                </a:rPr>
                <a:t>SAMTools</a:t>
              </a:r>
              <a:r>
                <a:rPr lang="en-GB" sz="1400" dirty="0" smtClean="0">
                  <a:solidFill>
                    <a:schemeClr val="tx1"/>
                  </a:solidFill>
                </a:rPr>
                <a:t>).</a:t>
              </a:r>
            </a:p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Out: .bam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15" idx="3"/>
              <a:endCxn id="26" idx="1"/>
            </p:cNvCxnSpPr>
            <p:nvPr/>
          </p:nvCxnSpPr>
          <p:spPr>
            <a:xfrm flipV="1">
              <a:off x="7966358" y="2165923"/>
              <a:ext cx="498765" cy="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11406905" y="1625596"/>
              <a:ext cx="2443017" cy="108065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Sort and </a:t>
              </a:r>
              <a:r>
                <a:rPr lang="en-GB" sz="1400" smtClean="0">
                  <a:solidFill>
                    <a:schemeClr val="tx1"/>
                  </a:solidFill>
                </a:rPr>
                <a:t>index .bam </a:t>
              </a:r>
              <a:r>
                <a:rPr lang="en-GB" sz="1400" dirty="0" smtClean="0">
                  <a:solidFill>
                    <a:schemeClr val="tx1"/>
                  </a:solidFill>
                </a:rPr>
                <a:t>file</a:t>
              </a:r>
            </a:p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(</a:t>
              </a:r>
              <a:r>
                <a:rPr lang="en-GB" sz="1400" dirty="0" err="1" smtClean="0">
                  <a:solidFill>
                    <a:schemeClr val="tx1"/>
                  </a:solidFill>
                </a:rPr>
                <a:t>sambamba</a:t>
              </a:r>
              <a:r>
                <a:rPr lang="en-GB" sz="1400" dirty="0" smtClean="0">
                  <a:solidFill>
                    <a:schemeClr val="tx1"/>
                  </a:solidFill>
                </a:rPr>
                <a:t>).</a:t>
              </a:r>
            </a:p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Out: .</a:t>
              </a:r>
              <a:r>
                <a:rPr lang="en-GB" sz="1400" dirty="0" err="1" smtClean="0">
                  <a:solidFill>
                    <a:schemeClr val="tx1"/>
                  </a:solidFill>
                </a:rPr>
                <a:t>sorted.bam</a:t>
              </a:r>
              <a:endParaRPr lang="en-GB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.</a:t>
              </a:r>
              <a:r>
                <a:rPr lang="en-GB" sz="1400" dirty="0" err="1" smtClean="0">
                  <a:solidFill>
                    <a:schemeClr val="tx1"/>
                  </a:solidFill>
                </a:rPr>
                <a:t>bam.bai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26" idx="3"/>
              <a:endCxn id="30" idx="1"/>
            </p:cNvCxnSpPr>
            <p:nvPr/>
          </p:nvCxnSpPr>
          <p:spPr>
            <a:xfrm>
              <a:off x="10908140" y="2165923"/>
              <a:ext cx="498765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14348687" y="1625596"/>
              <a:ext cx="2443017" cy="108065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Transposon analysis</a:t>
              </a:r>
            </a:p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(</a:t>
              </a:r>
              <a:r>
                <a:rPr lang="en-GB" sz="1400" dirty="0" err="1" smtClean="0">
                  <a:solidFill>
                    <a:schemeClr val="tx1"/>
                  </a:solidFill>
                </a:rPr>
                <a:t>transposonmapping_satay</a:t>
              </a:r>
              <a:r>
                <a:rPr lang="en-GB" sz="1400" dirty="0" smtClean="0">
                  <a:solidFill>
                    <a:schemeClr val="tx1"/>
                  </a:solidFill>
                </a:rPr>
                <a:t>. </a:t>
              </a:r>
              <a:r>
                <a:rPr lang="en-GB" sz="1400" dirty="0" err="1" smtClean="0">
                  <a:solidFill>
                    <a:schemeClr val="tx1"/>
                  </a:solidFill>
                </a:rPr>
                <a:t>py</a:t>
              </a:r>
              <a:r>
                <a:rPr lang="en-GB" sz="1400" dirty="0" smtClean="0">
                  <a:solidFill>
                    <a:schemeClr val="tx1"/>
                  </a:solidFill>
                </a:rPr>
                <a:t>).</a:t>
              </a:r>
              <a:endParaRPr lang="en-GB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GB" sz="1400" dirty="0" smtClean="0">
                  <a:solidFill>
                    <a:schemeClr val="tx1"/>
                  </a:solidFill>
                </a:rPr>
                <a:t>Out: .bed, .wig, _pergene.txt, </a:t>
              </a:r>
              <a:r>
                <a:rPr lang="en-GB" sz="1400" smtClean="0">
                  <a:solidFill>
                    <a:schemeClr val="tx1"/>
                  </a:solidFill>
                </a:rPr>
                <a:t>_pergeneinsertions.txt</a:t>
              </a:r>
              <a:endParaRPr lang="en-GB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5" idx="3"/>
              <a:endCxn id="12" idx="1"/>
            </p:cNvCxnSpPr>
            <p:nvPr/>
          </p:nvCxnSpPr>
          <p:spPr>
            <a:xfrm>
              <a:off x="1597889" y="2170544"/>
              <a:ext cx="494145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" idx="3"/>
              <a:endCxn id="5" idx="1"/>
            </p:cNvCxnSpPr>
            <p:nvPr/>
          </p:nvCxnSpPr>
          <p:spPr>
            <a:xfrm flipV="1">
              <a:off x="-1339273" y="2170544"/>
              <a:ext cx="494145" cy="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30" idx="3"/>
              <a:endCxn id="34" idx="1"/>
            </p:cNvCxnSpPr>
            <p:nvPr/>
          </p:nvCxnSpPr>
          <p:spPr>
            <a:xfrm>
              <a:off x="13849922" y="2165923"/>
              <a:ext cx="498765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069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91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van Beek</dc:creator>
  <cp:lastModifiedBy>Gregory van Beek</cp:lastModifiedBy>
  <cp:revision>26</cp:revision>
  <dcterms:created xsi:type="dcterms:W3CDTF">2020-05-28T12:25:03Z</dcterms:created>
  <dcterms:modified xsi:type="dcterms:W3CDTF">2020-09-04T14:30:16Z</dcterms:modified>
</cp:coreProperties>
</file>