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83" r:id="rId5"/>
    <p:sldId id="259" r:id="rId6"/>
    <p:sldId id="260" r:id="rId7"/>
    <p:sldId id="296" r:id="rId8"/>
    <p:sldId id="262" r:id="rId9"/>
    <p:sldId id="263" r:id="rId10"/>
    <p:sldId id="297" r:id="rId11"/>
    <p:sldId id="264" r:id="rId12"/>
    <p:sldId id="265" r:id="rId13"/>
    <p:sldId id="268" r:id="rId14"/>
    <p:sldId id="269" r:id="rId15"/>
    <p:sldId id="267" r:id="rId16"/>
    <p:sldId id="270" r:id="rId17"/>
    <p:sldId id="271" r:id="rId18"/>
    <p:sldId id="272" r:id="rId19"/>
    <p:sldId id="273" r:id="rId20"/>
    <p:sldId id="289" r:id="rId21"/>
    <p:sldId id="275" r:id="rId22"/>
    <p:sldId id="277" r:id="rId23"/>
    <p:sldId id="276" r:id="rId24"/>
    <p:sldId id="279" r:id="rId25"/>
    <p:sldId id="294" r:id="rId26"/>
    <p:sldId id="295" r:id="rId27"/>
    <p:sldId id="280" r:id="rId28"/>
    <p:sldId id="281" r:id="rId29"/>
    <p:sldId id="293" r:id="rId30"/>
    <p:sldId id="291" r:id="rId31"/>
    <p:sldId id="284" r:id="rId32"/>
    <p:sldId id="285" r:id="rId33"/>
    <p:sldId id="290" r:id="rId34"/>
    <p:sldId id="287"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3562A-B623-49E7-B822-85998C39EF13}" v="19" dt="2022-12-02T18:36:29.49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90" d="100"/>
          <a:sy n="90" d="100"/>
        </p:scale>
        <p:origin x="75" y="1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F8082C-0922-4249-A612-B415F5231620}" type="datetime1">
              <a:rPr lang="en-US" smtClean="0"/>
              <a:t>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AEF9944-A4F6-4C59-AEBD-678D6480B8EA}"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547576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19739251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11098115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9951732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AF8082C-0922-4249-A612-B415F5231620}" type="datetime1">
              <a:rPr lang="en-US" smtClean="0"/>
              <a:t>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AEF9944-A4F6-4C59-AEBD-678D6480B8EA}"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1413756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AF8082C-0922-4249-A612-B415F5231620}" type="datetime1">
              <a:rPr lang="en-US" smtClean="0"/>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15973246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AF8082C-0922-4249-A612-B415F5231620}" type="datetime1">
              <a:rPr lang="en-US" smtClean="0"/>
              <a:t>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6206909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AF8082C-0922-4249-A612-B415F5231620}" type="datetime1">
              <a:rPr lang="en-US" smtClean="0"/>
              <a:t>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36491056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8082C-0922-4249-A612-B415F5231620}" type="datetime1">
              <a:rPr lang="en-US" smtClean="0"/>
              <a:t>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5669490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F8082C-0922-4249-A612-B415F5231620}" type="datetime1">
              <a:rPr lang="en-US" smtClean="0"/>
              <a:t>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EF9944-A4F6-4C59-AEBD-678D6480B8EA}"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81105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F8082C-0922-4249-A612-B415F5231620}" type="datetime1">
              <a:rPr lang="en-US" smtClean="0"/>
              <a:t>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EF9944-A4F6-4C59-AEBD-678D6480B8EA}"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74542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F8082C-0922-4249-A612-B415F5231620}" type="datetime1">
              <a:rPr lang="en-US" smtClean="0"/>
              <a:t>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AEF9944-A4F6-4C59-AEBD-678D6480B8EA}"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76216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52AC8-F7D4-94AC-586D-3365F72ABF8F}"/>
              </a:ext>
            </a:extLst>
          </p:cNvPr>
          <p:cNvSpPr>
            <a:spLocks noGrp="1"/>
          </p:cNvSpPr>
          <p:nvPr>
            <p:ph type="title"/>
          </p:nvPr>
        </p:nvSpPr>
        <p:spPr/>
        <p:txBody>
          <a:bodyPr anchor="b">
            <a:normAutofit fontScale="90000"/>
          </a:bodyPr>
          <a:lstStyle/>
          <a:p>
            <a:r>
              <a:rPr lang="fr-FR" b="1" dirty="0"/>
              <a:t>Projet 3 : Concevez une application au service de la santé publique</a:t>
            </a:r>
            <a:br>
              <a:rPr lang="fr-FR" b="1" dirty="0"/>
            </a:br>
            <a:endParaRPr lang="fr-FR" sz="3600" dirty="0">
              <a:solidFill>
                <a:schemeClr val="bg1"/>
              </a:solidFill>
            </a:endParaRPr>
          </a:p>
        </p:txBody>
      </p:sp>
      <p:pic>
        <p:nvPicPr>
          <p:cNvPr id="1028" name="Picture 4" descr="Afficher l’image source">
            <a:extLst>
              <a:ext uri="{FF2B5EF4-FFF2-40B4-BE49-F238E27FC236}">
                <a16:creationId xmlns:a16="http://schemas.microsoft.com/office/drawing/2014/main" id="{F5BD4609-F351-8889-5FCB-0E0CA598CA6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90600" y="4733137"/>
            <a:ext cx="3183255" cy="113426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11">
            <a:extLst>
              <a:ext uri="{FF2B5EF4-FFF2-40B4-BE49-F238E27FC236}">
                <a16:creationId xmlns:a16="http://schemas.microsoft.com/office/drawing/2014/main" id="{4796BDCA-36F0-D8BA-0FF4-1C55510F2270}"/>
              </a:ext>
            </a:extLst>
          </p:cNvPr>
          <p:cNvSpPr>
            <a:spLocks noGrp="1"/>
          </p:cNvSpPr>
          <p:nvPr>
            <p:ph sz="half" idx="2"/>
          </p:nvPr>
        </p:nvSpPr>
        <p:spPr>
          <a:xfrm>
            <a:off x="1219200" y="2124863"/>
            <a:ext cx="6424049" cy="2057401"/>
          </a:xfrm>
        </p:spPr>
        <p:txBody>
          <a:bodyPr/>
          <a:lstStyle/>
          <a:p>
            <a:endParaRPr lang="fr-FR" dirty="0"/>
          </a:p>
          <a:p>
            <a:pPr marL="0" indent="0">
              <a:buNone/>
            </a:pPr>
            <a:endParaRPr lang="fr-FR" dirty="0"/>
          </a:p>
        </p:txBody>
      </p:sp>
    </p:spTree>
    <p:extLst>
      <p:ext uri="{BB962C8B-B14F-4D97-AF65-F5344CB8AC3E}">
        <p14:creationId xmlns:p14="http://schemas.microsoft.com/office/powerpoint/2010/main" val="334344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D36C8-3AB0-4723-3E5F-CF651C9D47BF}"/>
              </a:ext>
            </a:extLst>
          </p:cNvPr>
          <p:cNvSpPr>
            <a:spLocks noGrp="1"/>
          </p:cNvSpPr>
          <p:nvPr>
            <p:ph type="title"/>
          </p:nvPr>
        </p:nvSpPr>
        <p:spPr>
          <a:xfrm>
            <a:off x="1371600" y="685800"/>
            <a:ext cx="9601200" cy="767551"/>
          </a:xfrm>
        </p:spPr>
        <p:txBody>
          <a:bodyPr/>
          <a:lstStyle/>
          <a:p>
            <a:pPr algn="ctr"/>
            <a:r>
              <a:rPr lang="fr-FR" dirty="0"/>
              <a:t>Méthode de nettoyage</a:t>
            </a:r>
          </a:p>
        </p:txBody>
      </p:sp>
      <p:sp>
        <p:nvSpPr>
          <p:cNvPr id="4" name="Rectangle : coins arrondis 3">
            <a:extLst>
              <a:ext uri="{FF2B5EF4-FFF2-40B4-BE49-F238E27FC236}">
                <a16:creationId xmlns:a16="http://schemas.microsoft.com/office/drawing/2014/main" id="{44BA9ABF-4955-A540-D9B3-061A47D5E748}"/>
              </a:ext>
            </a:extLst>
          </p:cNvPr>
          <p:cNvSpPr/>
          <p:nvPr/>
        </p:nvSpPr>
        <p:spPr>
          <a:xfrm>
            <a:off x="1371600" y="2036962"/>
            <a:ext cx="3200400" cy="840976"/>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Nettoyage par taux des valeurs manquantes</a:t>
            </a:r>
          </a:p>
        </p:txBody>
      </p:sp>
      <p:cxnSp>
        <p:nvCxnSpPr>
          <p:cNvPr id="6" name="Connecteur droit avec flèche 5">
            <a:extLst>
              <a:ext uri="{FF2B5EF4-FFF2-40B4-BE49-F238E27FC236}">
                <a16:creationId xmlns:a16="http://schemas.microsoft.com/office/drawing/2014/main" id="{88751DCD-C0A2-AC7D-E8AE-FA647241C98D}"/>
              </a:ext>
            </a:extLst>
          </p:cNvPr>
          <p:cNvCxnSpPr>
            <a:cxnSpLocks/>
          </p:cNvCxnSpPr>
          <p:nvPr/>
        </p:nvCxnSpPr>
        <p:spPr>
          <a:xfrm>
            <a:off x="4644668" y="2420736"/>
            <a:ext cx="131407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Rectangle : coins arrondis 10">
            <a:extLst>
              <a:ext uri="{FF2B5EF4-FFF2-40B4-BE49-F238E27FC236}">
                <a16:creationId xmlns:a16="http://schemas.microsoft.com/office/drawing/2014/main" id="{5EA22D97-E67D-66AF-5CE5-FE29C1E3EDF4}"/>
              </a:ext>
            </a:extLst>
          </p:cNvPr>
          <p:cNvSpPr/>
          <p:nvPr/>
        </p:nvSpPr>
        <p:spPr>
          <a:xfrm>
            <a:off x="6013239" y="2036961"/>
            <a:ext cx="3200399" cy="840972"/>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Nettoyage des colonnes</a:t>
            </a:r>
          </a:p>
        </p:txBody>
      </p:sp>
      <p:cxnSp>
        <p:nvCxnSpPr>
          <p:cNvPr id="15" name="Connecteur droit avec flèche 14">
            <a:extLst>
              <a:ext uri="{FF2B5EF4-FFF2-40B4-BE49-F238E27FC236}">
                <a16:creationId xmlns:a16="http://schemas.microsoft.com/office/drawing/2014/main" id="{F9405F4A-C27B-0B9E-A453-262CB2282F2E}"/>
              </a:ext>
            </a:extLst>
          </p:cNvPr>
          <p:cNvCxnSpPr>
            <a:stCxn id="11" idx="2"/>
          </p:cNvCxnSpPr>
          <p:nvPr/>
        </p:nvCxnSpPr>
        <p:spPr>
          <a:xfrm>
            <a:off x="7613439" y="2877933"/>
            <a:ext cx="10598" cy="95528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Rectangle : coins arrondis 15">
            <a:extLst>
              <a:ext uri="{FF2B5EF4-FFF2-40B4-BE49-F238E27FC236}">
                <a16:creationId xmlns:a16="http://schemas.microsoft.com/office/drawing/2014/main" id="{6358DB37-D294-8703-2CDB-C5D78374C7A0}"/>
              </a:ext>
            </a:extLst>
          </p:cNvPr>
          <p:cNvSpPr/>
          <p:nvPr/>
        </p:nvSpPr>
        <p:spPr>
          <a:xfrm>
            <a:off x="6013238" y="3833213"/>
            <a:ext cx="3200399" cy="840972"/>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Nettoyage des lignes</a:t>
            </a:r>
          </a:p>
        </p:txBody>
      </p:sp>
      <p:sp>
        <p:nvSpPr>
          <p:cNvPr id="17" name="Rectangle : coins arrondis 16">
            <a:extLst>
              <a:ext uri="{FF2B5EF4-FFF2-40B4-BE49-F238E27FC236}">
                <a16:creationId xmlns:a16="http://schemas.microsoft.com/office/drawing/2014/main" id="{E51FD610-D7D6-04A1-FC85-39CE1BFB8744}"/>
              </a:ext>
            </a:extLst>
          </p:cNvPr>
          <p:cNvSpPr/>
          <p:nvPr/>
        </p:nvSpPr>
        <p:spPr>
          <a:xfrm>
            <a:off x="1371600" y="3833213"/>
            <a:ext cx="3273068" cy="84096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Nettoyage des valeurs aberrantes</a:t>
            </a:r>
          </a:p>
        </p:txBody>
      </p:sp>
      <p:sp>
        <p:nvSpPr>
          <p:cNvPr id="19" name="Rectangle : coins arrondis 18">
            <a:extLst>
              <a:ext uri="{FF2B5EF4-FFF2-40B4-BE49-F238E27FC236}">
                <a16:creationId xmlns:a16="http://schemas.microsoft.com/office/drawing/2014/main" id="{588538C7-1984-2153-915E-0D91A2A2FE17}"/>
              </a:ext>
            </a:extLst>
          </p:cNvPr>
          <p:cNvSpPr/>
          <p:nvPr/>
        </p:nvSpPr>
        <p:spPr>
          <a:xfrm>
            <a:off x="1371600" y="5444011"/>
            <a:ext cx="3200400" cy="85309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Imputation des données manquantes</a:t>
            </a:r>
          </a:p>
        </p:txBody>
      </p:sp>
      <p:cxnSp>
        <p:nvCxnSpPr>
          <p:cNvPr id="21" name="Connecteur droit avec flèche 20">
            <a:extLst>
              <a:ext uri="{FF2B5EF4-FFF2-40B4-BE49-F238E27FC236}">
                <a16:creationId xmlns:a16="http://schemas.microsoft.com/office/drawing/2014/main" id="{D8FA7968-11C8-E004-0C89-98E52EBD8FFA}"/>
              </a:ext>
            </a:extLst>
          </p:cNvPr>
          <p:cNvCxnSpPr>
            <a:stCxn id="16" idx="1"/>
            <a:endCxn id="17" idx="3"/>
          </p:cNvCxnSpPr>
          <p:nvPr/>
        </p:nvCxnSpPr>
        <p:spPr>
          <a:xfrm flipH="1" flipV="1">
            <a:off x="4644668" y="4253697"/>
            <a:ext cx="1368570"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7" name="Connecteur droit avec flèche 26">
            <a:extLst>
              <a:ext uri="{FF2B5EF4-FFF2-40B4-BE49-F238E27FC236}">
                <a16:creationId xmlns:a16="http://schemas.microsoft.com/office/drawing/2014/main" id="{01614E42-A611-81BD-F7A6-2408273DB22A}"/>
              </a:ext>
            </a:extLst>
          </p:cNvPr>
          <p:cNvCxnSpPr>
            <a:stCxn id="17" idx="2"/>
          </p:cNvCxnSpPr>
          <p:nvPr/>
        </p:nvCxnSpPr>
        <p:spPr>
          <a:xfrm>
            <a:off x="3008134" y="4674181"/>
            <a:ext cx="0" cy="76983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3504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FF1DD-ACB3-2CCF-2977-DFCCBC30C68A}"/>
              </a:ext>
            </a:extLst>
          </p:cNvPr>
          <p:cNvSpPr>
            <a:spLocks noGrp="1"/>
          </p:cNvSpPr>
          <p:nvPr>
            <p:ph type="title"/>
          </p:nvPr>
        </p:nvSpPr>
        <p:spPr>
          <a:xfrm>
            <a:off x="1371600" y="685800"/>
            <a:ext cx="9601200" cy="927203"/>
          </a:xfrm>
        </p:spPr>
        <p:txBody>
          <a:bodyPr>
            <a:normAutofit fontScale="90000"/>
          </a:bodyPr>
          <a:lstStyle/>
          <a:p>
            <a:pPr algn="ctr"/>
            <a:r>
              <a:rPr lang="fr-FR" sz="4400" dirty="0"/>
              <a:t>a. </a:t>
            </a:r>
            <a:r>
              <a:rPr lang="fr-FR" sz="4000" dirty="0"/>
              <a:t>Nettoyage par taux de valeurs manquantes</a:t>
            </a:r>
            <a:br>
              <a:rPr lang="fr-FR" sz="4400" dirty="0"/>
            </a:br>
            <a:r>
              <a:rPr lang="fr-FR" dirty="0"/>
              <a:t>	</a:t>
            </a:r>
          </a:p>
        </p:txBody>
      </p:sp>
      <p:sp>
        <p:nvSpPr>
          <p:cNvPr id="4" name="Espace réservé du contenu 3">
            <a:extLst>
              <a:ext uri="{FF2B5EF4-FFF2-40B4-BE49-F238E27FC236}">
                <a16:creationId xmlns:a16="http://schemas.microsoft.com/office/drawing/2014/main" id="{D7BEB2D2-8A03-FBB5-F0D4-8619D3F0D7AA}"/>
              </a:ext>
            </a:extLst>
          </p:cNvPr>
          <p:cNvSpPr>
            <a:spLocks noGrp="1"/>
          </p:cNvSpPr>
          <p:nvPr>
            <p:ph sz="half" idx="1"/>
          </p:nvPr>
        </p:nvSpPr>
        <p:spPr>
          <a:xfrm>
            <a:off x="1371600" y="2285999"/>
            <a:ext cx="4998720" cy="3581401"/>
          </a:xfrm>
        </p:spPr>
        <p:txBody>
          <a:bodyPr>
            <a:normAutofit lnSpcReduction="10000"/>
          </a:bodyPr>
          <a:lstStyle/>
          <a:p>
            <a:pPr marL="0" indent="0">
              <a:buNone/>
            </a:pPr>
            <a:r>
              <a:rPr lang="fr-FR" dirty="0"/>
              <a:t>La première méthode que nous allons utiliser est de supprimer l’ensemble des colonnes présentant un taux de valeurs manquantes supérieur à </a:t>
            </a:r>
            <a:r>
              <a:rPr lang="fr-FR"/>
              <a:t>la moyenne.</a:t>
            </a:r>
            <a:endParaRPr lang="fr-FR" dirty="0"/>
          </a:p>
          <a:p>
            <a:pPr marL="0" indent="0">
              <a:buNone/>
            </a:pPr>
            <a:r>
              <a:rPr lang="fr-FR" dirty="0"/>
              <a:t>Le fichier nous indique 76%, toutes les colonnes seront ainsi supprimées.</a:t>
            </a:r>
          </a:p>
          <a:p>
            <a:pPr marL="0" indent="0">
              <a:buNone/>
            </a:pPr>
            <a:endParaRPr lang="fr-FR" dirty="0"/>
          </a:p>
          <a:p>
            <a:pPr marL="0" indent="0">
              <a:buNone/>
            </a:pPr>
            <a:r>
              <a:rPr lang="fr-FR" dirty="0"/>
              <a:t>Résultat : </a:t>
            </a:r>
          </a:p>
          <a:p>
            <a:pPr>
              <a:buFontTx/>
              <a:buChar char="-"/>
            </a:pPr>
            <a:r>
              <a:rPr lang="fr-FR" sz="1600" dirty="0"/>
              <a:t>passage de 162 à 52 colonnes</a:t>
            </a:r>
          </a:p>
          <a:p>
            <a:pPr>
              <a:buFontTx/>
              <a:buChar char="-"/>
            </a:pPr>
            <a:r>
              <a:rPr lang="fr-FR" sz="1600" dirty="0"/>
              <a:t>taux de valeurs manquantes de 76% à 32%</a:t>
            </a:r>
          </a:p>
        </p:txBody>
      </p:sp>
      <p:pic>
        <p:nvPicPr>
          <p:cNvPr id="5" name="Image 4">
            <a:extLst>
              <a:ext uri="{FF2B5EF4-FFF2-40B4-BE49-F238E27FC236}">
                <a16:creationId xmlns:a16="http://schemas.microsoft.com/office/drawing/2014/main" id="{85B24A19-3383-F8C3-67E5-24DE73237FDF}"/>
              </a:ext>
            </a:extLst>
          </p:cNvPr>
          <p:cNvPicPr>
            <a:picLocks noChangeAspect="1"/>
          </p:cNvPicPr>
          <p:nvPr/>
        </p:nvPicPr>
        <p:blipFill>
          <a:blip r:embed="rId2"/>
          <a:stretch>
            <a:fillRect/>
          </a:stretch>
        </p:blipFill>
        <p:spPr>
          <a:xfrm>
            <a:off x="6370320" y="2065021"/>
            <a:ext cx="5082540" cy="3581400"/>
          </a:xfrm>
          <a:prstGeom prst="rect">
            <a:avLst/>
          </a:prstGeom>
        </p:spPr>
      </p:pic>
    </p:spTree>
    <p:extLst>
      <p:ext uri="{BB962C8B-B14F-4D97-AF65-F5344CB8AC3E}">
        <p14:creationId xmlns:p14="http://schemas.microsoft.com/office/powerpoint/2010/main" val="409415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FF1DD-ACB3-2CCF-2977-DFCCBC30C68A}"/>
              </a:ext>
            </a:extLst>
          </p:cNvPr>
          <p:cNvSpPr>
            <a:spLocks noGrp="1"/>
          </p:cNvSpPr>
          <p:nvPr>
            <p:ph type="title"/>
          </p:nvPr>
        </p:nvSpPr>
        <p:spPr/>
        <p:txBody>
          <a:bodyPr>
            <a:normAutofit fontScale="90000"/>
          </a:bodyPr>
          <a:lstStyle/>
          <a:p>
            <a:pPr algn="ctr"/>
            <a:r>
              <a:rPr lang="fr-FR" sz="4400" dirty="0"/>
              <a:t>b. Nettoyage des colonnes</a:t>
            </a:r>
            <a:br>
              <a:rPr lang="fr-FR" sz="4400" dirty="0"/>
            </a:br>
            <a:br>
              <a:rPr lang="fr-FR" sz="4400" dirty="0"/>
            </a:br>
            <a:r>
              <a:rPr lang="fr-FR" dirty="0"/>
              <a:t>	</a:t>
            </a:r>
          </a:p>
        </p:txBody>
      </p:sp>
      <p:sp>
        <p:nvSpPr>
          <p:cNvPr id="4" name="Espace réservé du contenu 3">
            <a:extLst>
              <a:ext uri="{FF2B5EF4-FFF2-40B4-BE49-F238E27FC236}">
                <a16:creationId xmlns:a16="http://schemas.microsoft.com/office/drawing/2014/main" id="{D7BEB2D2-8A03-FBB5-F0D4-8619D3F0D7AA}"/>
              </a:ext>
            </a:extLst>
          </p:cNvPr>
          <p:cNvSpPr>
            <a:spLocks noGrp="1"/>
          </p:cNvSpPr>
          <p:nvPr>
            <p:ph idx="1"/>
          </p:nvPr>
        </p:nvSpPr>
        <p:spPr/>
        <p:txBody>
          <a:bodyPr>
            <a:normAutofit/>
          </a:bodyPr>
          <a:lstStyle/>
          <a:p>
            <a:pPr marL="0" indent="0">
              <a:buNone/>
            </a:pPr>
            <a:r>
              <a:rPr lang="fr-FR" dirty="0"/>
              <a:t>Nous allons ensuite procéder au nettoyage des colonnes en démarrant par supprimer les colonnes doublons.</a:t>
            </a:r>
          </a:p>
          <a:p>
            <a:pPr marL="0" indent="0">
              <a:buNone/>
            </a:pPr>
            <a:endParaRPr lang="fr-FR" sz="1600" dirty="0"/>
          </a:p>
          <a:p>
            <a:pPr marL="0" indent="0">
              <a:buNone/>
            </a:pPr>
            <a:r>
              <a:rPr lang="fr-FR" dirty="0"/>
              <a:t>Puis nous allons effectuer une sélection des colonnes que nous souhaitons conserver pour notre projet.</a:t>
            </a:r>
          </a:p>
          <a:p>
            <a:pPr marL="0" indent="0">
              <a:buNone/>
            </a:pPr>
            <a:endParaRPr lang="fr-FR" sz="1600" dirty="0"/>
          </a:p>
          <a:p>
            <a:pPr marL="0" indent="0">
              <a:buNone/>
            </a:pPr>
            <a:r>
              <a:rPr lang="fr-FR" dirty="0"/>
              <a:t>Résultat du nettoyage :</a:t>
            </a:r>
          </a:p>
          <a:p>
            <a:pPr marL="0" indent="0">
              <a:buNone/>
            </a:pPr>
            <a:r>
              <a:rPr lang="fr-FR" dirty="0"/>
              <a:t>Passage de 52 colonnes à 17 colonnes</a:t>
            </a:r>
          </a:p>
          <a:p>
            <a:pPr marL="0" indent="0">
              <a:buNone/>
            </a:pPr>
            <a:endParaRPr lang="fr-FR" sz="1600" dirty="0"/>
          </a:p>
        </p:txBody>
      </p:sp>
    </p:spTree>
    <p:extLst>
      <p:ext uri="{BB962C8B-B14F-4D97-AF65-F5344CB8AC3E}">
        <p14:creationId xmlns:p14="http://schemas.microsoft.com/office/powerpoint/2010/main" val="64003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FF1DD-ACB3-2CCF-2977-DFCCBC30C68A}"/>
              </a:ext>
            </a:extLst>
          </p:cNvPr>
          <p:cNvSpPr>
            <a:spLocks noGrp="1"/>
          </p:cNvSpPr>
          <p:nvPr>
            <p:ph type="title"/>
          </p:nvPr>
        </p:nvSpPr>
        <p:spPr/>
        <p:txBody>
          <a:bodyPr>
            <a:normAutofit fontScale="90000"/>
          </a:bodyPr>
          <a:lstStyle/>
          <a:p>
            <a:pPr algn="ctr"/>
            <a:r>
              <a:rPr lang="fr-FR" sz="4400" dirty="0"/>
              <a:t>c. Nettoyage des lignes</a:t>
            </a:r>
            <a:br>
              <a:rPr lang="fr-FR" sz="4400" dirty="0"/>
            </a:br>
            <a:br>
              <a:rPr lang="fr-FR" sz="4400" dirty="0"/>
            </a:br>
            <a:r>
              <a:rPr lang="fr-FR" dirty="0"/>
              <a:t>	</a:t>
            </a:r>
          </a:p>
        </p:txBody>
      </p:sp>
      <p:sp>
        <p:nvSpPr>
          <p:cNvPr id="4" name="Espace réservé du contenu 3">
            <a:extLst>
              <a:ext uri="{FF2B5EF4-FFF2-40B4-BE49-F238E27FC236}">
                <a16:creationId xmlns:a16="http://schemas.microsoft.com/office/drawing/2014/main" id="{D7BEB2D2-8A03-FBB5-F0D4-8619D3F0D7AA}"/>
              </a:ext>
            </a:extLst>
          </p:cNvPr>
          <p:cNvSpPr>
            <a:spLocks noGrp="1"/>
          </p:cNvSpPr>
          <p:nvPr>
            <p:ph idx="1"/>
          </p:nvPr>
        </p:nvSpPr>
        <p:spPr/>
        <p:txBody>
          <a:bodyPr>
            <a:normAutofit/>
          </a:bodyPr>
          <a:lstStyle/>
          <a:p>
            <a:pPr marL="0" indent="0">
              <a:buNone/>
            </a:pPr>
            <a:r>
              <a:rPr lang="fr-FR" dirty="0"/>
              <a:t>Cette partie a permis d’effectuer la suppression des valeurs en doublons puis de supprimer le Nutri-score absent.</a:t>
            </a:r>
          </a:p>
          <a:p>
            <a:pPr marL="0" indent="0">
              <a:buNone/>
            </a:pPr>
            <a:endParaRPr lang="fr-FR" sz="1600" dirty="0"/>
          </a:p>
          <a:p>
            <a:pPr marL="0" indent="0">
              <a:buNone/>
            </a:pPr>
            <a:r>
              <a:rPr lang="fr-FR" dirty="0"/>
              <a:t>La suppression du Nutri-score sera effectuée à la finalisation de notre nettoyage.</a:t>
            </a:r>
          </a:p>
          <a:p>
            <a:pPr marL="0" indent="0">
              <a:buNone/>
            </a:pPr>
            <a:endParaRPr lang="fr-FR" sz="1600" dirty="0"/>
          </a:p>
          <a:p>
            <a:pPr marL="0" indent="0">
              <a:buNone/>
            </a:pPr>
            <a:endParaRPr lang="fr-FR" sz="1600" dirty="0"/>
          </a:p>
          <a:p>
            <a:pPr marL="0" indent="0">
              <a:buNone/>
            </a:pPr>
            <a:r>
              <a:rPr lang="fr-FR" dirty="0"/>
              <a:t>Résultat du nettoyage :</a:t>
            </a:r>
          </a:p>
          <a:p>
            <a:pPr marL="0" indent="0">
              <a:buNone/>
            </a:pPr>
            <a:r>
              <a:rPr lang="fr-FR" dirty="0"/>
              <a:t>Passage de 320772 lignes à </a:t>
            </a:r>
            <a:r>
              <a:rPr lang="fr-FR" b="0" i="0" dirty="0">
                <a:solidFill>
                  <a:srgbClr val="000000"/>
                </a:solidFill>
                <a:effectLst/>
                <a:latin typeface="Helvetica Neue"/>
              </a:rPr>
              <a:t>262465</a:t>
            </a:r>
            <a:r>
              <a:rPr lang="fr-FR" dirty="0"/>
              <a:t> lignes (nous avons supprimé environ 18% des lignes) </a:t>
            </a:r>
          </a:p>
          <a:p>
            <a:pPr marL="0" indent="0">
              <a:buNone/>
            </a:pPr>
            <a:endParaRPr lang="fr-FR" sz="1600" dirty="0"/>
          </a:p>
        </p:txBody>
      </p:sp>
    </p:spTree>
    <p:extLst>
      <p:ext uri="{BB962C8B-B14F-4D97-AF65-F5344CB8AC3E}">
        <p14:creationId xmlns:p14="http://schemas.microsoft.com/office/powerpoint/2010/main" val="364625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C6F02-A3CD-2D46-C03D-B2369B160454}"/>
              </a:ext>
            </a:extLst>
          </p:cNvPr>
          <p:cNvSpPr>
            <a:spLocks noGrp="1"/>
          </p:cNvSpPr>
          <p:nvPr>
            <p:ph type="title"/>
          </p:nvPr>
        </p:nvSpPr>
        <p:spPr>
          <a:xfrm>
            <a:off x="1371600" y="685800"/>
            <a:ext cx="9601200" cy="894719"/>
          </a:xfrm>
        </p:spPr>
        <p:txBody>
          <a:bodyPr/>
          <a:lstStyle/>
          <a:p>
            <a:pPr algn="ctr"/>
            <a:r>
              <a:rPr lang="fr-FR" dirty="0"/>
              <a:t>d. Nettoyage des valeurs aberrantes</a:t>
            </a:r>
          </a:p>
        </p:txBody>
      </p:sp>
      <p:sp>
        <p:nvSpPr>
          <p:cNvPr id="3" name="Espace réservé du contenu 2">
            <a:extLst>
              <a:ext uri="{FF2B5EF4-FFF2-40B4-BE49-F238E27FC236}">
                <a16:creationId xmlns:a16="http://schemas.microsoft.com/office/drawing/2014/main" id="{011F8A19-F8EE-5BA0-40FD-079C561B9B14}"/>
              </a:ext>
            </a:extLst>
          </p:cNvPr>
          <p:cNvSpPr>
            <a:spLocks noGrp="1"/>
          </p:cNvSpPr>
          <p:nvPr>
            <p:ph idx="1"/>
          </p:nvPr>
        </p:nvSpPr>
        <p:spPr/>
        <p:txBody>
          <a:bodyPr/>
          <a:lstStyle/>
          <a:p>
            <a:pPr marL="0" indent="0">
              <a:buNone/>
            </a:pPr>
            <a:r>
              <a:rPr lang="fr-FR" dirty="0"/>
              <a:t>La méthode suivante est le nettoyage des données après analyse des valeurs aberrantes.</a:t>
            </a:r>
          </a:p>
          <a:p>
            <a:pPr marL="0" indent="0">
              <a:buNone/>
            </a:pPr>
            <a:endParaRPr lang="fr-FR" dirty="0"/>
          </a:p>
          <a:p>
            <a:pPr marL="0" indent="0">
              <a:buNone/>
            </a:pPr>
            <a:r>
              <a:rPr lang="fr-FR" b="1" i="1" u="sng" dirty="0"/>
              <a:t>Définition : </a:t>
            </a:r>
            <a:r>
              <a:rPr lang="fr-FR" sz="1600" b="0" i="1" dirty="0">
                <a:solidFill>
                  <a:srgbClr val="111111"/>
                </a:solidFill>
                <a:effectLst/>
                <a:latin typeface="Roboto" panose="02000000000000000000" pitchFamily="2" charset="0"/>
              </a:rPr>
              <a:t>Une </a:t>
            </a:r>
            <a:r>
              <a:rPr lang="fr-FR" sz="1600" b="1" i="1" dirty="0">
                <a:solidFill>
                  <a:srgbClr val="111111"/>
                </a:solidFill>
                <a:effectLst/>
                <a:latin typeface="Roboto" panose="02000000000000000000" pitchFamily="2" charset="0"/>
              </a:rPr>
              <a:t>valeur</a:t>
            </a:r>
            <a:r>
              <a:rPr lang="fr-FR" sz="1600" b="0" i="1" dirty="0">
                <a:solidFill>
                  <a:srgbClr val="111111"/>
                </a:solidFill>
                <a:effectLst/>
                <a:latin typeface="Roboto" panose="02000000000000000000" pitchFamily="2" charset="0"/>
              </a:rPr>
              <a:t> </a:t>
            </a:r>
            <a:r>
              <a:rPr lang="fr-FR" sz="1600" b="1" i="1" dirty="0">
                <a:solidFill>
                  <a:srgbClr val="111111"/>
                </a:solidFill>
                <a:effectLst/>
                <a:latin typeface="Roboto" panose="02000000000000000000" pitchFamily="2" charset="0"/>
              </a:rPr>
              <a:t>aberrante</a:t>
            </a:r>
            <a:r>
              <a:rPr lang="fr-FR" sz="1600" b="0" i="1" dirty="0">
                <a:solidFill>
                  <a:srgbClr val="111111"/>
                </a:solidFill>
                <a:effectLst/>
                <a:latin typeface="Roboto" panose="02000000000000000000" pitchFamily="2" charset="0"/>
              </a:rPr>
              <a:t> est une valeur qui diffère de façon significative de la tendance globale des autres observations quand on observe un ensemble de données ayant des caractéristiques communes.</a:t>
            </a:r>
          </a:p>
          <a:p>
            <a:pPr marL="0" indent="0">
              <a:buNone/>
            </a:pPr>
            <a:endParaRPr lang="fr-FR" sz="1600" i="1" dirty="0">
              <a:solidFill>
                <a:srgbClr val="111111"/>
              </a:solidFill>
              <a:latin typeface="Roboto" panose="02000000000000000000" pitchFamily="2" charset="0"/>
            </a:endParaRPr>
          </a:p>
          <a:p>
            <a:pPr marL="0" indent="0">
              <a:buNone/>
            </a:pPr>
            <a:r>
              <a:rPr lang="fr-FR" sz="1600" dirty="0">
                <a:solidFill>
                  <a:srgbClr val="111111"/>
                </a:solidFill>
                <a:latin typeface="Roboto" panose="02000000000000000000" pitchFamily="2" charset="0"/>
              </a:rPr>
              <a:t>Afin de procéder à ce nettoyage, nous allons utiliser la méthode de l’interquartile, c’est-à-dire d’effectuer une transformation des données supérieures à 25 ou 75%.</a:t>
            </a:r>
          </a:p>
        </p:txBody>
      </p:sp>
    </p:spTree>
    <p:extLst>
      <p:ext uri="{BB962C8B-B14F-4D97-AF65-F5344CB8AC3E}">
        <p14:creationId xmlns:p14="http://schemas.microsoft.com/office/powerpoint/2010/main" val="5469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699CE-77CB-98D8-4BC9-513EE51E02DA}"/>
              </a:ext>
            </a:extLst>
          </p:cNvPr>
          <p:cNvSpPr>
            <a:spLocks noGrp="1"/>
          </p:cNvSpPr>
          <p:nvPr>
            <p:ph type="title"/>
          </p:nvPr>
        </p:nvSpPr>
        <p:spPr>
          <a:xfrm>
            <a:off x="1371600" y="685800"/>
            <a:ext cx="9601200" cy="823912"/>
          </a:xfrm>
        </p:spPr>
        <p:txBody>
          <a:bodyPr/>
          <a:lstStyle/>
          <a:p>
            <a:pPr algn="ctr"/>
            <a:r>
              <a:rPr lang="fr-FR" dirty="0"/>
              <a:t>Nettoyage des valeurs aberrantes</a:t>
            </a:r>
          </a:p>
        </p:txBody>
      </p:sp>
      <p:sp>
        <p:nvSpPr>
          <p:cNvPr id="3" name="Espace réservé du texte 2">
            <a:extLst>
              <a:ext uri="{FF2B5EF4-FFF2-40B4-BE49-F238E27FC236}">
                <a16:creationId xmlns:a16="http://schemas.microsoft.com/office/drawing/2014/main" id="{8EB7CF18-2434-9302-F9D3-C76952552307}"/>
              </a:ext>
            </a:extLst>
          </p:cNvPr>
          <p:cNvSpPr>
            <a:spLocks noGrp="1"/>
          </p:cNvSpPr>
          <p:nvPr>
            <p:ph type="body" idx="1"/>
          </p:nvPr>
        </p:nvSpPr>
        <p:spPr>
          <a:xfrm>
            <a:off x="1371600" y="1862051"/>
            <a:ext cx="4443984" cy="538430"/>
          </a:xfrm>
        </p:spPr>
        <p:txBody>
          <a:bodyPr/>
          <a:lstStyle/>
          <a:p>
            <a:pPr algn="ctr"/>
            <a:r>
              <a:rPr lang="fr-FR" sz="2000" dirty="0"/>
              <a:t>Données avant nettoyage</a:t>
            </a:r>
          </a:p>
        </p:txBody>
      </p:sp>
      <p:pic>
        <p:nvPicPr>
          <p:cNvPr id="8" name="Espace réservé du contenu 7">
            <a:extLst>
              <a:ext uri="{FF2B5EF4-FFF2-40B4-BE49-F238E27FC236}">
                <a16:creationId xmlns:a16="http://schemas.microsoft.com/office/drawing/2014/main" id="{F4E37D2D-CB20-9ACC-9DD2-B55CCFFDDFCB}"/>
              </a:ext>
            </a:extLst>
          </p:cNvPr>
          <p:cNvPicPr>
            <a:picLocks noGrp="1" noChangeAspect="1"/>
          </p:cNvPicPr>
          <p:nvPr>
            <p:ph sz="half" idx="2"/>
          </p:nvPr>
        </p:nvPicPr>
        <p:blipFill>
          <a:blip r:embed="rId2"/>
          <a:stretch>
            <a:fillRect/>
          </a:stretch>
        </p:blipFill>
        <p:spPr>
          <a:xfrm>
            <a:off x="1294642" y="2790832"/>
            <a:ext cx="4801357" cy="3381368"/>
          </a:xfrm>
        </p:spPr>
      </p:pic>
      <p:sp>
        <p:nvSpPr>
          <p:cNvPr id="5" name="Espace réservé du texte 4">
            <a:extLst>
              <a:ext uri="{FF2B5EF4-FFF2-40B4-BE49-F238E27FC236}">
                <a16:creationId xmlns:a16="http://schemas.microsoft.com/office/drawing/2014/main" id="{1627D8CE-17A6-E80C-3BCC-C001EB3DF4D3}"/>
              </a:ext>
            </a:extLst>
          </p:cNvPr>
          <p:cNvSpPr>
            <a:spLocks noGrp="1"/>
          </p:cNvSpPr>
          <p:nvPr>
            <p:ph type="body" sz="quarter" idx="3"/>
          </p:nvPr>
        </p:nvSpPr>
        <p:spPr>
          <a:xfrm>
            <a:off x="6528816" y="1900064"/>
            <a:ext cx="4443984" cy="500417"/>
          </a:xfrm>
        </p:spPr>
        <p:txBody>
          <a:bodyPr/>
          <a:lstStyle/>
          <a:p>
            <a:pPr algn="ctr"/>
            <a:r>
              <a:rPr lang="fr-FR" sz="2000" dirty="0"/>
              <a:t>Données après nettoyage</a:t>
            </a:r>
          </a:p>
        </p:txBody>
      </p:sp>
      <p:pic>
        <p:nvPicPr>
          <p:cNvPr id="10" name="Espace réservé du contenu 9">
            <a:extLst>
              <a:ext uri="{FF2B5EF4-FFF2-40B4-BE49-F238E27FC236}">
                <a16:creationId xmlns:a16="http://schemas.microsoft.com/office/drawing/2014/main" id="{CF6D20ED-8653-6097-6DA8-D3748B28D17C}"/>
              </a:ext>
            </a:extLst>
          </p:cNvPr>
          <p:cNvPicPr>
            <a:picLocks noGrp="1" noChangeAspect="1"/>
          </p:cNvPicPr>
          <p:nvPr>
            <p:ph sz="quarter" idx="4"/>
          </p:nvPr>
        </p:nvPicPr>
        <p:blipFill>
          <a:blip r:embed="rId3"/>
          <a:stretch>
            <a:fillRect/>
          </a:stretch>
        </p:blipFill>
        <p:spPr>
          <a:xfrm>
            <a:off x="6705893" y="2790832"/>
            <a:ext cx="4702911" cy="3452521"/>
          </a:xfrm>
        </p:spPr>
      </p:pic>
    </p:spTree>
    <p:extLst>
      <p:ext uri="{BB962C8B-B14F-4D97-AF65-F5344CB8AC3E}">
        <p14:creationId xmlns:p14="http://schemas.microsoft.com/office/powerpoint/2010/main" val="127720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9D9530-6956-F330-6929-EC3AC3E7D38E}"/>
              </a:ext>
            </a:extLst>
          </p:cNvPr>
          <p:cNvSpPr>
            <a:spLocks noGrp="1"/>
          </p:cNvSpPr>
          <p:nvPr>
            <p:ph type="title"/>
          </p:nvPr>
        </p:nvSpPr>
        <p:spPr/>
        <p:txBody>
          <a:bodyPr/>
          <a:lstStyle/>
          <a:p>
            <a:pPr algn="ctr"/>
            <a:r>
              <a:rPr lang="fr-FR" dirty="0"/>
              <a:t>e. Imputation des valeurs manquantes</a:t>
            </a:r>
          </a:p>
        </p:txBody>
      </p:sp>
      <p:sp>
        <p:nvSpPr>
          <p:cNvPr id="3" name="Espace réservé du contenu 2">
            <a:extLst>
              <a:ext uri="{FF2B5EF4-FFF2-40B4-BE49-F238E27FC236}">
                <a16:creationId xmlns:a16="http://schemas.microsoft.com/office/drawing/2014/main" id="{9514EABC-5875-2A57-B0A8-5B9746EDC885}"/>
              </a:ext>
            </a:extLst>
          </p:cNvPr>
          <p:cNvSpPr>
            <a:spLocks noGrp="1"/>
          </p:cNvSpPr>
          <p:nvPr>
            <p:ph idx="1"/>
          </p:nvPr>
        </p:nvSpPr>
        <p:spPr/>
        <p:txBody>
          <a:bodyPr/>
          <a:lstStyle/>
          <a:p>
            <a:pPr marL="0" indent="0">
              <a:buNone/>
            </a:pPr>
            <a:r>
              <a:rPr lang="fr-FR" dirty="0"/>
              <a:t>La dernière méthode est l’imputation des valeurs selon la méthode du </a:t>
            </a:r>
            <a:r>
              <a:rPr lang="fr-FR" dirty="0" err="1"/>
              <a:t>Iterative</a:t>
            </a:r>
            <a:r>
              <a:rPr lang="fr-FR" dirty="0"/>
              <a:t> Imputer.</a:t>
            </a:r>
          </a:p>
          <a:p>
            <a:pPr marL="0" indent="0">
              <a:buNone/>
            </a:pPr>
            <a:endParaRPr lang="fr-FR" dirty="0"/>
          </a:p>
          <a:p>
            <a:pPr marL="0" indent="0">
              <a:buNone/>
            </a:pPr>
            <a:r>
              <a:rPr lang="fr-FR" dirty="0"/>
              <a:t>Nous allons prendre la décision de ne pas corriger toute la colonne Nutri-score pour procéder à une étude complémentaire pour notre application.</a:t>
            </a:r>
          </a:p>
          <a:p>
            <a:pPr marL="0" indent="0">
              <a:buNone/>
            </a:pPr>
            <a:endParaRPr lang="fr-FR" dirty="0"/>
          </a:p>
          <a:p>
            <a:pPr marL="0" indent="0">
              <a:buNone/>
            </a:pPr>
            <a:r>
              <a:rPr lang="fr-FR" dirty="0"/>
              <a:t>Cette méthode va permettre de corriger l’ensemble des données et de pouvoir démarrer notre exploration des données.</a:t>
            </a:r>
            <a:br>
              <a:rPr lang="fr-FR" dirty="0"/>
            </a:br>
            <a:endParaRPr lang="fr-FR" dirty="0"/>
          </a:p>
          <a:p>
            <a:pPr marL="0" indent="0">
              <a:buNone/>
            </a:pPr>
            <a:endParaRPr lang="fr-FR" dirty="0"/>
          </a:p>
        </p:txBody>
      </p:sp>
    </p:spTree>
    <p:extLst>
      <p:ext uri="{BB962C8B-B14F-4D97-AF65-F5344CB8AC3E}">
        <p14:creationId xmlns:p14="http://schemas.microsoft.com/office/powerpoint/2010/main" val="10261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881E9F-D699-E391-61DA-7A221154BD76}"/>
              </a:ext>
            </a:extLst>
          </p:cNvPr>
          <p:cNvSpPr>
            <a:spLocks noGrp="1"/>
          </p:cNvSpPr>
          <p:nvPr>
            <p:ph type="title"/>
          </p:nvPr>
        </p:nvSpPr>
        <p:spPr/>
        <p:txBody>
          <a:bodyPr/>
          <a:lstStyle/>
          <a:p>
            <a:pPr algn="ctr"/>
            <a:r>
              <a:rPr lang="fr-FR" dirty="0"/>
              <a:t>Résultat du nettoyage</a:t>
            </a:r>
          </a:p>
        </p:txBody>
      </p:sp>
      <p:sp>
        <p:nvSpPr>
          <p:cNvPr id="6" name="ZoneTexte 5">
            <a:extLst>
              <a:ext uri="{FF2B5EF4-FFF2-40B4-BE49-F238E27FC236}">
                <a16:creationId xmlns:a16="http://schemas.microsoft.com/office/drawing/2014/main" id="{362EB74D-D11F-24B0-60A7-D98D61860DC7}"/>
              </a:ext>
            </a:extLst>
          </p:cNvPr>
          <p:cNvSpPr txBox="1"/>
          <p:nvPr/>
        </p:nvSpPr>
        <p:spPr>
          <a:xfrm>
            <a:off x="1539240" y="5554980"/>
            <a:ext cx="9997440" cy="923330"/>
          </a:xfrm>
          <a:prstGeom prst="rect">
            <a:avLst/>
          </a:prstGeom>
          <a:noFill/>
        </p:spPr>
        <p:txBody>
          <a:bodyPr wrap="square" rtlCol="0">
            <a:spAutoFit/>
          </a:bodyPr>
          <a:lstStyle/>
          <a:p>
            <a:r>
              <a:rPr lang="fr-FR" dirty="0"/>
              <a:t>Le résultat du nettoyage est cohérent à notre objectif. Volonté de conserver les colonnes Marque, Catégorie et Nom du produit malgré des valeurs manquantes.</a:t>
            </a:r>
          </a:p>
          <a:p>
            <a:r>
              <a:rPr lang="fr-FR" dirty="0"/>
              <a:t>Ces dernières seront utilisées pour une analyse des variables par la suite.</a:t>
            </a:r>
          </a:p>
        </p:txBody>
      </p:sp>
      <p:pic>
        <p:nvPicPr>
          <p:cNvPr id="4" name="Picture 2">
            <a:extLst>
              <a:ext uri="{FF2B5EF4-FFF2-40B4-BE49-F238E27FC236}">
                <a16:creationId xmlns:a16="http://schemas.microsoft.com/office/drawing/2014/main" id="{FA732426-86CE-49B6-8081-67E56CAEC7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9241" y="1638299"/>
            <a:ext cx="9548616" cy="373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26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88117-D4F6-068F-8C2A-238D7A34BC7B}"/>
              </a:ext>
            </a:extLst>
          </p:cNvPr>
          <p:cNvSpPr>
            <a:spLocks noGrp="1"/>
          </p:cNvSpPr>
          <p:nvPr>
            <p:ph type="title"/>
          </p:nvPr>
        </p:nvSpPr>
        <p:spPr>
          <a:xfrm>
            <a:off x="1365544" y="2490377"/>
            <a:ext cx="9601200" cy="1485900"/>
          </a:xfrm>
        </p:spPr>
        <p:txBody>
          <a:bodyPr/>
          <a:lstStyle/>
          <a:p>
            <a:pPr marL="0" indent="0">
              <a:buNone/>
            </a:pPr>
            <a:r>
              <a:rPr lang="fr-FR" sz="4400" b="1" dirty="0"/>
              <a:t>III.    Analyse de nos indicateurs</a:t>
            </a:r>
          </a:p>
        </p:txBody>
      </p:sp>
    </p:spTree>
    <p:extLst>
      <p:ext uri="{BB962C8B-B14F-4D97-AF65-F5344CB8AC3E}">
        <p14:creationId xmlns:p14="http://schemas.microsoft.com/office/powerpoint/2010/main" val="322649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60F44CB-EE9D-3C46-370C-201A7B04E414}"/>
              </a:ext>
            </a:extLst>
          </p:cNvPr>
          <p:cNvSpPr>
            <a:spLocks noGrp="1"/>
          </p:cNvSpPr>
          <p:nvPr>
            <p:ph type="title"/>
          </p:nvPr>
        </p:nvSpPr>
        <p:spPr/>
        <p:txBody>
          <a:bodyPr/>
          <a:lstStyle/>
          <a:p>
            <a:pPr algn="ctr"/>
            <a:r>
              <a:rPr lang="fr-FR" dirty="0"/>
              <a:t>Analyse univariée</a:t>
            </a:r>
          </a:p>
        </p:txBody>
      </p:sp>
      <p:sp>
        <p:nvSpPr>
          <p:cNvPr id="2" name="Espace réservé du texte 1">
            <a:extLst>
              <a:ext uri="{FF2B5EF4-FFF2-40B4-BE49-F238E27FC236}">
                <a16:creationId xmlns:a16="http://schemas.microsoft.com/office/drawing/2014/main" id="{FBA307B7-879F-31FB-A28B-F3ADD6E36A59}"/>
              </a:ext>
            </a:extLst>
          </p:cNvPr>
          <p:cNvSpPr>
            <a:spLocks noGrp="1"/>
          </p:cNvSpPr>
          <p:nvPr>
            <p:ph type="body" idx="1"/>
          </p:nvPr>
        </p:nvSpPr>
        <p:spPr>
          <a:xfrm>
            <a:off x="6376416" y="5275794"/>
            <a:ext cx="4443984" cy="823912"/>
          </a:xfrm>
        </p:spPr>
        <p:txBody>
          <a:bodyPr/>
          <a:lstStyle/>
          <a:p>
            <a:r>
              <a:rPr lang="fr-FR" sz="1600" dirty="0"/>
              <a:t>Le Nutri-score D est celui qui contient le plus de produits. Concernant les autres scores, ces derniers sont homogènes.</a:t>
            </a:r>
          </a:p>
          <a:p>
            <a:endParaRPr lang="fr-FR" sz="100" dirty="0"/>
          </a:p>
        </p:txBody>
      </p:sp>
      <p:pic>
        <p:nvPicPr>
          <p:cNvPr id="5124" name="Picture 4">
            <a:extLst>
              <a:ext uri="{FF2B5EF4-FFF2-40B4-BE49-F238E27FC236}">
                <a16:creationId xmlns:a16="http://schemas.microsoft.com/office/drawing/2014/main" id="{625CB469-2839-9079-2DCC-03CEA423CC1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223002" y="1859078"/>
            <a:ext cx="4443984" cy="320342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texte 2">
            <a:extLst>
              <a:ext uri="{FF2B5EF4-FFF2-40B4-BE49-F238E27FC236}">
                <a16:creationId xmlns:a16="http://schemas.microsoft.com/office/drawing/2014/main" id="{720A8AC0-D30C-0D07-5D59-8C6C0EC8DA95}"/>
              </a:ext>
            </a:extLst>
          </p:cNvPr>
          <p:cNvSpPr>
            <a:spLocks noGrp="1"/>
          </p:cNvSpPr>
          <p:nvPr>
            <p:ph type="body" sz="quarter" idx="3"/>
          </p:nvPr>
        </p:nvSpPr>
        <p:spPr>
          <a:xfrm>
            <a:off x="1371600" y="5275794"/>
            <a:ext cx="4295386" cy="823912"/>
          </a:xfrm>
        </p:spPr>
        <p:txBody>
          <a:bodyPr/>
          <a:lstStyle/>
          <a:p>
            <a:r>
              <a:rPr lang="fr-FR" sz="1600" dirty="0"/>
              <a:t>Concernant les marques, une forte présence des marques françaises et américaines.</a:t>
            </a:r>
          </a:p>
          <a:p>
            <a:endParaRPr lang="fr-FR" sz="1600" dirty="0"/>
          </a:p>
        </p:txBody>
      </p:sp>
      <p:pic>
        <p:nvPicPr>
          <p:cNvPr id="4" name="Picture 2">
            <a:extLst>
              <a:ext uri="{FF2B5EF4-FFF2-40B4-BE49-F238E27FC236}">
                <a16:creationId xmlns:a16="http://schemas.microsoft.com/office/drawing/2014/main" id="{678BA49C-576F-8A7C-D82D-C9BB46FB362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1859078"/>
            <a:ext cx="4732433" cy="294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2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0DC1F-3F6D-4F8D-2432-5E5269AA4166}"/>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264B583C-6464-54C1-FB08-4D4773A419BB}"/>
              </a:ext>
            </a:extLst>
          </p:cNvPr>
          <p:cNvSpPr>
            <a:spLocks noGrp="1"/>
          </p:cNvSpPr>
          <p:nvPr>
            <p:ph idx="1"/>
          </p:nvPr>
        </p:nvSpPr>
        <p:spPr>
          <a:xfrm>
            <a:off x="1371600" y="1741118"/>
            <a:ext cx="9601200" cy="4126282"/>
          </a:xfrm>
        </p:spPr>
        <p:txBody>
          <a:bodyPr>
            <a:normAutofit/>
          </a:bodyPr>
          <a:lstStyle/>
          <a:p>
            <a:pPr marL="514350" indent="-514350">
              <a:buAutoNum type="romanUcPeriod"/>
            </a:pPr>
            <a:r>
              <a:rPr lang="fr-FR" sz="2400" b="1" dirty="0"/>
              <a:t>Présentation</a:t>
            </a:r>
          </a:p>
          <a:p>
            <a:pPr marL="228600" indent="-228600">
              <a:buAutoNum type="alphaLcPeriod"/>
            </a:pPr>
            <a:r>
              <a:rPr lang="fr-FR" sz="1200" dirty="0"/>
              <a:t>Rappel de la problématique</a:t>
            </a:r>
          </a:p>
          <a:p>
            <a:pPr marL="228600" indent="-228600">
              <a:buFont typeface="Franklin Gothic Book" panose="020B0503020102020204" pitchFamily="34" charset="0"/>
              <a:buAutoNum type="alphaLcPeriod"/>
            </a:pPr>
            <a:r>
              <a:rPr lang="fr-FR" sz="1200" dirty="0"/>
              <a:t>Présentation du fichier</a:t>
            </a:r>
          </a:p>
          <a:p>
            <a:pPr marL="0" indent="0">
              <a:buNone/>
            </a:pPr>
            <a:r>
              <a:rPr lang="fr-FR" sz="1200" dirty="0"/>
              <a:t>c. Présentation de notre application</a:t>
            </a:r>
          </a:p>
          <a:p>
            <a:pPr marL="0" indent="0">
              <a:buNone/>
            </a:pPr>
            <a:endParaRPr lang="fr-FR" sz="1200" b="1" dirty="0"/>
          </a:p>
          <a:p>
            <a:pPr marL="0" indent="0">
              <a:buNone/>
            </a:pPr>
            <a:r>
              <a:rPr lang="fr-FR" sz="2400" b="1" dirty="0"/>
              <a:t>II.    Nettoyage du fichier</a:t>
            </a:r>
          </a:p>
          <a:p>
            <a:pPr marL="0" indent="0">
              <a:buNone/>
            </a:pPr>
            <a:r>
              <a:rPr lang="fr-FR" sz="1200" dirty="0"/>
              <a:t>a. Nettoyage par taux de valeurs manquantes</a:t>
            </a:r>
          </a:p>
          <a:p>
            <a:pPr marL="0" indent="0">
              <a:buNone/>
            </a:pPr>
            <a:r>
              <a:rPr lang="fr-FR" sz="1200" dirty="0"/>
              <a:t>b. Nettoyage des colonnes</a:t>
            </a:r>
          </a:p>
          <a:p>
            <a:pPr marL="0" indent="0">
              <a:buNone/>
            </a:pPr>
            <a:r>
              <a:rPr lang="fr-FR" sz="1200" dirty="0"/>
              <a:t>c. Nettoyage des lignes et doublons</a:t>
            </a:r>
          </a:p>
          <a:p>
            <a:pPr marL="0" indent="0">
              <a:buNone/>
            </a:pPr>
            <a:r>
              <a:rPr lang="fr-FR" sz="1200" dirty="0"/>
              <a:t>d. Nettoyage des valeurs aberrantes</a:t>
            </a:r>
          </a:p>
          <a:p>
            <a:pPr marL="0" indent="0">
              <a:buNone/>
            </a:pPr>
            <a:r>
              <a:rPr lang="fr-FR" sz="1200" dirty="0"/>
              <a:t>e. Imputation des valeurs manquantes</a:t>
            </a:r>
          </a:p>
          <a:p>
            <a:pPr>
              <a:buFontTx/>
              <a:buChar char="-"/>
            </a:pPr>
            <a:endParaRPr lang="fr-FR" sz="1200" dirty="0"/>
          </a:p>
          <a:p>
            <a:pPr marL="514350" indent="-514350">
              <a:buFont typeface="+mj-lt"/>
              <a:buAutoNum type="romanUcPeriod"/>
            </a:pPr>
            <a:endParaRPr lang="fr-FR" dirty="0"/>
          </a:p>
        </p:txBody>
      </p:sp>
    </p:spTree>
    <p:extLst>
      <p:ext uri="{BB962C8B-B14F-4D97-AF65-F5344CB8AC3E}">
        <p14:creationId xmlns:p14="http://schemas.microsoft.com/office/powerpoint/2010/main" val="3727200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A0546-156A-530D-57E1-65656CCDDABB}"/>
              </a:ext>
            </a:extLst>
          </p:cNvPr>
          <p:cNvSpPr>
            <a:spLocks noGrp="1"/>
          </p:cNvSpPr>
          <p:nvPr>
            <p:ph type="title"/>
          </p:nvPr>
        </p:nvSpPr>
        <p:spPr>
          <a:xfrm>
            <a:off x="1371600" y="685800"/>
            <a:ext cx="9601200" cy="967740"/>
          </a:xfrm>
        </p:spPr>
        <p:txBody>
          <a:bodyPr/>
          <a:lstStyle/>
          <a:p>
            <a:pPr algn="ctr"/>
            <a:r>
              <a:rPr lang="fr-FR" dirty="0"/>
              <a:t>Analyse des scores</a:t>
            </a:r>
          </a:p>
        </p:txBody>
      </p:sp>
      <p:pic>
        <p:nvPicPr>
          <p:cNvPr id="5122" name="Picture 2">
            <a:extLst>
              <a:ext uri="{FF2B5EF4-FFF2-40B4-BE49-F238E27FC236}">
                <a16:creationId xmlns:a16="http://schemas.microsoft.com/office/drawing/2014/main" id="{65605897-8FAB-2744-A443-5AC865774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534" y="1527810"/>
            <a:ext cx="8212931"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0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1566F-E1F9-C613-61EB-7AB9FABD3040}"/>
              </a:ext>
            </a:extLst>
          </p:cNvPr>
          <p:cNvSpPr>
            <a:spLocks noGrp="1"/>
          </p:cNvSpPr>
          <p:nvPr>
            <p:ph type="title"/>
          </p:nvPr>
        </p:nvSpPr>
        <p:spPr/>
        <p:txBody>
          <a:bodyPr/>
          <a:lstStyle/>
          <a:p>
            <a:pPr algn="ctr"/>
            <a:r>
              <a:rPr lang="fr-FR" dirty="0"/>
              <a:t>Analyse bivariée</a:t>
            </a:r>
          </a:p>
        </p:txBody>
      </p:sp>
      <p:sp>
        <p:nvSpPr>
          <p:cNvPr id="3" name="Espace réservé du contenu 2">
            <a:extLst>
              <a:ext uri="{FF2B5EF4-FFF2-40B4-BE49-F238E27FC236}">
                <a16:creationId xmlns:a16="http://schemas.microsoft.com/office/drawing/2014/main" id="{CB4963EA-880E-E860-CED3-D3A8C50FAFFA}"/>
              </a:ext>
            </a:extLst>
          </p:cNvPr>
          <p:cNvSpPr>
            <a:spLocks noGrp="1"/>
          </p:cNvSpPr>
          <p:nvPr>
            <p:ph sz="half" idx="1"/>
          </p:nvPr>
        </p:nvSpPr>
        <p:spPr/>
        <p:txBody>
          <a:bodyPr/>
          <a:lstStyle/>
          <a:p>
            <a:r>
              <a:rPr lang="fr-FR" dirty="0"/>
              <a:t>La catégorie divers n’est pas sélectionnée dans notre graphique.</a:t>
            </a:r>
          </a:p>
          <a:p>
            <a:pPr marL="0" indent="0">
              <a:buNone/>
            </a:pPr>
            <a:endParaRPr lang="fr-FR" dirty="0"/>
          </a:p>
          <a:p>
            <a:r>
              <a:rPr lang="fr-FR" dirty="0"/>
              <a:t>Les scores d et e présentent davantage de produits sucrés tandis que les scores a et b contiennent plus de fruits, légumes et de céréales.</a:t>
            </a:r>
          </a:p>
        </p:txBody>
      </p:sp>
      <p:pic>
        <p:nvPicPr>
          <p:cNvPr id="8" name="Espace réservé du contenu 7">
            <a:extLst>
              <a:ext uri="{FF2B5EF4-FFF2-40B4-BE49-F238E27FC236}">
                <a16:creationId xmlns:a16="http://schemas.microsoft.com/office/drawing/2014/main" id="{30618B9E-04A5-0B7B-5D4B-36A6EA955F31}"/>
              </a:ext>
            </a:extLst>
          </p:cNvPr>
          <p:cNvPicPr>
            <a:picLocks noGrp="1" noChangeAspect="1"/>
          </p:cNvPicPr>
          <p:nvPr>
            <p:ph sz="half" idx="2"/>
          </p:nvPr>
        </p:nvPicPr>
        <p:blipFill>
          <a:blip r:embed="rId2"/>
          <a:stretch>
            <a:fillRect/>
          </a:stretch>
        </p:blipFill>
        <p:spPr>
          <a:xfrm>
            <a:off x="6246227" y="2286000"/>
            <a:ext cx="4726573" cy="3382188"/>
          </a:xfrm>
        </p:spPr>
      </p:pic>
    </p:spTree>
    <p:extLst>
      <p:ext uri="{BB962C8B-B14F-4D97-AF65-F5344CB8AC3E}">
        <p14:creationId xmlns:p14="http://schemas.microsoft.com/office/powerpoint/2010/main" val="406099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47C0E-DAAF-B3D5-0F9D-A92EEC5A6A81}"/>
              </a:ext>
            </a:extLst>
          </p:cNvPr>
          <p:cNvSpPr>
            <a:spLocks noGrp="1"/>
          </p:cNvSpPr>
          <p:nvPr>
            <p:ph type="title"/>
          </p:nvPr>
        </p:nvSpPr>
        <p:spPr>
          <a:xfrm>
            <a:off x="1025149" y="685800"/>
            <a:ext cx="10491938" cy="815340"/>
          </a:xfrm>
        </p:spPr>
        <p:txBody>
          <a:bodyPr>
            <a:normAutofit/>
          </a:bodyPr>
          <a:lstStyle/>
          <a:p>
            <a:r>
              <a:rPr lang="fr-FR" dirty="0"/>
              <a:t>Analyse des scores selon les catégories</a:t>
            </a:r>
          </a:p>
        </p:txBody>
      </p:sp>
      <p:sp>
        <p:nvSpPr>
          <p:cNvPr id="12" name="Rectangle 11">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ED14271D-23BC-F4BE-09B8-ADA68349BB9E}"/>
              </a:ext>
            </a:extLst>
          </p:cNvPr>
          <p:cNvSpPr>
            <a:spLocks noGrp="1"/>
          </p:cNvSpPr>
          <p:nvPr>
            <p:ph idx="1"/>
          </p:nvPr>
        </p:nvSpPr>
        <p:spPr>
          <a:xfrm>
            <a:off x="7860667" y="2286000"/>
            <a:ext cx="3656419" cy="3581400"/>
          </a:xfrm>
        </p:spPr>
        <p:txBody>
          <a:bodyPr>
            <a:normAutofit/>
          </a:bodyPr>
          <a:lstStyle/>
          <a:p>
            <a:pPr marL="0" indent="0">
              <a:buNone/>
            </a:pPr>
            <a:r>
              <a:rPr lang="en-US" dirty="0"/>
              <a:t>Ce </a:t>
            </a:r>
            <a:r>
              <a:rPr lang="en-US" dirty="0" err="1"/>
              <a:t>graphique</a:t>
            </a:r>
            <a:r>
              <a:rPr lang="en-US" dirty="0"/>
              <a:t> nous </a:t>
            </a:r>
            <a:r>
              <a:rPr lang="en-US" dirty="0" err="1"/>
              <a:t>confirme</a:t>
            </a:r>
            <a:r>
              <a:rPr lang="en-US" dirty="0"/>
              <a:t> bien </a:t>
            </a:r>
            <a:r>
              <a:rPr lang="en-US" dirty="0" err="1"/>
              <a:t>notre</a:t>
            </a:r>
            <a:r>
              <a:rPr lang="en-US" dirty="0"/>
              <a:t> première tendance, à savoir que les fruits et </a:t>
            </a:r>
            <a:r>
              <a:rPr lang="en-US" dirty="0" err="1"/>
              <a:t>légumes</a:t>
            </a:r>
            <a:r>
              <a:rPr lang="en-US" dirty="0"/>
              <a:t> </a:t>
            </a:r>
            <a:r>
              <a:rPr lang="en-US" dirty="0" err="1"/>
              <a:t>ont</a:t>
            </a:r>
            <a:r>
              <a:rPr lang="en-US" dirty="0"/>
              <a:t> un score plus </a:t>
            </a:r>
            <a:r>
              <a:rPr lang="en-US" dirty="0" err="1"/>
              <a:t>intéressant</a:t>
            </a:r>
            <a:r>
              <a:rPr lang="en-US" dirty="0"/>
              <a:t> que les </a:t>
            </a:r>
            <a:r>
              <a:rPr lang="en-US" dirty="0" err="1"/>
              <a:t>produits</a:t>
            </a:r>
            <a:r>
              <a:rPr lang="en-US" dirty="0"/>
              <a:t> </a:t>
            </a:r>
            <a:r>
              <a:rPr lang="en-US" dirty="0" err="1"/>
              <a:t>sucrés</a:t>
            </a:r>
            <a:r>
              <a:rPr lang="en-US" dirty="0"/>
              <a:t> </a:t>
            </a:r>
            <a:r>
              <a:rPr lang="en-US" dirty="0" err="1"/>
              <a:t>ou</a:t>
            </a:r>
            <a:r>
              <a:rPr lang="en-US" dirty="0"/>
              <a:t> </a:t>
            </a:r>
            <a:r>
              <a:rPr lang="en-US" dirty="0" err="1"/>
              <a:t>même</a:t>
            </a:r>
            <a:r>
              <a:rPr lang="en-US" dirty="0"/>
              <a:t> </a:t>
            </a:r>
            <a:r>
              <a:rPr lang="en-US" dirty="0" err="1"/>
              <a:t>tous</a:t>
            </a:r>
            <a:r>
              <a:rPr lang="en-US" dirty="0"/>
              <a:t> les </a:t>
            </a:r>
            <a:r>
              <a:rPr lang="en-US" dirty="0" err="1"/>
              <a:t>autres</a:t>
            </a:r>
            <a:r>
              <a:rPr lang="en-US" dirty="0"/>
              <a:t> </a:t>
            </a:r>
            <a:r>
              <a:rPr lang="en-US" dirty="0" err="1"/>
              <a:t>produits</a:t>
            </a:r>
            <a:r>
              <a:rPr lang="en-US" dirty="0"/>
              <a:t>.</a:t>
            </a:r>
          </a:p>
        </p:txBody>
      </p:sp>
      <p:pic>
        <p:nvPicPr>
          <p:cNvPr id="4" name="Image 3">
            <a:extLst>
              <a:ext uri="{FF2B5EF4-FFF2-40B4-BE49-F238E27FC236}">
                <a16:creationId xmlns:a16="http://schemas.microsoft.com/office/drawing/2014/main" id="{E0524989-34A2-06A1-3A38-FF2A47F0CFFC}"/>
              </a:ext>
            </a:extLst>
          </p:cNvPr>
          <p:cNvPicPr>
            <a:picLocks noChangeAspect="1"/>
          </p:cNvPicPr>
          <p:nvPr/>
        </p:nvPicPr>
        <p:blipFill>
          <a:blip r:embed="rId2"/>
          <a:stretch>
            <a:fillRect/>
          </a:stretch>
        </p:blipFill>
        <p:spPr>
          <a:xfrm>
            <a:off x="1025148" y="1904031"/>
            <a:ext cx="6489887" cy="4097097"/>
          </a:xfrm>
          <a:prstGeom prst="rect">
            <a:avLst/>
          </a:prstGeom>
        </p:spPr>
      </p:pic>
    </p:spTree>
    <p:extLst>
      <p:ext uri="{BB962C8B-B14F-4D97-AF65-F5344CB8AC3E}">
        <p14:creationId xmlns:p14="http://schemas.microsoft.com/office/powerpoint/2010/main" val="295767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AEDDB8-545B-2361-5EFC-D60E69D4CB9D}"/>
              </a:ext>
            </a:extLst>
          </p:cNvPr>
          <p:cNvSpPr>
            <a:spLocks noGrp="1"/>
          </p:cNvSpPr>
          <p:nvPr>
            <p:ph type="title"/>
          </p:nvPr>
        </p:nvSpPr>
        <p:spPr>
          <a:xfrm>
            <a:off x="1371600" y="685800"/>
            <a:ext cx="9601200" cy="731217"/>
          </a:xfrm>
        </p:spPr>
        <p:txBody>
          <a:bodyPr/>
          <a:lstStyle/>
          <a:p>
            <a:pPr algn="ctr"/>
            <a:r>
              <a:rPr lang="fr-FR" dirty="0"/>
              <a:t>Matrice de Corrélation</a:t>
            </a:r>
          </a:p>
        </p:txBody>
      </p:sp>
      <p:sp>
        <p:nvSpPr>
          <p:cNvPr id="4" name="Espace réservé du contenu 3">
            <a:extLst>
              <a:ext uri="{FF2B5EF4-FFF2-40B4-BE49-F238E27FC236}">
                <a16:creationId xmlns:a16="http://schemas.microsoft.com/office/drawing/2014/main" id="{9D13515D-BDFF-2B56-7707-82B681880980}"/>
              </a:ext>
            </a:extLst>
          </p:cNvPr>
          <p:cNvSpPr>
            <a:spLocks noGrp="1"/>
          </p:cNvSpPr>
          <p:nvPr>
            <p:ph sz="half" idx="2"/>
          </p:nvPr>
        </p:nvSpPr>
        <p:spPr/>
        <p:txBody>
          <a:bodyPr/>
          <a:lstStyle/>
          <a:p>
            <a:pPr marL="0" indent="0">
              <a:buNone/>
            </a:pPr>
            <a:r>
              <a:rPr lang="fr-FR" dirty="0"/>
              <a:t>Nous pouvons constater une corrélation très forte entre le sodium et le sel ainsi qu’une très forte corrélation entre la graisse et l’énergie mais aussi la graisse et la graisse saturée.</a:t>
            </a:r>
          </a:p>
          <a:p>
            <a:pPr marL="0" indent="0">
              <a:buNone/>
            </a:pPr>
            <a:endParaRPr lang="fr-FR" dirty="0"/>
          </a:p>
          <a:p>
            <a:pPr marL="0" indent="0">
              <a:buNone/>
            </a:pPr>
            <a:r>
              <a:rPr lang="fr-FR" dirty="0"/>
              <a:t>Ce graphique confirme bien la corrélation entre les différentes catégories alimentaires.</a:t>
            </a:r>
          </a:p>
        </p:txBody>
      </p:sp>
      <p:pic>
        <p:nvPicPr>
          <p:cNvPr id="3" name="Picture 2">
            <a:extLst>
              <a:ext uri="{FF2B5EF4-FFF2-40B4-BE49-F238E27FC236}">
                <a16:creationId xmlns:a16="http://schemas.microsoft.com/office/drawing/2014/main" id="{3536CBC0-DBC2-88B0-BB80-44B14B4D1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65" y="1873406"/>
            <a:ext cx="5080635" cy="459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6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9C89C-E313-EA43-23FB-017F2D32A76A}"/>
              </a:ext>
            </a:extLst>
          </p:cNvPr>
          <p:cNvSpPr>
            <a:spLocks noGrp="1"/>
          </p:cNvSpPr>
          <p:nvPr>
            <p:ph type="title"/>
          </p:nvPr>
        </p:nvSpPr>
        <p:spPr>
          <a:xfrm>
            <a:off x="1371600" y="685800"/>
            <a:ext cx="9601200" cy="822052"/>
          </a:xfrm>
        </p:spPr>
        <p:txBody>
          <a:bodyPr/>
          <a:lstStyle/>
          <a:p>
            <a:pPr algn="ctr"/>
            <a:r>
              <a:rPr lang="fr-FR" dirty="0"/>
              <a:t>Analyse des indicateurs</a:t>
            </a:r>
          </a:p>
        </p:txBody>
      </p:sp>
      <p:sp>
        <p:nvSpPr>
          <p:cNvPr id="4" name="Espace réservé du contenu 3">
            <a:extLst>
              <a:ext uri="{FF2B5EF4-FFF2-40B4-BE49-F238E27FC236}">
                <a16:creationId xmlns:a16="http://schemas.microsoft.com/office/drawing/2014/main" id="{A7DDB019-9388-7FDC-5475-F6C4F3CD1F97}"/>
              </a:ext>
            </a:extLst>
          </p:cNvPr>
          <p:cNvSpPr>
            <a:spLocks noGrp="1"/>
          </p:cNvSpPr>
          <p:nvPr>
            <p:ph sz="half" idx="2"/>
          </p:nvPr>
        </p:nvSpPr>
        <p:spPr>
          <a:xfrm>
            <a:off x="1371600" y="2504002"/>
            <a:ext cx="4447786" cy="3581401"/>
          </a:xfrm>
        </p:spPr>
        <p:txBody>
          <a:bodyPr/>
          <a:lstStyle/>
          <a:p>
            <a:pPr marL="0" indent="0">
              <a:buNone/>
            </a:pPr>
            <a:r>
              <a:rPr lang="fr-FR" dirty="0"/>
              <a:t>Nous avons ici pris un exemple d’analyse sur l’ensemble des données de notre fichier.</a:t>
            </a:r>
          </a:p>
          <a:p>
            <a:pPr marL="0" indent="0">
              <a:buNone/>
            </a:pPr>
            <a:endParaRPr lang="fr-FR" dirty="0"/>
          </a:p>
          <a:p>
            <a:pPr marL="0" indent="0">
              <a:buNone/>
            </a:pPr>
            <a:r>
              <a:rPr lang="fr-FR" dirty="0"/>
              <a:t>L’énergie semble avoir un impact sur le score nutritionnel.</a:t>
            </a:r>
          </a:p>
          <a:p>
            <a:pPr marL="0" indent="0">
              <a:buNone/>
            </a:pPr>
            <a:r>
              <a:rPr lang="fr-FR" dirty="0"/>
              <a:t>Chaque indicateur est essentiel à notre analyse.</a:t>
            </a:r>
          </a:p>
        </p:txBody>
      </p:sp>
      <p:pic>
        <p:nvPicPr>
          <p:cNvPr id="4098" name="Picture 2">
            <a:extLst>
              <a:ext uri="{FF2B5EF4-FFF2-40B4-BE49-F238E27FC236}">
                <a16:creationId xmlns:a16="http://schemas.microsoft.com/office/drawing/2014/main" id="{E440BAFD-AE3B-EFCD-6181-7470654C9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566" y="2015295"/>
            <a:ext cx="5036452" cy="407010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a:extLst>
              <a:ext uri="{FF2B5EF4-FFF2-40B4-BE49-F238E27FC236}">
                <a16:creationId xmlns:a16="http://schemas.microsoft.com/office/drawing/2014/main" id="{EBD0CFAF-AD42-2F27-5054-46842A532449}"/>
              </a:ext>
            </a:extLst>
          </p:cNvPr>
          <p:cNvSpPr>
            <a:spLocks noGrp="1"/>
          </p:cNvSpPr>
          <p:nvPr>
            <p:ph sz="half" idx="1"/>
          </p:nvPr>
        </p:nvSpPr>
        <p:spPr>
          <a:xfrm>
            <a:off x="1371600" y="2286000"/>
            <a:ext cx="4447786" cy="3581400"/>
          </a:xfrm>
        </p:spPr>
        <p:txBody>
          <a:bodyPr/>
          <a:lstStyle/>
          <a:p>
            <a:endParaRPr lang="fr-FR"/>
          </a:p>
        </p:txBody>
      </p:sp>
    </p:spTree>
    <p:extLst>
      <p:ext uri="{BB962C8B-B14F-4D97-AF65-F5344CB8AC3E}">
        <p14:creationId xmlns:p14="http://schemas.microsoft.com/office/powerpoint/2010/main" val="3973648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A3596C8-303A-E564-3EEA-F76786DB2F05}"/>
              </a:ext>
            </a:extLst>
          </p:cNvPr>
          <p:cNvSpPr>
            <a:spLocks noGrp="1"/>
          </p:cNvSpPr>
          <p:nvPr>
            <p:ph type="title"/>
          </p:nvPr>
        </p:nvSpPr>
        <p:spPr/>
        <p:txBody>
          <a:bodyPr/>
          <a:lstStyle/>
          <a:p>
            <a:pPr algn="ctr"/>
            <a:r>
              <a:rPr lang="fr-FR" dirty="0" err="1"/>
              <a:t>Anova</a:t>
            </a:r>
            <a:r>
              <a:rPr lang="fr-FR" dirty="0"/>
              <a:t>		</a:t>
            </a:r>
          </a:p>
        </p:txBody>
      </p:sp>
      <p:pic>
        <p:nvPicPr>
          <p:cNvPr id="3074" name="Picture 2">
            <a:extLst>
              <a:ext uri="{FF2B5EF4-FFF2-40B4-BE49-F238E27FC236}">
                <a16:creationId xmlns:a16="http://schemas.microsoft.com/office/drawing/2014/main" id="{3705A1C2-D837-3D36-AED3-E25B7F0A81F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405934" y="2286000"/>
            <a:ext cx="2379506"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Espace réservé du contenu 4">
            <a:extLst>
              <a:ext uri="{FF2B5EF4-FFF2-40B4-BE49-F238E27FC236}">
                <a16:creationId xmlns:a16="http://schemas.microsoft.com/office/drawing/2014/main" id="{182E653C-9488-9B58-74FE-B0EC8F5EB583}"/>
              </a:ext>
            </a:extLst>
          </p:cNvPr>
          <p:cNvPicPr>
            <a:picLocks noGrp="1" noChangeAspect="1"/>
          </p:cNvPicPr>
          <p:nvPr>
            <p:ph sz="half" idx="2"/>
          </p:nvPr>
        </p:nvPicPr>
        <p:blipFill>
          <a:blip r:embed="rId3"/>
          <a:stretch>
            <a:fillRect/>
          </a:stretch>
        </p:blipFill>
        <p:spPr>
          <a:xfrm>
            <a:off x="6524625" y="2462274"/>
            <a:ext cx="4448175" cy="3228851"/>
          </a:xfrm>
        </p:spPr>
      </p:pic>
    </p:spTree>
    <p:extLst>
      <p:ext uri="{BB962C8B-B14F-4D97-AF65-F5344CB8AC3E}">
        <p14:creationId xmlns:p14="http://schemas.microsoft.com/office/powerpoint/2010/main" val="944772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C7A2F-66B7-F8C2-48A9-9A5B538FB748}"/>
              </a:ext>
            </a:extLst>
          </p:cNvPr>
          <p:cNvSpPr>
            <a:spLocks noGrp="1"/>
          </p:cNvSpPr>
          <p:nvPr>
            <p:ph type="title"/>
          </p:nvPr>
        </p:nvSpPr>
        <p:spPr>
          <a:xfrm>
            <a:off x="1371600" y="685800"/>
            <a:ext cx="9601200" cy="967740"/>
          </a:xfrm>
        </p:spPr>
        <p:txBody>
          <a:bodyPr/>
          <a:lstStyle/>
          <a:p>
            <a:pPr algn="ctr"/>
            <a:r>
              <a:rPr lang="fr-FR" dirty="0"/>
              <a:t>Analyse en Composante principale</a:t>
            </a:r>
          </a:p>
        </p:txBody>
      </p:sp>
      <p:pic>
        <p:nvPicPr>
          <p:cNvPr id="5" name="Picture 2">
            <a:extLst>
              <a:ext uri="{FF2B5EF4-FFF2-40B4-BE49-F238E27FC236}">
                <a16:creationId xmlns:a16="http://schemas.microsoft.com/office/drawing/2014/main" id="{8BCA498B-A54D-3CDC-8728-A0A141E02FF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9401" y="1821180"/>
            <a:ext cx="4602480" cy="4046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DF6BD4-0A70-9874-E220-72081060F71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694343" y="1821180"/>
            <a:ext cx="460248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85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88117-D4F6-068F-8C2A-238D7A34BC7B}"/>
              </a:ext>
            </a:extLst>
          </p:cNvPr>
          <p:cNvSpPr>
            <a:spLocks noGrp="1"/>
          </p:cNvSpPr>
          <p:nvPr>
            <p:ph type="title"/>
          </p:nvPr>
        </p:nvSpPr>
        <p:spPr>
          <a:xfrm>
            <a:off x="1365544" y="2490377"/>
            <a:ext cx="9601200" cy="1485900"/>
          </a:xfrm>
        </p:spPr>
        <p:txBody>
          <a:bodyPr/>
          <a:lstStyle/>
          <a:p>
            <a:pPr marL="0" indent="0">
              <a:buNone/>
            </a:pPr>
            <a:r>
              <a:rPr lang="fr-FR" sz="4400" b="1" dirty="0"/>
              <a:t>IV.   Utilisation de l’application</a:t>
            </a:r>
            <a:br>
              <a:rPr lang="fr-FR" sz="4400" b="1" dirty="0"/>
            </a:br>
            <a:endParaRPr lang="fr-FR" sz="4400" b="1" dirty="0"/>
          </a:p>
        </p:txBody>
      </p:sp>
    </p:spTree>
    <p:extLst>
      <p:ext uri="{BB962C8B-B14F-4D97-AF65-F5344CB8AC3E}">
        <p14:creationId xmlns:p14="http://schemas.microsoft.com/office/powerpoint/2010/main" val="51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A5B85-3974-407C-63DD-0B8AAC1A5781}"/>
              </a:ext>
            </a:extLst>
          </p:cNvPr>
          <p:cNvSpPr>
            <a:spLocks noGrp="1"/>
          </p:cNvSpPr>
          <p:nvPr>
            <p:ph type="title"/>
          </p:nvPr>
        </p:nvSpPr>
        <p:spPr>
          <a:xfrm>
            <a:off x="1371600" y="685800"/>
            <a:ext cx="9601200" cy="931053"/>
          </a:xfrm>
        </p:spPr>
        <p:txBody>
          <a:bodyPr/>
          <a:lstStyle/>
          <a:p>
            <a:pPr algn="ctr"/>
            <a:r>
              <a:rPr lang="fr-FR" dirty="0"/>
              <a:t>Processus de la modélisation	</a:t>
            </a:r>
          </a:p>
        </p:txBody>
      </p:sp>
      <p:sp>
        <p:nvSpPr>
          <p:cNvPr id="3" name="Espace réservé du contenu 2">
            <a:extLst>
              <a:ext uri="{FF2B5EF4-FFF2-40B4-BE49-F238E27FC236}">
                <a16:creationId xmlns:a16="http://schemas.microsoft.com/office/drawing/2014/main" id="{DAD92798-9EDF-1A09-0136-A9ECAEAD0285}"/>
              </a:ext>
            </a:extLst>
          </p:cNvPr>
          <p:cNvSpPr>
            <a:spLocks noGrp="1"/>
          </p:cNvSpPr>
          <p:nvPr>
            <p:ph idx="1"/>
          </p:nvPr>
        </p:nvSpPr>
        <p:spPr>
          <a:xfrm>
            <a:off x="1371600" y="1477574"/>
            <a:ext cx="9601200" cy="4389826"/>
          </a:xfrm>
        </p:spPr>
        <p:txBody>
          <a:bodyPr/>
          <a:lstStyle/>
          <a:p>
            <a:pPr marL="0" indent="0">
              <a:buNone/>
            </a:pPr>
            <a:endParaRPr lang="fr-FR" dirty="0"/>
          </a:p>
        </p:txBody>
      </p:sp>
      <p:sp>
        <p:nvSpPr>
          <p:cNvPr id="4" name="Rectangle : coins arrondis 3">
            <a:extLst>
              <a:ext uri="{FF2B5EF4-FFF2-40B4-BE49-F238E27FC236}">
                <a16:creationId xmlns:a16="http://schemas.microsoft.com/office/drawing/2014/main" id="{232FFF99-1AEF-EEEE-0686-1FB6DC10923B}"/>
              </a:ext>
            </a:extLst>
          </p:cNvPr>
          <p:cNvSpPr/>
          <p:nvPr/>
        </p:nvSpPr>
        <p:spPr>
          <a:xfrm>
            <a:off x="1371600" y="2089697"/>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Séparation des données (entrainement et test)</a:t>
            </a:r>
          </a:p>
        </p:txBody>
      </p:sp>
      <p:cxnSp>
        <p:nvCxnSpPr>
          <p:cNvPr id="6" name="Connecteur droit avec flèche 5">
            <a:extLst>
              <a:ext uri="{FF2B5EF4-FFF2-40B4-BE49-F238E27FC236}">
                <a16:creationId xmlns:a16="http://schemas.microsoft.com/office/drawing/2014/main" id="{F5326834-DBC5-7A1F-DCA0-FFA17C269118}"/>
              </a:ext>
            </a:extLst>
          </p:cNvPr>
          <p:cNvCxnSpPr>
            <a:cxnSpLocks/>
          </p:cNvCxnSpPr>
          <p:nvPr/>
        </p:nvCxnSpPr>
        <p:spPr>
          <a:xfrm>
            <a:off x="2812841" y="3009648"/>
            <a:ext cx="0" cy="4844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 coins arrondis 10">
            <a:extLst>
              <a:ext uri="{FF2B5EF4-FFF2-40B4-BE49-F238E27FC236}">
                <a16:creationId xmlns:a16="http://schemas.microsoft.com/office/drawing/2014/main" id="{CCECB4AA-C414-4E55-BDB2-77AA37E6DC40}"/>
              </a:ext>
            </a:extLst>
          </p:cNvPr>
          <p:cNvSpPr/>
          <p:nvPr/>
        </p:nvSpPr>
        <p:spPr>
          <a:xfrm>
            <a:off x="1340817" y="3494098"/>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Entrainement du modèle et analyse des résultats</a:t>
            </a:r>
          </a:p>
        </p:txBody>
      </p:sp>
      <p:sp>
        <p:nvSpPr>
          <p:cNvPr id="13" name="Rectangle : coins arrondis 12">
            <a:extLst>
              <a:ext uri="{FF2B5EF4-FFF2-40B4-BE49-F238E27FC236}">
                <a16:creationId xmlns:a16="http://schemas.microsoft.com/office/drawing/2014/main" id="{EB1AC86F-94E2-D727-6241-5118B7CE00A9}"/>
              </a:ext>
            </a:extLst>
          </p:cNvPr>
          <p:cNvSpPr/>
          <p:nvPr/>
        </p:nvSpPr>
        <p:spPr>
          <a:xfrm>
            <a:off x="1383712" y="5001949"/>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Modification des hyperparamètres</a:t>
            </a:r>
          </a:p>
        </p:txBody>
      </p:sp>
      <p:cxnSp>
        <p:nvCxnSpPr>
          <p:cNvPr id="18" name="Connecteur droit avec flèche 17">
            <a:extLst>
              <a:ext uri="{FF2B5EF4-FFF2-40B4-BE49-F238E27FC236}">
                <a16:creationId xmlns:a16="http://schemas.microsoft.com/office/drawing/2014/main" id="{7CA5F7E4-0302-6A6F-077E-97E350A6F92B}"/>
              </a:ext>
            </a:extLst>
          </p:cNvPr>
          <p:cNvCxnSpPr>
            <a:cxnSpLocks/>
          </p:cNvCxnSpPr>
          <p:nvPr/>
        </p:nvCxnSpPr>
        <p:spPr>
          <a:xfrm>
            <a:off x="4199074" y="5333999"/>
            <a:ext cx="29364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1" name="Rectangle : coins arrondis 20">
            <a:extLst>
              <a:ext uri="{FF2B5EF4-FFF2-40B4-BE49-F238E27FC236}">
                <a16:creationId xmlns:a16="http://schemas.microsoft.com/office/drawing/2014/main" id="{BE5E254E-13FD-A88C-8E8A-379D39CBF634}"/>
              </a:ext>
            </a:extLst>
          </p:cNvPr>
          <p:cNvSpPr/>
          <p:nvPr/>
        </p:nvSpPr>
        <p:spPr>
          <a:xfrm>
            <a:off x="7135552" y="5019612"/>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Entrainement avec les hyperparamètres</a:t>
            </a:r>
          </a:p>
        </p:txBody>
      </p:sp>
      <p:cxnSp>
        <p:nvCxnSpPr>
          <p:cNvPr id="25" name="Connecteur droit avec flèche 24">
            <a:extLst>
              <a:ext uri="{FF2B5EF4-FFF2-40B4-BE49-F238E27FC236}">
                <a16:creationId xmlns:a16="http://schemas.microsoft.com/office/drawing/2014/main" id="{B6532391-A7AD-430A-77A8-7402074402D9}"/>
              </a:ext>
            </a:extLst>
          </p:cNvPr>
          <p:cNvCxnSpPr>
            <a:cxnSpLocks/>
            <a:stCxn id="21" idx="0"/>
          </p:cNvCxnSpPr>
          <p:nvPr/>
        </p:nvCxnSpPr>
        <p:spPr>
          <a:xfrm flipH="1" flipV="1">
            <a:off x="8564679" y="4374689"/>
            <a:ext cx="2" cy="644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Rectangle : coins arrondis 26">
            <a:extLst>
              <a:ext uri="{FF2B5EF4-FFF2-40B4-BE49-F238E27FC236}">
                <a16:creationId xmlns:a16="http://schemas.microsoft.com/office/drawing/2014/main" id="{B99CE42B-C7AF-B4D8-757E-02BB600F56E6}"/>
              </a:ext>
            </a:extLst>
          </p:cNvPr>
          <p:cNvSpPr/>
          <p:nvPr/>
        </p:nvSpPr>
        <p:spPr>
          <a:xfrm>
            <a:off x="7135552" y="3494098"/>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Analyse des nouveaux résultats</a:t>
            </a:r>
          </a:p>
        </p:txBody>
      </p:sp>
      <p:cxnSp>
        <p:nvCxnSpPr>
          <p:cNvPr id="29" name="Connecteur droit avec flèche 28">
            <a:extLst>
              <a:ext uri="{FF2B5EF4-FFF2-40B4-BE49-F238E27FC236}">
                <a16:creationId xmlns:a16="http://schemas.microsoft.com/office/drawing/2014/main" id="{3C1047EA-0787-FD30-FBCD-20569BB97AF5}"/>
              </a:ext>
            </a:extLst>
          </p:cNvPr>
          <p:cNvCxnSpPr>
            <a:cxnSpLocks/>
          </p:cNvCxnSpPr>
          <p:nvPr/>
        </p:nvCxnSpPr>
        <p:spPr>
          <a:xfrm flipH="1" flipV="1">
            <a:off x="8570732" y="2912758"/>
            <a:ext cx="2" cy="5813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 coins arrondis 30">
            <a:extLst>
              <a:ext uri="{FF2B5EF4-FFF2-40B4-BE49-F238E27FC236}">
                <a16:creationId xmlns:a16="http://schemas.microsoft.com/office/drawing/2014/main" id="{C80BC22B-9FDF-4B11-47F2-288205B1ECD4}"/>
              </a:ext>
            </a:extLst>
          </p:cNvPr>
          <p:cNvSpPr/>
          <p:nvPr/>
        </p:nvSpPr>
        <p:spPr>
          <a:xfrm>
            <a:off x="7135550" y="2089697"/>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Test du modèle avec nouvelles données</a:t>
            </a:r>
          </a:p>
        </p:txBody>
      </p:sp>
      <p:cxnSp>
        <p:nvCxnSpPr>
          <p:cNvPr id="32" name="Connecteur droit avec flèche 31">
            <a:extLst>
              <a:ext uri="{FF2B5EF4-FFF2-40B4-BE49-F238E27FC236}">
                <a16:creationId xmlns:a16="http://schemas.microsoft.com/office/drawing/2014/main" id="{7130D926-FCEB-7AEF-880F-F3E9F542A9F6}"/>
              </a:ext>
            </a:extLst>
          </p:cNvPr>
          <p:cNvCxnSpPr>
            <a:cxnSpLocks/>
          </p:cNvCxnSpPr>
          <p:nvPr/>
        </p:nvCxnSpPr>
        <p:spPr>
          <a:xfrm>
            <a:off x="2812840" y="4341886"/>
            <a:ext cx="0" cy="644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9416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2EB237A-0803-63BA-4460-A6DD4C38CC81}"/>
              </a:ext>
            </a:extLst>
          </p:cNvPr>
          <p:cNvSpPr>
            <a:spLocks noGrp="1"/>
          </p:cNvSpPr>
          <p:nvPr>
            <p:ph type="title"/>
          </p:nvPr>
        </p:nvSpPr>
        <p:spPr>
          <a:xfrm>
            <a:off x="1371600" y="685800"/>
            <a:ext cx="9601200" cy="985554"/>
          </a:xfrm>
        </p:spPr>
        <p:txBody>
          <a:bodyPr/>
          <a:lstStyle/>
          <a:p>
            <a:pPr algn="ctr"/>
            <a:r>
              <a:rPr lang="fr-FR" dirty="0"/>
              <a:t>Séparation des données</a:t>
            </a:r>
          </a:p>
        </p:txBody>
      </p:sp>
      <p:sp>
        <p:nvSpPr>
          <p:cNvPr id="6" name="Espace réservé du texte 5">
            <a:extLst>
              <a:ext uri="{FF2B5EF4-FFF2-40B4-BE49-F238E27FC236}">
                <a16:creationId xmlns:a16="http://schemas.microsoft.com/office/drawing/2014/main" id="{DBDC5782-4051-10E8-0098-D1B568B4357B}"/>
              </a:ext>
            </a:extLst>
          </p:cNvPr>
          <p:cNvSpPr>
            <a:spLocks noGrp="1"/>
          </p:cNvSpPr>
          <p:nvPr>
            <p:ph type="body" idx="1"/>
          </p:nvPr>
        </p:nvSpPr>
        <p:spPr>
          <a:xfrm>
            <a:off x="1371600" y="1925689"/>
            <a:ext cx="4443984" cy="492375"/>
          </a:xfrm>
        </p:spPr>
        <p:txBody>
          <a:bodyPr/>
          <a:lstStyle/>
          <a:p>
            <a:pPr algn="ctr"/>
            <a:r>
              <a:rPr lang="fr-FR" dirty="0"/>
              <a:t>I. Séparation des données</a:t>
            </a:r>
          </a:p>
        </p:txBody>
      </p:sp>
      <p:graphicFrame>
        <p:nvGraphicFramePr>
          <p:cNvPr id="10" name="Tableau 10">
            <a:extLst>
              <a:ext uri="{FF2B5EF4-FFF2-40B4-BE49-F238E27FC236}">
                <a16:creationId xmlns:a16="http://schemas.microsoft.com/office/drawing/2014/main" id="{C917AC5A-C8F2-75C0-84A4-7FA4B6E3D5EC}"/>
              </a:ext>
            </a:extLst>
          </p:cNvPr>
          <p:cNvGraphicFramePr>
            <a:graphicFrameLocks noGrp="1"/>
          </p:cNvGraphicFramePr>
          <p:nvPr>
            <p:ph sz="half" idx="2"/>
            <p:extLst>
              <p:ext uri="{D42A27DB-BD31-4B8C-83A1-F6EECF244321}">
                <p14:modId xmlns:p14="http://schemas.microsoft.com/office/powerpoint/2010/main" val="2128908552"/>
              </p:ext>
            </p:extLst>
          </p:nvPr>
        </p:nvGraphicFramePr>
        <p:xfrm>
          <a:off x="1312558" y="4182734"/>
          <a:ext cx="4859642" cy="1071880"/>
        </p:xfrm>
        <a:graphic>
          <a:graphicData uri="http://schemas.openxmlformats.org/drawingml/2006/table">
            <a:tbl>
              <a:tblPr firstRow="1" bandRow="1">
                <a:tableStyleId>{5C22544A-7EE6-4342-B048-85BDC9FD1C3A}</a:tableStyleId>
              </a:tblPr>
              <a:tblGrid>
                <a:gridCol w="2429821">
                  <a:extLst>
                    <a:ext uri="{9D8B030D-6E8A-4147-A177-3AD203B41FA5}">
                      <a16:colId xmlns:a16="http://schemas.microsoft.com/office/drawing/2014/main" val="4198199571"/>
                    </a:ext>
                  </a:extLst>
                </a:gridCol>
                <a:gridCol w="2429821">
                  <a:extLst>
                    <a:ext uri="{9D8B030D-6E8A-4147-A177-3AD203B41FA5}">
                      <a16:colId xmlns:a16="http://schemas.microsoft.com/office/drawing/2014/main" val="1005943232"/>
                    </a:ext>
                  </a:extLst>
                </a:gridCol>
              </a:tblGrid>
              <a:tr h="370840">
                <a:tc>
                  <a:txBody>
                    <a:bodyPr/>
                    <a:lstStyle/>
                    <a:p>
                      <a:pPr algn="ctr"/>
                      <a:r>
                        <a:rPr lang="fr-FR" sz="2000" dirty="0"/>
                        <a:t>Données pour la modélisation</a:t>
                      </a:r>
                    </a:p>
                  </a:txBody>
                  <a:tcPr/>
                </a:tc>
                <a:tc>
                  <a:txBody>
                    <a:bodyPr/>
                    <a:lstStyle/>
                    <a:p>
                      <a:pPr algn="ctr"/>
                      <a:r>
                        <a:rPr lang="fr-FR" dirty="0"/>
                        <a:t>Données pour le test</a:t>
                      </a:r>
                    </a:p>
                  </a:txBody>
                  <a:tcPr/>
                </a:tc>
                <a:extLst>
                  <a:ext uri="{0D108BD9-81ED-4DB2-BD59-A6C34878D82A}">
                    <a16:rowId xmlns:a16="http://schemas.microsoft.com/office/drawing/2014/main" val="203591450"/>
                  </a:ext>
                </a:extLst>
              </a:tr>
              <a:tr h="370840">
                <a:tc>
                  <a:txBody>
                    <a:bodyPr/>
                    <a:lstStyle/>
                    <a:p>
                      <a:pPr algn="ctr"/>
                      <a:r>
                        <a:rPr lang="fr-FR" dirty="0"/>
                        <a:t>220957</a:t>
                      </a:r>
                    </a:p>
                  </a:txBody>
                  <a:tcPr/>
                </a:tc>
                <a:tc>
                  <a:txBody>
                    <a:bodyPr/>
                    <a:lstStyle/>
                    <a:p>
                      <a:pPr algn="ctr"/>
                      <a:r>
                        <a:rPr lang="fr-FR" dirty="0"/>
                        <a:t>41508 </a:t>
                      </a:r>
                    </a:p>
                  </a:txBody>
                  <a:tcPr/>
                </a:tc>
                <a:extLst>
                  <a:ext uri="{0D108BD9-81ED-4DB2-BD59-A6C34878D82A}">
                    <a16:rowId xmlns:a16="http://schemas.microsoft.com/office/drawing/2014/main" val="932091319"/>
                  </a:ext>
                </a:extLst>
              </a:tr>
            </a:tbl>
          </a:graphicData>
        </a:graphic>
      </p:graphicFrame>
      <p:sp>
        <p:nvSpPr>
          <p:cNvPr id="8" name="Espace réservé du texte 7">
            <a:extLst>
              <a:ext uri="{FF2B5EF4-FFF2-40B4-BE49-F238E27FC236}">
                <a16:creationId xmlns:a16="http://schemas.microsoft.com/office/drawing/2014/main" id="{53008835-ABE7-5548-8A4A-C99091708D65}"/>
              </a:ext>
            </a:extLst>
          </p:cNvPr>
          <p:cNvSpPr>
            <a:spLocks noGrp="1"/>
          </p:cNvSpPr>
          <p:nvPr>
            <p:ph type="body" sz="quarter" idx="3"/>
          </p:nvPr>
        </p:nvSpPr>
        <p:spPr>
          <a:xfrm>
            <a:off x="6525014" y="2006108"/>
            <a:ext cx="4443984" cy="823912"/>
          </a:xfrm>
        </p:spPr>
        <p:txBody>
          <a:bodyPr/>
          <a:lstStyle/>
          <a:p>
            <a:r>
              <a:rPr lang="fr-FR" dirty="0"/>
              <a:t>II. Séparation du jeu en train et test</a:t>
            </a:r>
          </a:p>
        </p:txBody>
      </p:sp>
      <p:sp>
        <p:nvSpPr>
          <p:cNvPr id="9" name="Espace réservé du contenu 8">
            <a:extLst>
              <a:ext uri="{FF2B5EF4-FFF2-40B4-BE49-F238E27FC236}">
                <a16:creationId xmlns:a16="http://schemas.microsoft.com/office/drawing/2014/main" id="{875E3504-1404-95A0-C904-50C5D5C853C1}"/>
              </a:ext>
            </a:extLst>
          </p:cNvPr>
          <p:cNvSpPr>
            <a:spLocks noGrp="1"/>
          </p:cNvSpPr>
          <p:nvPr>
            <p:ph sz="quarter" idx="4"/>
          </p:nvPr>
        </p:nvSpPr>
        <p:spPr>
          <a:xfrm>
            <a:off x="6525014" y="2967336"/>
            <a:ext cx="4443984" cy="767080"/>
          </a:xfrm>
        </p:spPr>
        <p:txBody>
          <a:bodyPr/>
          <a:lstStyle/>
          <a:p>
            <a:pPr marL="0" indent="0">
              <a:buNone/>
            </a:pPr>
            <a:r>
              <a:rPr lang="fr-FR" dirty="0"/>
              <a:t>Nous allons utiliser le module </a:t>
            </a:r>
            <a:r>
              <a:rPr lang="fr-FR" dirty="0" err="1"/>
              <a:t>Train_test</a:t>
            </a:r>
            <a:r>
              <a:rPr lang="fr-FR" dirty="0"/>
              <a:t> (apprentissage et test)</a:t>
            </a:r>
          </a:p>
        </p:txBody>
      </p:sp>
      <p:sp>
        <p:nvSpPr>
          <p:cNvPr id="11" name="ZoneTexte 10">
            <a:extLst>
              <a:ext uri="{FF2B5EF4-FFF2-40B4-BE49-F238E27FC236}">
                <a16:creationId xmlns:a16="http://schemas.microsoft.com/office/drawing/2014/main" id="{A930122B-EBE7-06C5-B5B6-9C87ACD5FE7E}"/>
              </a:ext>
            </a:extLst>
          </p:cNvPr>
          <p:cNvSpPr txBox="1"/>
          <p:nvPr/>
        </p:nvSpPr>
        <p:spPr>
          <a:xfrm>
            <a:off x="1371600" y="2967335"/>
            <a:ext cx="4883865" cy="923330"/>
          </a:xfrm>
          <a:prstGeom prst="rect">
            <a:avLst/>
          </a:prstGeom>
          <a:noFill/>
        </p:spPr>
        <p:txBody>
          <a:bodyPr wrap="square" rtlCol="0">
            <a:spAutoFit/>
          </a:bodyPr>
          <a:lstStyle/>
          <a:p>
            <a:pPr marL="285750" indent="-285750">
              <a:buFontTx/>
              <a:buChar char="-"/>
            </a:pPr>
            <a:r>
              <a:rPr lang="fr-FR" dirty="0"/>
              <a:t>Nous allons supprimer les données manquantes de la colonne Nutri-score.</a:t>
            </a:r>
          </a:p>
          <a:p>
            <a:endParaRPr lang="fr-FR" dirty="0"/>
          </a:p>
        </p:txBody>
      </p:sp>
      <p:graphicFrame>
        <p:nvGraphicFramePr>
          <p:cNvPr id="12" name="Tableau 10">
            <a:extLst>
              <a:ext uri="{FF2B5EF4-FFF2-40B4-BE49-F238E27FC236}">
                <a16:creationId xmlns:a16="http://schemas.microsoft.com/office/drawing/2014/main" id="{4BDC23E1-9C46-DA15-08E7-14111D3BEE6A}"/>
              </a:ext>
            </a:extLst>
          </p:cNvPr>
          <p:cNvGraphicFramePr>
            <a:graphicFrameLocks/>
          </p:cNvGraphicFramePr>
          <p:nvPr>
            <p:extLst>
              <p:ext uri="{D42A27DB-BD31-4B8C-83A1-F6EECF244321}">
                <p14:modId xmlns:p14="http://schemas.microsoft.com/office/powerpoint/2010/main" val="2161780722"/>
              </p:ext>
            </p:extLst>
          </p:nvPr>
        </p:nvGraphicFramePr>
        <p:xfrm>
          <a:off x="6525014" y="4182733"/>
          <a:ext cx="4859642" cy="1071879"/>
        </p:xfrm>
        <a:graphic>
          <a:graphicData uri="http://schemas.openxmlformats.org/drawingml/2006/table">
            <a:tbl>
              <a:tblPr firstRow="1" bandRow="1">
                <a:tableStyleId>{5C22544A-7EE6-4342-B048-85BDC9FD1C3A}</a:tableStyleId>
              </a:tblPr>
              <a:tblGrid>
                <a:gridCol w="2429821">
                  <a:extLst>
                    <a:ext uri="{9D8B030D-6E8A-4147-A177-3AD203B41FA5}">
                      <a16:colId xmlns:a16="http://schemas.microsoft.com/office/drawing/2014/main" val="4198199571"/>
                    </a:ext>
                  </a:extLst>
                </a:gridCol>
                <a:gridCol w="2429821">
                  <a:extLst>
                    <a:ext uri="{9D8B030D-6E8A-4147-A177-3AD203B41FA5}">
                      <a16:colId xmlns:a16="http://schemas.microsoft.com/office/drawing/2014/main" val="1005943232"/>
                    </a:ext>
                  </a:extLst>
                </a:gridCol>
              </a:tblGrid>
              <a:tr h="553686">
                <a:tc>
                  <a:txBody>
                    <a:bodyPr/>
                    <a:lstStyle/>
                    <a:p>
                      <a:pPr marL="0" algn="ctr" defTabSz="914400" rtl="0" eaLnBrk="1" latinLnBrk="0" hangingPunct="1"/>
                      <a:r>
                        <a:rPr lang="fr-FR" sz="2000" b="1" kern="1200" dirty="0">
                          <a:solidFill>
                            <a:schemeClr val="lt1"/>
                          </a:solidFill>
                          <a:latin typeface="+mn-lt"/>
                          <a:ea typeface="+mn-ea"/>
                          <a:cs typeface="+mn-cs"/>
                        </a:rPr>
                        <a:t>Apprentissage</a:t>
                      </a:r>
                    </a:p>
                  </a:txBody>
                  <a:tcPr/>
                </a:tc>
                <a:tc>
                  <a:txBody>
                    <a:bodyPr/>
                    <a:lstStyle/>
                    <a:p>
                      <a:pPr marL="0" algn="ctr" defTabSz="914400" rtl="0" eaLnBrk="1" latinLnBrk="0" hangingPunct="1"/>
                      <a:r>
                        <a:rPr lang="fr-FR" sz="2000" b="1" kern="1200" dirty="0">
                          <a:solidFill>
                            <a:schemeClr val="lt1"/>
                          </a:solidFill>
                          <a:latin typeface="+mn-lt"/>
                          <a:ea typeface="+mn-ea"/>
                          <a:cs typeface="+mn-cs"/>
                        </a:rPr>
                        <a:t>Test</a:t>
                      </a:r>
                    </a:p>
                  </a:txBody>
                  <a:tcPr/>
                </a:tc>
                <a:extLst>
                  <a:ext uri="{0D108BD9-81ED-4DB2-BD59-A6C34878D82A}">
                    <a16:rowId xmlns:a16="http://schemas.microsoft.com/office/drawing/2014/main" val="203591450"/>
                  </a:ext>
                </a:extLst>
              </a:tr>
              <a:tr h="518193">
                <a:tc>
                  <a:txBody>
                    <a:bodyPr/>
                    <a:lstStyle/>
                    <a:p>
                      <a:pPr algn="ctr"/>
                      <a:r>
                        <a:rPr lang="fr-FR" dirty="0"/>
                        <a:t>176765</a:t>
                      </a:r>
                    </a:p>
                  </a:txBody>
                  <a:tcPr/>
                </a:tc>
                <a:tc>
                  <a:txBody>
                    <a:bodyPr/>
                    <a:lstStyle/>
                    <a:p>
                      <a:pPr algn="ctr"/>
                      <a:r>
                        <a:rPr lang="fr-FR" dirty="0"/>
                        <a:t>44192</a:t>
                      </a:r>
                    </a:p>
                  </a:txBody>
                  <a:tcPr/>
                </a:tc>
                <a:extLst>
                  <a:ext uri="{0D108BD9-81ED-4DB2-BD59-A6C34878D82A}">
                    <a16:rowId xmlns:a16="http://schemas.microsoft.com/office/drawing/2014/main" val="932091319"/>
                  </a:ext>
                </a:extLst>
              </a:tr>
            </a:tbl>
          </a:graphicData>
        </a:graphic>
      </p:graphicFrame>
    </p:spTree>
    <p:extLst>
      <p:ext uri="{BB962C8B-B14F-4D97-AF65-F5344CB8AC3E}">
        <p14:creationId xmlns:p14="http://schemas.microsoft.com/office/powerpoint/2010/main" val="371169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0DC1F-3F6D-4F8D-2432-5E5269AA4166}"/>
              </a:ext>
            </a:extLst>
          </p:cNvPr>
          <p:cNvSpPr>
            <a:spLocks noGrp="1"/>
          </p:cNvSpPr>
          <p:nvPr>
            <p:ph type="title"/>
          </p:nvPr>
        </p:nvSpPr>
        <p:spPr>
          <a:xfrm>
            <a:off x="1371600" y="685800"/>
            <a:ext cx="9601200" cy="955110"/>
          </a:xfrm>
        </p:spPr>
        <p:txBody>
          <a:bodyPr/>
          <a:lstStyle/>
          <a:p>
            <a:r>
              <a:rPr lang="fr-FR" dirty="0"/>
              <a:t>Sommaire</a:t>
            </a:r>
          </a:p>
        </p:txBody>
      </p:sp>
      <p:sp>
        <p:nvSpPr>
          <p:cNvPr id="3" name="Espace réservé du contenu 2">
            <a:extLst>
              <a:ext uri="{FF2B5EF4-FFF2-40B4-BE49-F238E27FC236}">
                <a16:creationId xmlns:a16="http://schemas.microsoft.com/office/drawing/2014/main" id="{264B583C-6464-54C1-FB08-4D4773A419BB}"/>
              </a:ext>
            </a:extLst>
          </p:cNvPr>
          <p:cNvSpPr>
            <a:spLocks noGrp="1"/>
          </p:cNvSpPr>
          <p:nvPr>
            <p:ph idx="1"/>
          </p:nvPr>
        </p:nvSpPr>
        <p:spPr>
          <a:xfrm>
            <a:off x="1371600" y="1741118"/>
            <a:ext cx="9601200" cy="4126282"/>
          </a:xfrm>
        </p:spPr>
        <p:txBody>
          <a:bodyPr/>
          <a:lstStyle/>
          <a:p>
            <a:pPr marL="0" indent="0">
              <a:buNone/>
            </a:pPr>
            <a:r>
              <a:rPr lang="fr-FR" sz="2400" b="1" dirty="0"/>
              <a:t>III.    Analyse de nos indicateurs</a:t>
            </a:r>
          </a:p>
          <a:p>
            <a:pPr marL="0" indent="0">
              <a:buNone/>
            </a:pPr>
            <a:endParaRPr lang="fr-FR" sz="1200" dirty="0"/>
          </a:p>
          <a:p>
            <a:pPr marL="0" indent="0">
              <a:buNone/>
            </a:pPr>
            <a:endParaRPr lang="fr-FR" sz="1200" dirty="0"/>
          </a:p>
          <a:p>
            <a:pPr marL="0" indent="0">
              <a:buNone/>
            </a:pPr>
            <a:r>
              <a:rPr lang="fr-FR" sz="2400" b="1" dirty="0"/>
              <a:t>IV.    Utilisation de l’application</a:t>
            </a:r>
          </a:p>
          <a:p>
            <a:pPr marL="0" indent="0">
              <a:buNone/>
            </a:pPr>
            <a:endParaRPr lang="fr-FR" sz="1200" dirty="0"/>
          </a:p>
          <a:p>
            <a:pPr marL="0" indent="0">
              <a:buNone/>
            </a:pPr>
            <a:endParaRPr lang="fr-FR" sz="1200" dirty="0"/>
          </a:p>
          <a:p>
            <a:pPr marL="0" indent="0">
              <a:buNone/>
            </a:pPr>
            <a:r>
              <a:rPr lang="fr-FR" sz="2400" b="1" dirty="0"/>
              <a:t>V. Conclusion</a:t>
            </a:r>
          </a:p>
          <a:p>
            <a:pPr marL="514350" indent="-514350">
              <a:buFont typeface="+mj-lt"/>
              <a:buAutoNum type="romanUcPeriod"/>
            </a:pPr>
            <a:endParaRPr lang="fr-FR" dirty="0"/>
          </a:p>
        </p:txBody>
      </p:sp>
    </p:spTree>
    <p:extLst>
      <p:ext uri="{BB962C8B-B14F-4D97-AF65-F5344CB8AC3E}">
        <p14:creationId xmlns:p14="http://schemas.microsoft.com/office/powerpoint/2010/main" val="1566139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95413-D79B-EC74-99D7-9CD1DC93C6F6}"/>
              </a:ext>
            </a:extLst>
          </p:cNvPr>
          <p:cNvSpPr>
            <a:spLocks noGrp="1"/>
          </p:cNvSpPr>
          <p:nvPr>
            <p:ph type="title"/>
          </p:nvPr>
        </p:nvSpPr>
        <p:spPr>
          <a:xfrm>
            <a:off x="1371600" y="685800"/>
            <a:ext cx="9601200" cy="949220"/>
          </a:xfrm>
        </p:spPr>
        <p:txBody>
          <a:bodyPr/>
          <a:lstStyle/>
          <a:p>
            <a:pPr algn="ctr"/>
            <a:r>
              <a:rPr lang="fr-FR" dirty="0"/>
              <a:t>Phase d’apprentissage</a:t>
            </a:r>
          </a:p>
        </p:txBody>
      </p:sp>
      <p:sp>
        <p:nvSpPr>
          <p:cNvPr id="3" name="Espace réservé du contenu 2">
            <a:extLst>
              <a:ext uri="{FF2B5EF4-FFF2-40B4-BE49-F238E27FC236}">
                <a16:creationId xmlns:a16="http://schemas.microsoft.com/office/drawing/2014/main" id="{624BEDEB-E51D-A682-0ED7-7ADFE84CD312}"/>
              </a:ext>
            </a:extLst>
          </p:cNvPr>
          <p:cNvSpPr>
            <a:spLocks noGrp="1"/>
          </p:cNvSpPr>
          <p:nvPr>
            <p:ph idx="1"/>
          </p:nvPr>
        </p:nvSpPr>
        <p:spPr/>
        <p:txBody>
          <a:bodyPr/>
          <a:lstStyle/>
          <a:p>
            <a:endParaRPr lang="fr-FR"/>
          </a:p>
        </p:txBody>
      </p:sp>
      <p:sp>
        <p:nvSpPr>
          <p:cNvPr id="4" name="Rectangle : coins arrondis 3">
            <a:extLst>
              <a:ext uri="{FF2B5EF4-FFF2-40B4-BE49-F238E27FC236}">
                <a16:creationId xmlns:a16="http://schemas.microsoft.com/office/drawing/2014/main" id="{BE3B5761-9BA4-9040-FCE9-44780D57B8B8}"/>
              </a:ext>
            </a:extLst>
          </p:cNvPr>
          <p:cNvSpPr/>
          <p:nvPr/>
        </p:nvSpPr>
        <p:spPr>
          <a:xfrm>
            <a:off x="1371600" y="2391972"/>
            <a:ext cx="2834034" cy="96890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Entrainement :</a:t>
            </a:r>
          </a:p>
          <a:p>
            <a:pPr algn="ctr"/>
            <a:r>
              <a:rPr lang="fr-FR" dirty="0"/>
              <a:t>93,84% </a:t>
            </a:r>
          </a:p>
        </p:txBody>
      </p:sp>
      <p:sp>
        <p:nvSpPr>
          <p:cNvPr id="5" name="Flèche : droite 4">
            <a:extLst>
              <a:ext uri="{FF2B5EF4-FFF2-40B4-BE49-F238E27FC236}">
                <a16:creationId xmlns:a16="http://schemas.microsoft.com/office/drawing/2014/main" id="{0263491C-07FF-A5E7-AD21-356AD51264F7}"/>
              </a:ext>
            </a:extLst>
          </p:cNvPr>
          <p:cNvSpPr/>
          <p:nvPr/>
        </p:nvSpPr>
        <p:spPr>
          <a:xfrm>
            <a:off x="4579065" y="2528223"/>
            <a:ext cx="3033870" cy="696397"/>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C8E1E3C7-DBB1-F002-333C-A82978F8C959}"/>
              </a:ext>
            </a:extLst>
          </p:cNvPr>
          <p:cNvSpPr/>
          <p:nvPr/>
        </p:nvSpPr>
        <p:spPr>
          <a:xfrm>
            <a:off x="7823873" y="2387407"/>
            <a:ext cx="3148927" cy="96890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Test : </a:t>
            </a:r>
          </a:p>
          <a:p>
            <a:pPr algn="ctr"/>
            <a:r>
              <a:rPr lang="fr-FR" dirty="0"/>
              <a:t>90,83%</a:t>
            </a:r>
          </a:p>
        </p:txBody>
      </p:sp>
      <p:sp>
        <p:nvSpPr>
          <p:cNvPr id="7" name="Flèche : bas 6">
            <a:extLst>
              <a:ext uri="{FF2B5EF4-FFF2-40B4-BE49-F238E27FC236}">
                <a16:creationId xmlns:a16="http://schemas.microsoft.com/office/drawing/2014/main" id="{1C5E02CF-3DC3-610C-7D1C-EDF9BB3EC015}"/>
              </a:ext>
            </a:extLst>
          </p:cNvPr>
          <p:cNvSpPr/>
          <p:nvPr/>
        </p:nvSpPr>
        <p:spPr>
          <a:xfrm>
            <a:off x="9025915" y="3429000"/>
            <a:ext cx="744842" cy="1536616"/>
          </a:xfrm>
          <a:prstGeom prst="down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4E43DFDD-7047-11D8-9F9B-3DCC416F24DC}"/>
              </a:ext>
            </a:extLst>
          </p:cNvPr>
          <p:cNvSpPr/>
          <p:nvPr/>
        </p:nvSpPr>
        <p:spPr>
          <a:xfrm>
            <a:off x="7823872" y="5038308"/>
            <a:ext cx="3148927" cy="96890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Sélection des hyperparamètres (</a:t>
            </a:r>
            <a:r>
              <a:rPr lang="fr-FR" dirty="0" err="1"/>
              <a:t>GridSearch</a:t>
            </a:r>
            <a:r>
              <a:rPr lang="fr-FR" dirty="0"/>
              <a:t> Cv)</a:t>
            </a:r>
          </a:p>
        </p:txBody>
      </p:sp>
      <p:sp>
        <p:nvSpPr>
          <p:cNvPr id="9" name="Flèche : gauche 8">
            <a:extLst>
              <a:ext uri="{FF2B5EF4-FFF2-40B4-BE49-F238E27FC236}">
                <a16:creationId xmlns:a16="http://schemas.microsoft.com/office/drawing/2014/main" id="{0CE8840F-380C-DC2A-3EBB-6D45F9AC235C}"/>
              </a:ext>
            </a:extLst>
          </p:cNvPr>
          <p:cNvSpPr/>
          <p:nvPr/>
        </p:nvSpPr>
        <p:spPr>
          <a:xfrm>
            <a:off x="4579065" y="5171003"/>
            <a:ext cx="3033870" cy="696397"/>
          </a:xfrm>
          <a:prstGeom prst="lef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8BA981D9-1FF9-598C-1181-9DB0EFDCBB64}"/>
              </a:ext>
            </a:extLst>
          </p:cNvPr>
          <p:cNvSpPr/>
          <p:nvPr/>
        </p:nvSpPr>
        <p:spPr>
          <a:xfrm>
            <a:off x="1324669" y="4965616"/>
            <a:ext cx="3148927" cy="96890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Finalisation du test :</a:t>
            </a:r>
          </a:p>
          <a:p>
            <a:pPr algn="ctr"/>
            <a:r>
              <a:rPr lang="fr-FR" dirty="0"/>
              <a:t>92,3%</a:t>
            </a:r>
          </a:p>
        </p:txBody>
      </p:sp>
    </p:spTree>
    <p:extLst>
      <p:ext uri="{BB962C8B-B14F-4D97-AF65-F5344CB8AC3E}">
        <p14:creationId xmlns:p14="http://schemas.microsoft.com/office/powerpoint/2010/main" val="321334531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FC8025-98B0-2C35-F9DD-D39C1F02964C}"/>
              </a:ext>
            </a:extLst>
          </p:cNvPr>
          <p:cNvSpPr>
            <a:spLocks noGrp="1"/>
          </p:cNvSpPr>
          <p:nvPr>
            <p:ph type="title"/>
          </p:nvPr>
        </p:nvSpPr>
        <p:spPr/>
        <p:txBody>
          <a:bodyPr/>
          <a:lstStyle/>
          <a:p>
            <a:pPr algn="ctr"/>
            <a:r>
              <a:rPr lang="fr-FR" dirty="0"/>
              <a:t>Résultats de notre analyse</a:t>
            </a:r>
          </a:p>
        </p:txBody>
      </p:sp>
      <p:sp>
        <p:nvSpPr>
          <p:cNvPr id="3" name="Espace réservé du contenu 2">
            <a:extLst>
              <a:ext uri="{FF2B5EF4-FFF2-40B4-BE49-F238E27FC236}">
                <a16:creationId xmlns:a16="http://schemas.microsoft.com/office/drawing/2014/main" id="{0A6ACFA1-2CF8-F996-F419-2930DE074927}"/>
              </a:ext>
            </a:extLst>
          </p:cNvPr>
          <p:cNvSpPr>
            <a:spLocks noGrp="1"/>
          </p:cNvSpPr>
          <p:nvPr>
            <p:ph sz="half" idx="1"/>
          </p:nvPr>
        </p:nvSpPr>
        <p:spPr/>
        <p:txBody>
          <a:bodyPr>
            <a:normAutofit lnSpcReduction="10000"/>
          </a:bodyPr>
          <a:lstStyle/>
          <a:p>
            <a:r>
              <a:rPr lang="fr-FR" dirty="0"/>
              <a:t>Notre analyse nous a permis d’obtenir un jeu d’entrainement avec 94% de réussite puis un jeu de test proche des 91%.</a:t>
            </a:r>
          </a:p>
          <a:p>
            <a:endParaRPr lang="fr-FR" dirty="0"/>
          </a:p>
          <a:p>
            <a:r>
              <a:rPr lang="fr-FR" dirty="0"/>
              <a:t>Notre rapport de classification indique une forte proximité des scores.</a:t>
            </a:r>
          </a:p>
          <a:p>
            <a:pPr marL="0" indent="0">
              <a:buNone/>
            </a:pPr>
            <a:endParaRPr lang="fr-FR" dirty="0"/>
          </a:p>
          <a:p>
            <a:r>
              <a:rPr lang="fr-FR" dirty="0"/>
              <a:t>Notre modèle a parfaitement réussi son apprentissage</a:t>
            </a:r>
          </a:p>
        </p:txBody>
      </p:sp>
      <p:pic>
        <p:nvPicPr>
          <p:cNvPr id="6" name="Image 5">
            <a:extLst>
              <a:ext uri="{FF2B5EF4-FFF2-40B4-BE49-F238E27FC236}">
                <a16:creationId xmlns:a16="http://schemas.microsoft.com/office/drawing/2014/main" id="{52AC421C-EAAB-F581-F6FB-F4D986059990}"/>
              </a:ext>
            </a:extLst>
          </p:cNvPr>
          <p:cNvPicPr>
            <a:picLocks noChangeAspect="1"/>
          </p:cNvPicPr>
          <p:nvPr/>
        </p:nvPicPr>
        <p:blipFill>
          <a:blip r:embed="rId2"/>
          <a:stretch>
            <a:fillRect/>
          </a:stretch>
        </p:blipFill>
        <p:spPr>
          <a:xfrm>
            <a:off x="7362957" y="2285999"/>
            <a:ext cx="4381615" cy="1017841"/>
          </a:xfrm>
          <a:prstGeom prst="rect">
            <a:avLst/>
          </a:prstGeom>
        </p:spPr>
      </p:pic>
      <p:sp>
        <p:nvSpPr>
          <p:cNvPr id="7" name="Flèche : bas 6">
            <a:extLst>
              <a:ext uri="{FF2B5EF4-FFF2-40B4-BE49-F238E27FC236}">
                <a16:creationId xmlns:a16="http://schemas.microsoft.com/office/drawing/2014/main" id="{0A37AB15-2DE0-75B8-CC3B-E0D94388D74C}"/>
              </a:ext>
            </a:extLst>
          </p:cNvPr>
          <p:cNvSpPr/>
          <p:nvPr/>
        </p:nvSpPr>
        <p:spPr>
          <a:xfrm>
            <a:off x="9223732" y="3318485"/>
            <a:ext cx="660063" cy="1840911"/>
          </a:xfrm>
          <a:prstGeom prst="down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D678323-EED5-F90A-C7AF-233A5FB82603}"/>
              </a:ext>
            </a:extLst>
          </p:cNvPr>
          <p:cNvSpPr txBox="1"/>
          <p:nvPr/>
        </p:nvSpPr>
        <p:spPr>
          <a:xfrm>
            <a:off x="7386491" y="3753533"/>
            <a:ext cx="1860775" cy="646331"/>
          </a:xfrm>
          <a:prstGeom prst="rect">
            <a:avLst/>
          </a:prstGeom>
          <a:noFill/>
        </p:spPr>
        <p:txBody>
          <a:bodyPr wrap="square" rtlCol="0">
            <a:spAutoFit/>
          </a:bodyPr>
          <a:lstStyle/>
          <a:p>
            <a:r>
              <a:rPr lang="fr-FR" dirty="0"/>
              <a:t>Utilisation des hyperparamètres</a:t>
            </a:r>
          </a:p>
        </p:txBody>
      </p:sp>
      <p:pic>
        <p:nvPicPr>
          <p:cNvPr id="10" name="Image 9">
            <a:extLst>
              <a:ext uri="{FF2B5EF4-FFF2-40B4-BE49-F238E27FC236}">
                <a16:creationId xmlns:a16="http://schemas.microsoft.com/office/drawing/2014/main" id="{6E6C71ED-AB9B-268D-5787-B9681D7D50AF}"/>
              </a:ext>
            </a:extLst>
          </p:cNvPr>
          <p:cNvPicPr>
            <a:picLocks noChangeAspect="1"/>
          </p:cNvPicPr>
          <p:nvPr/>
        </p:nvPicPr>
        <p:blipFill>
          <a:blip r:embed="rId3"/>
          <a:stretch>
            <a:fillRect/>
          </a:stretch>
        </p:blipFill>
        <p:spPr>
          <a:xfrm>
            <a:off x="7297641" y="5195730"/>
            <a:ext cx="4446931" cy="1034170"/>
          </a:xfrm>
          <a:prstGeom prst="rect">
            <a:avLst/>
          </a:prstGeom>
        </p:spPr>
      </p:pic>
    </p:spTree>
    <p:extLst>
      <p:ext uri="{BB962C8B-B14F-4D97-AF65-F5344CB8AC3E}">
        <p14:creationId xmlns:p14="http://schemas.microsoft.com/office/powerpoint/2010/main" val="3746101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DD88F-DF82-BEA5-9E77-48222E85225D}"/>
              </a:ext>
            </a:extLst>
          </p:cNvPr>
          <p:cNvSpPr>
            <a:spLocks noGrp="1"/>
          </p:cNvSpPr>
          <p:nvPr>
            <p:ph type="title"/>
          </p:nvPr>
        </p:nvSpPr>
        <p:spPr/>
        <p:txBody>
          <a:bodyPr>
            <a:normAutofit/>
          </a:bodyPr>
          <a:lstStyle/>
          <a:p>
            <a:r>
              <a:rPr lang="fr-FR" dirty="0"/>
              <a:t>Test du modèle avec nouvelles données</a:t>
            </a:r>
            <a:br>
              <a:rPr lang="fr-FR" dirty="0"/>
            </a:br>
            <a:endParaRPr lang="fr-FR" dirty="0"/>
          </a:p>
        </p:txBody>
      </p:sp>
      <p:sp>
        <p:nvSpPr>
          <p:cNvPr id="3" name="Espace réservé du contenu 2">
            <a:extLst>
              <a:ext uri="{FF2B5EF4-FFF2-40B4-BE49-F238E27FC236}">
                <a16:creationId xmlns:a16="http://schemas.microsoft.com/office/drawing/2014/main" id="{26517B2B-D807-240D-77C7-04784E9A43B2}"/>
              </a:ext>
            </a:extLst>
          </p:cNvPr>
          <p:cNvSpPr>
            <a:spLocks noGrp="1"/>
          </p:cNvSpPr>
          <p:nvPr>
            <p:ph idx="1"/>
          </p:nvPr>
        </p:nvSpPr>
        <p:spPr/>
        <p:txBody>
          <a:bodyPr/>
          <a:lstStyle/>
          <a:p>
            <a:r>
              <a:rPr lang="fr-FR" dirty="0"/>
              <a:t>Les données séparées lors de notre phase de séparation vont être utilisés pour le test du modèle.</a:t>
            </a:r>
          </a:p>
          <a:p>
            <a:endParaRPr lang="fr-FR" dirty="0"/>
          </a:p>
          <a:p>
            <a:r>
              <a:rPr lang="fr-FR" dirty="0"/>
              <a:t>Notre test sera effectué à travers le jeu de Nutri-score manquant (environ 41508 données).</a:t>
            </a:r>
          </a:p>
          <a:p>
            <a:endParaRPr lang="fr-FR" dirty="0"/>
          </a:p>
          <a:p>
            <a:r>
              <a:rPr lang="fr-FR" dirty="0"/>
              <a:t>Objectif : Prédire les données du Nutri-score et confirmer notre projet d’application</a:t>
            </a:r>
          </a:p>
          <a:p>
            <a:endParaRPr lang="fr-FR" dirty="0"/>
          </a:p>
        </p:txBody>
      </p:sp>
    </p:spTree>
    <p:extLst>
      <p:ext uri="{BB962C8B-B14F-4D97-AF65-F5344CB8AC3E}">
        <p14:creationId xmlns:p14="http://schemas.microsoft.com/office/powerpoint/2010/main" val="3025964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F586B5-76A1-1FFD-5F49-454114355E07}"/>
              </a:ext>
            </a:extLst>
          </p:cNvPr>
          <p:cNvSpPr>
            <a:spLocks noGrp="1"/>
          </p:cNvSpPr>
          <p:nvPr>
            <p:ph type="title"/>
          </p:nvPr>
        </p:nvSpPr>
        <p:spPr/>
        <p:txBody>
          <a:bodyPr/>
          <a:lstStyle/>
          <a:p>
            <a:pPr algn="ctr"/>
            <a:r>
              <a:rPr lang="fr-FR" dirty="0"/>
              <a:t>Résultat de notre phase de Test</a:t>
            </a:r>
          </a:p>
        </p:txBody>
      </p:sp>
      <p:sp>
        <p:nvSpPr>
          <p:cNvPr id="7" name="Espace réservé du contenu 6">
            <a:extLst>
              <a:ext uri="{FF2B5EF4-FFF2-40B4-BE49-F238E27FC236}">
                <a16:creationId xmlns:a16="http://schemas.microsoft.com/office/drawing/2014/main" id="{3C48A9F4-E7F0-6871-18BA-D7430BD7F6B6}"/>
              </a:ext>
            </a:extLst>
          </p:cNvPr>
          <p:cNvSpPr>
            <a:spLocks noGrp="1"/>
          </p:cNvSpPr>
          <p:nvPr>
            <p:ph sz="half" idx="2"/>
          </p:nvPr>
        </p:nvSpPr>
        <p:spPr>
          <a:xfrm>
            <a:off x="1371600" y="2171701"/>
            <a:ext cx="4443984" cy="3695700"/>
          </a:xfrm>
        </p:spPr>
        <p:txBody>
          <a:bodyPr/>
          <a:lstStyle/>
          <a:p>
            <a:pPr marL="0" indent="0">
              <a:buNone/>
            </a:pPr>
            <a:r>
              <a:rPr lang="fr-FR" dirty="0"/>
              <a:t>Nous pouvons constater que notre modèle a parfaitement réussi la phase de test.</a:t>
            </a:r>
          </a:p>
          <a:p>
            <a:pPr marL="0" indent="0">
              <a:buNone/>
            </a:pPr>
            <a:endParaRPr lang="fr-FR" dirty="0"/>
          </a:p>
          <a:p>
            <a:pPr marL="0" indent="0">
              <a:buNone/>
            </a:pPr>
            <a:r>
              <a:rPr lang="fr-FR" dirty="0"/>
              <a:t>Nos résultats sont cohérents et nous pouvons estimer que l’application est réalisable.</a:t>
            </a:r>
          </a:p>
        </p:txBody>
      </p:sp>
      <p:sp>
        <p:nvSpPr>
          <p:cNvPr id="8" name="Espace réservé du texte 7">
            <a:extLst>
              <a:ext uri="{FF2B5EF4-FFF2-40B4-BE49-F238E27FC236}">
                <a16:creationId xmlns:a16="http://schemas.microsoft.com/office/drawing/2014/main" id="{41CCE789-5DDF-E5CD-FF99-BAC4571260E4}"/>
              </a:ext>
            </a:extLst>
          </p:cNvPr>
          <p:cNvSpPr>
            <a:spLocks noGrp="1"/>
          </p:cNvSpPr>
          <p:nvPr>
            <p:ph type="body" sz="quarter" idx="3"/>
          </p:nvPr>
        </p:nvSpPr>
        <p:spPr/>
        <p:txBody>
          <a:bodyPr/>
          <a:lstStyle/>
          <a:p>
            <a:endParaRPr lang="fr-FR"/>
          </a:p>
        </p:txBody>
      </p:sp>
      <p:sp>
        <p:nvSpPr>
          <p:cNvPr id="5" name="Espace réservé du contenu 4">
            <a:extLst>
              <a:ext uri="{FF2B5EF4-FFF2-40B4-BE49-F238E27FC236}">
                <a16:creationId xmlns:a16="http://schemas.microsoft.com/office/drawing/2014/main" id="{7D9421E5-EBCD-C34D-8800-16D8C3B81870}"/>
              </a:ext>
            </a:extLst>
          </p:cNvPr>
          <p:cNvSpPr>
            <a:spLocks noGrp="1"/>
          </p:cNvSpPr>
          <p:nvPr>
            <p:ph sz="quarter" idx="4"/>
          </p:nvPr>
        </p:nvSpPr>
        <p:spPr/>
        <p:txBody>
          <a:bodyPr/>
          <a:lstStyle/>
          <a:p>
            <a:r>
              <a:rPr lang="fr-FR" dirty="0"/>
              <a:t>Notre modèle démontre bien qu’il est fonctionnel.</a:t>
            </a:r>
          </a:p>
        </p:txBody>
      </p:sp>
      <p:pic>
        <p:nvPicPr>
          <p:cNvPr id="1026" name="Picture 2">
            <a:extLst>
              <a:ext uri="{FF2B5EF4-FFF2-40B4-BE49-F238E27FC236}">
                <a16:creationId xmlns:a16="http://schemas.microsoft.com/office/drawing/2014/main" id="{65497A56-8F56-7339-65D6-A016F22CD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38301"/>
            <a:ext cx="57912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77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88117-D4F6-068F-8C2A-238D7A34BC7B}"/>
              </a:ext>
            </a:extLst>
          </p:cNvPr>
          <p:cNvSpPr>
            <a:spLocks noGrp="1"/>
          </p:cNvSpPr>
          <p:nvPr>
            <p:ph type="title"/>
          </p:nvPr>
        </p:nvSpPr>
        <p:spPr>
          <a:xfrm>
            <a:off x="1365544" y="2490377"/>
            <a:ext cx="9601200" cy="1485900"/>
          </a:xfrm>
        </p:spPr>
        <p:txBody>
          <a:bodyPr/>
          <a:lstStyle/>
          <a:p>
            <a:pPr marL="0" indent="0">
              <a:buNone/>
            </a:pPr>
            <a:r>
              <a:rPr lang="fr-FR" sz="4400" b="1" dirty="0"/>
              <a:t>IV.   Conclusion</a:t>
            </a:r>
            <a:br>
              <a:rPr lang="fr-FR" sz="4400" b="1" dirty="0"/>
            </a:br>
            <a:endParaRPr lang="fr-FR" sz="4400" b="1" dirty="0"/>
          </a:p>
        </p:txBody>
      </p:sp>
    </p:spTree>
    <p:extLst>
      <p:ext uri="{BB962C8B-B14F-4D97-AF65-F5344CB8AC3E}">
        <p14:creationId xmlns:p14="http://schemas.microsoft.com/office/powerpoint/2010/main" val="3210367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BBE4782-D3A7-ACC9-9A43-FB56E0A233CA}"/>
              </a:ext>
            </a:extLst>
          </p:cNvPr>
          <p:cNvSpPr>
            <a:spLocks noGrp="1"/>
          </p:cNvSpPr>
          <p:nvPr>
            <p:ph idx="1"/>
          </p:nvPr>
        </p:nvSpPr>
        <p:spPr>
          <a:xfrm>
            <a:off x="1371600" y="756953"/>
            <a:ext cx="9601200" cy="5643847"/>
          </a:xfrm>
        </p:spPr>
        <p:txBody>
          <a:bodyPr>
            <a:normAutofit/>
          </a:bodyPr>
          <a:lstStyle/>
          <a:p>
            <a:r>
              <a:rPr lang="fr-FR" dirty="0"/>
              <a:t>L’intégralité du fichier initial a subi un nettoyage afin de permettre une utilisation cohérente. Nous constatons que la méthode utilisée pour le nettoyage va avoir un rôle essentiel sur l’exploration et la modélisation de nos données.</a:t>
            </a:r>
          </a:p>
          <a:p>
            <a:pPr marL="0" indent="0">
              <a:buNone/>
            </a:pPr>
            <a:endParaRPr lang="fr-FR" dirty="0"/>
          </a:p>
          <a:p>
            <a:r>
              <a:rPr lang="fr-FR" dirty="0"/>
              <a:t>L’ensemble des analyses et tests ont permis de bien démontrer que les données sont utilisables pour notre application.</a:t>
            </a:r>
          </a:p>
          <a:p>
            <a:endParaRPr lang="fr-FR" dirty="0"/>
          </a:p>
          <a:p>
            <a:r>
              <a:rPr lang="fr-FR" dirty="0"/>
              <a:t>Après avoir procédé à la modélisation de notre projet, nous pouvons affirmer que l’idée est fonctionnelle.</a:t>
            </a:r>
          </a:p>
          <a:p>
            <a:pPr marL="0" indent="0">
              <a:buNone/>
            </a:pPr>
            <a:endParaRPr lang="fr-FR" dirty="0"/>
          </a:p>
          <a:p>
            <a:r>
              <a:rPr lang="fr-FR" dirty="0"/>
              <a:t>Bien entendu, le modèle peut être perfectible (obtention d’autres données, plusieurs essais de méthode de nettoyage amélioration plus élaborée du modèle pour s’approcher d’un résultat proche des 100%).</a:t>
            </a:r>
          </a:p>
        </p:txBody>
      </p:sp>
    </p:spTree>
    <p:extLst>
      <p:ext uri="{BB962C8B-B14F-4D97-AF65-F5344CB8AC3E}">
        <p14:creationId xmlns:p14="http://schemas.microsoft.com/office/powerpoint/2010/main" val="306719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98C57-8654-0245-90BB-15A90E226403}"/>
              </a:ext>
            </a:extLst>
          </p:cNvPr>
          <p:cNvSpPr>
            <a:spLocks noGrp="1"/>
          </p:cNvSpPr>
          <p:nvPr>
            <p:ph type="title"/>
          </p:nvPr>
        </p:nvSpPr>
        <p:spPr>
          <a:xfrm>
            <a:off x="1371600" y="685800"/>
            <a:ext cx="9601200" cy="937109"/>
          </a:xfrm>
        </p:spPr>
        <p:txBody>
          <a:bodyPr/>
          <a:lstStyle/>
          <a:p>
            <a:r>
              <a:rPr lang="fr-FR" dirty="0"/>
              <a:t>Processus du projet	</a:t>
            </a:r>
          </a:p>
        </p:txBody>
      </p:sp>
      <p:sp>
        <p:nvSpPr>
          <p:cNvPr id="3" name="Espace réservé du contenu 2">
            <a:extLst>
              <a:ext uri="{FF2B5EF4-FFF2-40B4-BE49-F238E27FC236}">
                <a16:creationId xmlns:a16="http://schemas.microsoft.com/office/drawing/2014/main" id="{13631718-44D8-A6C6-6AD3-C7E15A6142F2}"/>
              </a:ext>
            </a:extLst>
          </p:cNvPr>
          <p:cNvSpPr>
            <a:spLocks noGrp="1"/>
          </p:cNvSpPr>
          <p:nvPr>
            <p:ph idx="1"/>
          </p:nvPr>
        </p:nvSpPr>
        <p:spPr>
          <a:xfrm>
            <a:off x="1371600" y="1568407"/>
            <a:ext cx="10291542" cy="4753669"/>
          </a:xfrm>
        </p:spPr>
        <p:txBody>
          <a:bodyPr/>
          <a:lstStyle/>
          <a:p>
            <a:pPr marL="0" indent="0">
              <a:buNone/>
            </a:pPr>
            <a:r>
              <a:rPr lang="fr-FR" dirty="0"/>
              <a:t>Pour tous projets ayant une modélisation, il est impératif de respecter cette méthodologie :</a:t>
            </a:r>
          </a:p>
          <a:p>
            <a:pPr marL="0" indent="0">
              <a:buNone/>
            </a:pPr>
            <a:endParaRPr lang="fr-FR" dirty="0"/>
          </a:p>
        </p:txBody>
      </p:sp>
      <p:sp>
        <p:nvSpPr>
          <p:cNvPr id="4" name="Rectangle : coins arrondis 3">
            <a:extLst>
              <a:ext uri="{FF2B5EF4-FFF2-40B4-BE49-F238E27FC236}">
                <a16:creationId xmlns:a16="http://schemas.microsoft.com/office/drawing/2014/main" id="{FEA79159-8DC5-5587-B046-37CB83CA62C5}"/>
              </a:ext>
            </a:extLst>
          </p:cNvPr>
          <p:cNvSpPr/>
          <p:nvPr/>
        </p:nvSpPr>
        <p:spPr>
          <a:xfrm>
            <a:off x="1371600" y="2684157"/>
            <a:ext cx="2643282" cy="937109"/>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Acquisition des données</a:t>
            </a:r>
          </a:p>
        </p:txBody>
      </p:sp>
      <p:cxnSp>
        <p:nvCxnSpPr>
          <p:cNvPr id="6" name="Connecteur droit avec flèche 5">
            <a:extLst>
              <a:ext uri="{FF2B5EF4-FFF2-40B4-BE49-F238E27FC236}">
                <a16:creationId xmlns:a16="http://schemas.microsoft.com/office/drawing/2014/main" id="{CEEA0A9D-8E66-F635-078F-53312C6B3AD9}"/>
              </a:ext>
            </a:extLst>
          </p:cNvPr>
          <p:cNvCxnSpPr>
            <a:cxnSpLocks/>
            <a:stCxn id="4" idx="3"/>
            <a:endCxn id="7" idx="1"/>
          </p:cNvCxnSpPr>
          <p:nvPr/>
        </p:nvCxnSpPr>
        <p:spPr>
          <a:xfrm flipV="1">
            <a:off x="4014882" y="3152710"/>
            <a:ext cx="728696"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7" name="Rectangle : coins arrondis 6">
            <a:extLst>
              <a:ext uri="{FF2B5EF4-FFF2-40B4-BE49-F238E27FC236}">
                <a16:creationId xmlns:a16="http://schemas.microsoft.com/office/drawing/2014/main" id="{071230B9-AB4B-1C7E-7FA0-58C4B03D2D81}"/>
              </a:ext>
            </a:extLst>
          </p:cNvPr>
          <p:cNvSpPr/>
          <p:nvPr/>
        </p:nvSpPr>
        <p:spPr>
          <a:xfrm>
            <a:off x="4743578" y="2684157"/>
            <a:ext cx="2626122" cy="937105"/>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Nettoyage des données</a:t>
            </a:r>
          </a:p>
        </p:txBody>
      </p:sp>
      <p:cxnSp>
        <p:nvCxnSpPr>
          <p:cNvPr id="10" name="Connecteur droit avec flèche 9">
            <a:extLst>
              <a:ext uri="{FF2B5EF4-FFF2-40B4-BE49-F238E27FC236}">
                <a16:creationId xmlns:a16="http://schemas.microsoft.com/office/drawing/2014/main" id="{DDB989B8-54E9-EE88-142D-28FF84A406C4}"/>
              </a:ext>
            </a:extLst>
          </p:cNvPr>
          <p:cNvCxnSpPr>
            <a:cxnSpLocks/>
          </p:cNvCxnSpPr>
          <p:nvPr/>
        </p:nvCxnSpPr>
        <p:spPr>
          <a:xfrm>
            <a:off x="7369700" y="3114862"/>
            <a:ext cx="711536"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Rectangle : coins arrondis 10">
            <a:extLst>
              <a:ext uri="{FF2B5EF4-FFF2-40B4-BE49-F238E27FC236}">
                <a16:creationId xmlns:a16="http://schemas.microsoft.com/office/drawing/2014/main" id="{B11842DF-F8DE-22DF-4E49-DA7E555A9CF7}"/>
              </a:ext>
            </a:extLst>
          </p:cNvPr>
          <p:cNvSpPr/>
          <p:nvPr/>
        </p:nvSpPr>
        <p:spPr>
          <a:xfrm>
            <a:off x="8079219" y="4808170"/>
            <a:ext cx="2874404" cy="979497"/>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Entrainement et construction du modèle</a:t>
            </a:r>
          </a:p>
        </p:txBody>
      </p:sp>
      <p:cxnSp>
        <p:nvCxnSpPr>
          <p:cNvPr id="14" name="Connecteur droit avec flèche 13">
            <a:extLst>
              <a:ext uri="{FF2B5EF4-FFF2-40B4-BE49-F238E27FC236}">
                <a16:creationId xmlns:a16="http://schemas.microsoft.com/office/drawing/2014/main" id="{BD55F2B0-128C-8F9A-FCF4-379680AA7564}"/>
              </a:ext>
            </a:extLst>
          </p:cNvPr>
          <p:cNvCxnSpPr>
            <a:cxnSpLocks/>
          </p:cNvCxnSpPr>
          <p:nvPr/>
        </p:nvCxnSpPr>
        <p:spPr>
          <a:xfrm>
            <a:off x="9586061" y="3803689"/>
            <a:ext cx="0" cy="9136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Rectangle : coins arrondis 15">
            <a:extLst>
              <a:ext uri="{FF2B5EF4-FFF2-40B4-BE49-F238E27FC236}">
                <a16:creationId xmlns:a16="http://schemas.microsoft.com/office/drawing/2014/main" id="{F24CDD28-41AF-CAAA-F2C6-7185086EB1F2}"/>
              </a:ext>
            </a:extLst>
          </p:cNvPr>
          <p:cNvSpPr/>
          <p:nvPr/>
        </p:nvSpPr>
        <p:spPr>
          <a:xfrm>
            <a:off x="4807415" y="4808170"/>
            <a:ext cx="2562285" cy="979497"/>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Test du modèle</a:t>
            </a:r>
          </a:p>
        </p:txBody>
      </p:sp>
      <p:cxnSp>
        <p:nvCxnSpPr>
          <p:cNvPr id="18" name="Connecteur droit avec flèche 17">
            <a:extLst>
              <a:ext uri="{FF2B5EF4-FFF2-40B4-BE49-F238E27FC236}">
                <a16:creationId xmlns:a16="http://schemas.microsoft.com/office/drawing/2014/main" id="{D4211E33-0149-9B20-7464-13B0ED5411C1}"/>
              </a:ext>
            </a:extLst>
          </p:cNvPr>
          <p:cNvCxnSpPr>
            <a:cxnSpLocks/>
          </p:cNvCxnSpPr>
          <p:nvPr/>
        </p:nvCxnSpPr>
        <p:spPr>
          <a:xfrm flipH="1" flipV="1">
            <a:off x="4052352" y="5278238"/>
            <a:ext cx="717593" cy="1135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9" name="Rectangle : coins arrondis 18">
            <a:extLst>
              <a:ext uri="{FF2B5EF4-FFF2-40B4-BE49-F238E27FC236}">
                <a16:creationId xmlns:a16="http://schemas.microsoft.com/office/drawing/2014/main" id="{74DA8F02-7D60-A697-CBD1-1AB4125A44E2}"/>
              </a:ext>
            </a:extLst>
          </p:cNvPr>
          <p:cNvSpPr/>
          <p:nvPr/>
        </p:nvSpPr>
        <p:spPr>
          <a:xfrm>
            <a:off x="1371600" y="4808170"/>
            <a:ext cx="2643282" cy="979497"/>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Déploiement du modèle</a:t>
            </a:r>
          </a:p>
        </p:txBody>
      </p:sp>
      <p:sp>
        <p:nvSpPr>
          <p:cNvPr id="5" name="Rectangle : coins arrondis 4">
            <a:extLst>
              <a:ext uri="{FF2B5EF4-FFF2-40B4-BE49-F238E27FC236}">
                <a16:creationId xmlns:a16="http://schemas.microsoft.com/office/drawing/2014/main" id="{B7EBFA55-F5F1-C970-1F7E-67063534F02B}"/>
              </a:ext>
            </a:extLst>
          </p:cNvPr>
          <p:cNvSpPr/>
          <p:nvPr/>
        </p:nvSpPr>
        <p:spPr>
          <a:xfrm>
            <a:off x="8098396" y="2711406"/>
            <a:ext cx="2872386" cy="979497"/>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Analyse exploratoire</a:t>
            </a:r>
          </a:p>
        </p:txBody>
      </p:sp>
      <p:cxnSp>
        <p:nvCxnSpPr>
          <p:cNvPr id="8" name="Connecteur droit avec flèche 7">
            <a:extLst>
              <a:ext uri="{FF2B5EF4-FFF2-40B4-BE49-F238E27FC236}">
                <a16:creationId xmlns:a16="http://schemas.microsoft.com/office/drawing/2014/main" id="{77AF56DA-5422-18C3-FCCB-6214F0B3D751}"/>
              </a:ext>
            </a:extLst>
          </p:cNvPr>
          <p:cNvCxnSpPr>
            <a:cxnSpLocks/>
          </p:cNvCxnSpPr>
          <p:nvPr/>
        </p:nvCxnSpPr>
        <p:spPr>
          <a:xfrm flipH="1" flipV="1">
            <a:off x="7361626" y="5219191"/>
            <a:ext cx="717593" cy="1135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8680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88117-D4F6-068F-8C2A-238D7A34BC7B}"/>
              </a:ext>
            </a:extLst>
          </p:cNvPr>
          <p:cNvSpPr>
            <a:spLocks noGrp="1"/>
          </p:cNvSpPr>
          <p:nvPr>
            <p:ph type="title"/>
          </p:nvPr>
        </p:nvSpPr>
        <p:spPr>
          <a:xfrm>
            <a:off x="1365544" y="2490377"/>
            <a:ext cx="9601200" cy="1485900"/>
          </a:xfrm>
        </p:spPr>
        <p:txBody>
          <a:bodyPr/>
          <a:lstStyle/>
          <a:p>
            <a:r>
              <a:rPr lang="fr-FR" dirty="0"/>
              <a:t>I. Présentation</a:t>
            </a:r>
          </a:p>
        </p:txBody>
      </p:sp>
    </p:spTree>
    <p:extLst>
      <p:ext uri="{BB962C8B-B14F-4D97-AF65-F5344CB8AC3E}">
        <p14:creationId xmlns:p14="http://schemas.microsoft.com/office/powerpoint/2010/main" val="149598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03C690-05D3-ACB7-C053-AF1B40FE9946}"/>
              </a:ext>
            </a:extLst>
          </p:cNvPr>
          <p:cNvSpPr>
            <a:spLocks noGrp="1"/>
          </p:cNvSpPr>
          <p:nvPr>
            <p:ph type="title"/>
          </p:nvPr>
        </p:nvSpPr>
        <p:spPr>
          <a:xfrm>
            <a:off x="1371600" y="685800"/>
            <a:ext cx="9601200" cy="840219"/>
          </a:xfrm>
        </p:spPr>
        <p:txBody>
          <a:bodyPr/>
          <a:lstStyle/>
          <a:p>
            <a:pPr algn="ctr"/>
            <a:r>
              <a:rPr lang="fr-FR" dirty="0"/>
              <a:t>Rappel du projet</a:t>
            </a:r>
          </a:p>
        </p:txBody>
      </p:sp>
      <p:sp>
        <p:nvSpPr>
          <p:cNvPr id="3" name="Espace réservé du contenu 2">
            <a:extLst>
              <a:ext uri="{FF2B5EF4-FFF2-40B4-BE49-F238E27FC236}">
                <a16:creationId xmlns:a16="http://schemas.microsoft.com/office/drawing/2014/main" id="{2BEAF237-F87C-2BBB-2E25-6BF1B96AA08D}"/>
              </a:ext>
            </a:extLst>
          </p:cNvPr>
          <p:cNvSpPr>
            <a:spLocks noGrp="1"/>
          </p:cNvSpPr>
          <p:nvPr>
            <p:ph idx="1"/>
          </p:nvPr>
        </p:nvSpPr>
        <p:spPr>
          <a:xfrm>
            <a:off x="1371600" y="1877245"/>
            <a:ext cx="9601200" cy="3990155"/>
          </a:xfrm>
        </p:spPr>
        <p:txBody>
          <a:bodyPr>
            <a:normAutofit fontScale="92500" lnSpcReduction="20000"/>
          </a:bodyPr>
          <a:lstStyle/>
          <a:p>
            <a:pPr>
              <a:buFont typeface="Wingdings 3" panose="05040102010807070707" pitchFamily="18" charset="2"/>
              <a:buChar char=""/>
            </a:pPr>
            <a:r>
              <a:rPr lang="fr-FR" b="1" dirty="0">
                <a:solidFill>
                  <a:srgbClr val="271A38"/>
                </a:solidFill>
                <a:latin typeface="Inter"/>
              </a:rPr>
              <a:t>Le projet:</a:t>
            </a:r>
          </a:p>
          <a:p>
            <a:pPr marL="0" indent="0">
              <a:buNone/>
            </a:pPr>
            <a:r>
              <a:rPr lang="fr-FR" b="0" i="0" dirty="0">
                <a:solidFill>
                  <a:srgbClr val="271A38"/>
                </a:solidFill>
                <a:effectLst/>
                <a:latin typeface="Inter"/>
              </a:rPr>
              <a:t>L'agence "</a:t>
            </a:r>
            <a:r>
              <a:rPr lang="fr-FR" b="0" i="0" u="sng" dirty="0">
                <a:solidFill>
                  <a:srgbClr val="7451EB"/>
                </a:solidFill>
                <a:effectLst/>
                <a:latin typeface="Inter"/>
              </a:rPr>
              <a:t>Santé publique France</a:t>
            </a:r>
            <a:r>
              <a:rPr lang="fr-FR" b="0" i="0" dirty="0">
                <a:solidFill>
                  <a:srgbClr val="271A38"/>
                </a:solidFill>
                <a:effectLst/>
                <a:latin typeface="Inter"/>
              </a:rPr>
              <a:t>" a lancé</a:t>
            </a:r>
            <a:r>
              <a:rPr lang="fr-FR" b="1" i="0" dirty="0">
                <a:solidFill>
                  <a:srgbClr val="271A38"/>
                </a:solidFill>
                <a:effectLst/>
                <a:latin typeface="Inter"/>
              </a:rPr>
              <a:t> </a:t>
            </a:r>
            <a:r>
              <a:rPr lang="fr-FR" i="0" dirty="0">
                <a:solidFill>
                  <a:srgbClr val="271A38"/>
                </a:solidFill>
                <a:effectLst/>
                <a:latin typeface="Inter"/>
              </a:rPr>
              <a:t>un appel à projets pour trouver des idées innovantes d’applications en lien avec l'alimentation. Nous allons participer et proposer une idée.</a:t>
            </a:r>
          </a:p>
          <a:p>
            <a:endParaRPr lang="fr-FR" b="1" dirty="0">
              <a:solidFill>
                <a:srgbClr val="271A38"/>
              </a:solidFill>
              <a:latin typeface="Inter"/>
            </a:endParaRPr>
          </a:p>
          <a:p>
            <a:pPr marL="0" indent="0">
              <a:buNone/>
            </a:pPr>
            <a:endParaRPr lang="fr-FR" b="1" dirty="0">
              <a:solidFill>
                <a:srgbClr val="271A38"/>
              </a:solidFill>
              <a:latin typeface="Inter"/>
            </a:endParaRPr>
          </a:p>
          <a:p>
            <a:pPr>
              <a:buFont typeface="Wingdings 3" panose="05040102010807070707" pitchFamily="18" charset="2"/>
              <a:buChar char=""/>
            </a:pPr>
            <a:r>
              <a:rPr lang="fr-FR" sz="2100" b="1" dirty="0">
                <a:solidFill>
                  <a:srgbClr val="271A38"/>
                </a:solidFill>
                <a:latin typeface="Inter"/>
              </a:rPr>
              <a:t>Notre mission :</a:t>
            </a:r>
          </a:p>
          <a:p>
            <a:pPr>
              <a:buFontTx/>
              <a:buChar char="-"/>
            </a:pPr>
            <a:r>
              <a:rPr lang="fr-FR" dirty="0">
                <a:solidFill>
                  <a:srgbClr val="271A38"/>
                </a:solidFill>
                <a:latin typeface="Inter"/>
              </a:rPr>
              <a:t>Traiter le jeu de données (réflexion sur l’application, nettoyage des données, …),</a:t>
            </a:r>
          </a:p>
          <a:p>
            <a:pPr>
              <a:buFontTx/>
              <a:buChar char="-"/>
            </a:pPr>
            <a:r>
              <a:rPr lang="fr-FR" dirty="0">
                <a:solidFill>
                  <a:srgbClr val="271A38"/>
                </a:solidFill>
                <a:latin typeface="Inter"/>
              </a:rPr>
              <a:t>Produire des visualisations de qualité pour comprendre les données,</a:t>
            </a:r>
          </a:p>
          <a:p>
            <a:pPr>
              <a:buFontTx/>
              <a:buChar char="-"/>
            </a:pPr>
            <a:r>
              <a:rPr lang="fr-FR" dirty="0">
                <a:solidFill>
                  <a:srgbClr val="271A38"/>
                </a:solidFill>
                <a:latin typeface="Inter"/>
              </a:rPr>
              <a:t>Effectuer une analyse univariée, multivariée et des tests statistiques,</a:t>
            </a:r>
          </a:p>
          <a:p>
            <a:pPr>
              <a:buFontTx/>
              <a:buChar char="-"/>
            </a:pPr>
            <a:r>
              <a:rPr lang="fr-FR" dirty="0">
                <a:solidFill>
                  <a:srgbClr val="271A38"/>
                </a:solidFill>
                <a:latin typeface="Inter"/>
              </a:rPr>
              <a:t>Présenter et justifier notre idée,</a:t>
            </a:r>
          </a:p>
          <a:p>
            <a:pPr>
              <a:buFontTx/>
              <a:buChar char="-"/>
            </a:pPr>
            <a:r>
              <a:rPr lang="fr-FR" dirty="0">
                <a:solidFill>
                  <a:srgbClr val="271A38"/>
                </a:solidFill>
                <a:latin typeface="Inter"/>
              </a:rPr>
              <a:t>Rédiger un rapport d’exploration.</a:t>
            </a:r>
            <a:endParaRPr lang="fr-FR" dirty="0"/>
          </a:p>
        </p:txBody>
      </p:sp>
    </p:spTree>
    <p:extLst>
      <p:ext uri="{BB962C8B-B14F-4D97-AF65-F5344CB8AC3E}">
        <p14:creationId xmlns:p14="http://schemas.microsoft.com/office/powerpoint/2010/main" val="380350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FF1DD-ACB3-2CCF-2977-DFCCBC30C68A}"/>
              </a:ext>
            </a:extLst>
          </p:cNvPr>
          <p:cNvSpPr>
            <a:spLocks noGrp="1"/>
          </p:cNvSpPr>
          <p:nvPr>
            <p:ph type="title"/>
          </p:nvPr>
        </p:nvSpPr>
        <p:spPr/>
        <p:txBody>
          <a:bodyPr/>
          <a:lstStyle/>
          <a:p>
            <a:r>
              <a:rPr lang="fr-FR" dirty="0"/>
              <a:t>Présentation du fichier	</a:t>
            </a:r>
          </a:p>
        </p:txBody>
      </p:sp>
      <p:sp>
        <p:nvSpPr>
          <p:cNvPr id="4" name="Espace réservé du contenu 3">
            <a:extLst>
              <a:ext uri="{FF2B5EF4-FFF2-40B4-BE49-F238E27FC236}">
                <a16:creationId xmlns:a16="http://schemas.microsoft.com/office/drawing/2014/main" id="{D7BEB2D2-8A03-FBB5-F0D4-8619D3F0D7AA}"/>
              </a:ext>
            </a:extLst>
          </p:cNvPr>
          <p:cNvSpPr>
            <a:spLocks noGrp="1"/>
          </p:cNvSpPr>
          <p:nvPr>
            <p:ph sz="half" idx="1"/>
          </p:nvPr>
        </p:nvSpPr>
        <p:spPr/>
        <p:txBody>
          <a:bodyPr>
            <a:normAutofit/>
          </a:bodyPr>
          <a:lstStyle/>
          <a:p>
            <a:pPr marL="0" indent="0">
              <a:buNone/>
            </a:pPr>
            <a:r>
              <a:rPr lang="fr-FR" sz="1900" dirty="0"/>
              <a:t>Fichier de 320772 lignes et 162 colonnes séparées en 4 sections :</a:t>
            </a:r>
          </a:p>
          <a:p>
            <a:pPr algn="l">
              <a:buFont typeface="Arial" panose="020B0604020202020204" pitchFamily="34" charset="0"/>
              <a:buChar char="•"/>
            </a:pPr>
            <a:r>
              <a:rPr lang="fr-FR" sz="1700" b="0" i="0" dirty="0">
                <a:solidFill>
                  <a:srgbClr val="271A38"/>
                </a:solidFill>
                <a:effectLst/>
                <a:latin typeface="Inter"/>
              </a:rPr>
              <a:t>Les informations générales sur la fiche du produit : nom, date de modification, etc.</a:t>
            </a:r>
          </a:p>
          <a:p>
            <a:pPr algn="l">
              <a:buFont typeface="Arial" panose="020B0604020202020204" pitchFamily="34" charset="0"/>
              <a:buChar char="•"/>
            </a:pPr>
            <a:r>
              <a:rPr lang="fr-FR" sz="1700" b="0" i="0" dirty="0">
                <a:solidFill>
                  <a:srgbClr val="271A38"/>
                </a:solidFill>
                <a:effectLst/>
                <a:latin typeface="Inter"/>
              </a:rPr>
              <a:t>Un ensemble de tags : catégorie du produit, localisation, origine, etc.</a:t>
            </a:r>
          </a:p>
          <a:p>
            <a:pPr algn="l">
              <a:buFont typeface="Arial" panose="020B0604020202020204" pitchFamily="34" charset="0"/>
              <a:buChar char="•"/>
            </a:pPr>
            <a:r>
              <a:rPr lang="fr-FR" sz="1700" b="0" i="0" dirty="0">
                <a:solidFill>
                  <a:srgbClr val="271A38"/>
                </a:solidFill>
                <a:effectLst/>
                <a:latin typeface="Inter"/>
              </a:rPr>
              <a:t>Les ingrédients composant les produits et leurs additifs éventuels.</a:t>
            </a:r>
          </a:p>
          <a:p>
            <a:pPr algn="l">
              <a:buFont typeface="Arial" panose="020B0604020202020204" pitchFamily="34" charset="0"/>
              <a:buChar char="•"/>
            </a:pPr>
            <a:r>
              <a:rPr lang="fr-FR" sz="1700" b="0" i="0" dirty="0">
                <a:solidFill>
                  <a:srgbClr val="271A38"/>
                </a:solidFill>
                <a:effectLst/>
                <a:latin typeface="Inter"/>
              </a:rPr>
              <a:t>Des informations nutritionnelles : quantité en grammes d’un nutriment pour 100 grammes du produit.</a:t>
            </a:r>
          </a:p>
          <a:p>
            <a:pPr marL="0" indent="0">
              <a:buNone/>
            </a:pPr>
            <a:endParaRPr lang="fr-FR" dirty="0"/>
          </a:p>
        </p:txBody>
      </p:sp>
      <p:pic>
        <p:nvPicPr>
          <p:cNvPr id="7" name="Espace réservé du contenu 6">
            <a:extLst>
              <a:ext uri="{FF2B5EF4-FFF2-40B4-BE49-F238E27FC236}">
                <a16:creationId xmlns:a16="http://schemas.microsoft.com/office/drawing/2014/main" id="{DB740234-CDB4-2052-161B-43E2A16C6701}"/>
              </a:ext>
            </a:extLst>
          </p:cNvPr>
          <p:cNvPicPr>
            <a:picLocks noGrp="1" noChangeAspect="1"/>
          </p:cNvPicPr>
          <p:nvPr>
            <p:ph sz="half" idx="2"/>
          </p:nvPr>
        </p:nvPicPr>
        <p:blipFill>
          <a:blip r:embed="rId2"/>
          <a:stretch>
            <a:fillRect/>
          </a:stretch>
        </p:blipFill>
        <p:spPr>
          <a:xfrm>
            <a:off x="6484620" y="1613003"/>
            <a:ext cx="3909712" cy="42543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186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7" name="Rectangle 2056">
            <a:extLst>
              <a:ext uri="{FF2B5EF4-FFF2-40B4-BE49-F238E27FC236}">
                <a16:creationId xmlns:a16="http://schemas.microsoft.com/office/drawing/2014/main" id="{062C35EA-DD6B-4002-9BBA-E2D26D7EE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503C690-05D3-ACB7-C053-AF1B40FE9946}"/>
              </a:ext>
            </a:extLst>
          </p:cNvPr>
          <p:cNvSpPr>
            <a:spLocks noGrp="1"/>
          </p:cNvSpPr>
          <p:nvPr>
            <p:ph type="title"/>
          </p:nvPr>
        </p:nvSpPr>
        <p:spPr>
          <a:xfrm>
            <a:off x="784743" y="685800"/>
            <a:ext cx="5958837" cy="1485900"/>
          </a:xfrm>
        </p:spPr>
        <p:txBody>
          <a:bodyPr vert="horz" lIns="91440" tIns="45720" rIns="91440" bIns="45720" rtlCol="0" anchor="t">
            <a:normAutofit/>
          </a:bodyPr>
          <a:lstStyle/>
          <a:p>
            <a:pPr algn="ctr"/>
            <a:r>
              <a:rPr lang="en-US" dirty="0" err="1"/>
              <a:t>Présentation</a:t>
            </a:r>
            <a:r>
              <a:rPr lang="en-US" dirty="0"/>
              <a:t> de </a:t>
            </a:r>
            <a:r>
              <a:rPr lang="en-US" dirty="0" err="1"/>
              <a:t>l’application</a:t>
            </a:r>
            <a:endParaRPr lang="en-US" dirty="0"/>
          </a:p>
        </p:txBody>
      </p:sp>
      <p:sp>
        <p:nvSpPr>
          <p:cNvPr id="3" name="Espace réservé du contenu 2">
            <a:extLst>
              <a:ext uri="{FF2B5EF4-FFF2-40B4-BE49-F238E27FC236}">
                <a16:creationId xmlns:a16="http://schemas.microsoft.com/office/drawing/2014/main" id="{2BEAF237-F87C-2BBB-2E25-6BF1B96AA08D}"/>
              </a:ext>
            </a:extLst>
          </p:cNvPr>
          <p:cNvSpPr>
            <a:spLocks noGrp="1"/>
          </p:cNvSpPr>
          <p:nvPr>
            <p:ph sz="half" idx="1"/>
          </p:nvPr>
        </p:nvSpPr>
        <p:spPr>
          <a:xfrm>
            <a:off x="784743" y="2286000"/>
            <a:ext cx="5958837" cy="3581400"/>
          </a:xfrm>
        </p:spPr>
        <p:txBody>
          <a:bodyPr vert="horz" lIns="91440" tIns="45720" rIns="91440" bIns="45720" rtlCol="0">
            <a:normAutofit/>
          </a:bodyPr>
          <a:lstStyle/>
          <a:p>
            <a:pPr>
              <a:buFont typeface="Franklin Gothic Book" panose="020B0503020102020204" pitchFamily="34" charset="0"/>
              <a:buNone/>
            </a:pPr>
            <a:r>
              <a:rPr lang="en-US" dirty="0"/>
              <a:t>Notre </a:t>
            </a:r>
            <a:r>
              <a:rPr lang="en-US" dirty="0" err="1"/>
              <a:t>projet</a:t>
            </a:r>
            <a:r>
              <a:rPr lang="en-US" dirty="0"/>
              <a:t> </a:t>
            </a:r>
            <a:r>
              <a:rPr lang="en-US" dirty="0" err="1"/>
              <a:t>est</a:t>
            </a:r>
            <a:r>
              <a:rPr lang="en-US" dirty="0"/>
              <a:t> </a:t>
            </a:r>
            <a:r>
              <a:rPr lang="en-US" dirty="0" err="1"/>
              <a:t>l’analyse</a:t>
            </a:r>
            <a:r>
              <a:rPr lang="en-US" dirty="0"/>
              <a:t> des </a:t>
            </a:r>
            <a:r>
              <a:rPr lang="en-US" dirty="0" err="1"/>
              <a:t>fichiers</a:t>
            </a:r>
            <a:r>
              <a:rPr lang="en-US" dirty="0"/>
              <a:t> à </a:t>
            </a:r>
            <a:r>
              <a:rPr lang="en-US" dirty="0" err="1"/>
              <a:t>partir</a:t>
            </a:r>
            <a:r>
              <a:rPr lang="en-US" dirty="0"/>
              <a:t> </a:t>
            </a:r>
            <a:r>
              <a:rPr lang="en-US" dirty="0" err="1"/>
              <a:t>d’une</a:t>
            </a:r>
            <a:r>
              <a:rPr lang="en-US" dirty="0"/>
              <a:t> base de </a:t>
            </a:r>
            <a:r>
              <a:rPr lang="en-US" dirty="0" err="1"/>
              <a:t>données</a:t>
            </a:r>
            <a:r>
              <a:rPr lang="en-US" dirty="0"/>
              <a:t> </a:t>
            </a:r>
            <a:r>
              <a:rPr lang="en-US" dirty="0" err="1"/>
              <a:t>contenant</a:t>
            </a:r>
            <a:r>
              <a:rPr lang="en-US" dirty="0"/>
              <a:t> un ensemble de </a:t>
            </a:r>
            <a:r>
              <a:rPr lang="en-US" dirty="0" err="1"/>
              <a:t>valeurs</a:t>
            </a:r>
            <a:r>
              <a:rPr lang="en-US" dirty="0"/>
              <a:t> sur le Nutri-score.</a:t>
            </a:r>
          </a:p>
          <a:p>
            <a:pPr>
              <a:buFont typeface="Franklin Gothic Book" panose="020B0503020102020204" pitchFamily="34" charset="0"/>
              <a:buNone/>
            </a:pPr>
            <a:endParaRPr lang="en-US" dirty="0"/>
          </a:p>
          <a:p>
            <a:pPr>
              <a:buFont typeface="Franklin Gothic Book" panose="020B0503020102020204" pitchFamily="34" charset="0"/>
              <a:buNone/>
            </a:pPr>
            <a:r>
              <a:rPr lang="en-US" dirty="0"/>
              <a:t>Notre </a:t>
            </a:r>
            <a:r>
              <a:rPr lang="en-US" dirty="0" err="1"/>
              <a:t>objectif</a:t>
            </a:r>
            <a:r>
              <a:rPr lang="en-US" dirty="0"/>
              <a:t> sera de proposer </a:t>
            </a:r>
            <a:r>
              <a:rPr lang="en-US" dirty="0" err="1"/>
              <a:t>qu’à</a:t>
            </a:r>
            <a:r>
              <a:rPr lang="en-US" dirty="0"/>
              <a:t> </a:t>
            </a:r>
            <a:r>
              <a:rPr lang="en-US" dirty="0" err="1"/>
              <a:t>partir</a:t>
            </a:r>
            <a:r>
              <a:rPr lang="en-US" dirty="0"/>
              <a:t> de </a:t>
            </a:r>
            <a:r>
              <a:rPr lang="en-US" dirty="0" err="1"/>
              <a:t>certaines</a:t>
            </a:r>
            <a:r>
              <a:rPr lang="en-US" dirty="0"/>
              <a:t> </a:t>
            </a:r>
            <a:r>
              <a:rPr lang="en-US" dirty="0" err="1"/>
              <a:t>informations</a:t>
            </a:r>
            <a:r>
              <a:rPr lang="en-US" dirty="0"/>
              <a:t> </a:t>
            </a:r>
            <a:r>
              <a:rPr lang="en-US" dirty="0" err="1"/>
              <a:t>nutritionnelles</a:t>
            </a:r>
            <a:r>
              <a:rPr lang="en-US" dirty="0"/>
              <a:t>, on </a:t>
            </a:r>
            <a:r>
              <a:rPr lang="en-US" dirty="0" err="1"/>
              <a:t>peut</a:t>
            </a:r>
            <a:r>
              <a:rPr lang="en-US" dirty="0"/>
              <a:t> </a:t>
            </a:r>
            <a:r>
              <a:rPr lang="en-US" dirty="0" err="1"/>
              <a:t>obtenir</a:t>
            </a:r>
            <a:r>
              <a:rPr lang="en-US" dirty="0"/>
              <a:t> un score </a:t>
            </a:r>
            <a:r>
              <a:rPr lang="en-US" dirty="0" err="1"/>
              <a:t>correspondant</a:t>
            </a:r>
            <a:r>
              <a:rPr lang="en-US" dirty="0"/>
              <a:t> au Nutri-score.</a:t>
            </a:r>
          </a:p>
        </p:txBody>
      </p:sp>
      <p:sp>
        <p:nvSpPr>
          <p:cNvPr id="2059" name="Rectangle 2058">
            <a:extLst>
              <a:ext uri="{FF2B5EF4-FFF2-40B4-BE49-F238E27FC236}">
                <a16:creationId xmlns:a16="http://schemas.microsoft.com/office/drawing/2014/main" id="{683D7A4D-0B68-47B2-A27E-7CBA1630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Une image contenant texte&#10;&#10;Description générée automatiquement">
            <a:extLst>
              <a:ext uri="{FF2B5EF4-FFF2-40B4-BE49-F238E27FC236}">
                <a16:creationId xmlns:a16="http://schemas.microsoft.com/office/drawing/2014/main" id="{9131869E-47AB-2FCF-8861-CD9700795F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380991" y="381505"/>
            <a:ext cx="2648817" cy="612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37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88117-D4F6-068F-8C2A-238D7A34BC7B}"/>
              </a:ext>
            </a:extLst>
          </p:cNvPr>
          <p:cNvSpPr>
            <a:spLocks noGrp="1"/>
          </p:cNvSpPr>
          <p:nvPr>
            <p:ph type="title"/>
          </p:nvPr>
        </p:nvSpPr>
        <p:spPr>
          <a:xfrm>
            <a:off x="1365544" y="2490377"/>
            <a:ext cx="9601200" cy="1485900"/>
          </a:xfrm>
        </p:spPr>
        <p:txBody>
          <a:bodyPr/>
          <a:lstStyle/>
          <a:p>
            <a:r>
              <a:rPr lang="fr-FR" dirty="0"/>
              <a:t>II. Nettoyage du fichier</a:t>
            </a:r>
          </a:p>
        </p:txBody>
      </p:sp>
    </p:spTree>
    <p:extLst>
      <p:ext uri="{BB962C8B-B14F-4D97-AF65-F5344CB8AC3E}">
        <p14:creationId xmlns:p14="http://schemas.microsoft.com/office/powerpoint/2010/main" val="3275924430"/>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Override1.xml><?xml version="1.0" encoding="utf-8"?>
<a:themeOverride xmlns:a="http://schemas.openxmlformats.org/drawingml/2006/main">
  <a:clrScheme name="Cadrag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themeOverride>
</file>

<file path=docProps/app.xml><?xml version="1.0" encoding="utf-8"?>
<Properties xmlns="http://schemas.openxmlformats.org/officeDocument/2006/extended-properties" xmlns:vt="http://schemas.openxmlformats.org/officeDocument/2006/docPropsVTypes">
  <Template/>
  <TotalTime>9936</TotalTime>
  <Words>1311</Words>
  <Application>Microsoft Office PowerPoint</Application>
  <PresentationFormat>Grand écran</PresentationFormat>
  <Paragraphs>175</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Franklin Gothic Book</vt:lpstr>
      <vt:lpstr>Helvetica Neue</vt:lpstr>
      <vt:lpstr>Inter</vt:lpstr>
      <vt:lpstr>Roboto</vt:lpstr>
      <vt:lpstr>Wingdings 3</vt:lpstr>
      <vt:lpstr>Cadrage</vt:lpstr>
      <vt:lpstr>Projet 3 : Concevez une application au service de la santé publique </vt:lpstr>
      <vt:lpstr>Sommaire</vt:lpstr>
      <vt:lpstr>Sommaire</vt:lpstr>
      <vt:lpstr>Processus du projet </vt:lpstr>
      <vt:lpstr>I. Présentation</vt:lpstr>
      <vt:lpstr>Rappel du projet</vt:lpstr>
      <vt:lpstr>Présentation du fichier </vt:lpstr>
      <vt:lpstr>Présentation de l’application</vt:lpstr>
      <vt:lpstr>II. Nettoyage du fichier</vt:lpstr>
      <vt:lpstr>Méthode de nettoyage</vt:lpstr>
      <vt:lpstr>a. Nettoyage par taux de valeurs manquantes  </vt:lpstr>
      <vt:lpstr>b. Nettoyage des colonnes   </vt:lpstr>
      <vt:lpstr>c. Nettoyage des lignes   </vt:lpstr>
      <vt:lpstr>d. Nettoyage des valeurs aberrantes</vt:lpstr>
      <vt:lpstr>Nettoyage des valeurs aberrantes</vt:lpstr>
      <vt:lpstr>e. Imputation des valeurs manquantes</vt:lpstr>
      <vt:lpstr>Résultat du nettoyage</vt:lpstr>
      <vt:lpstr>III.    Analyse de nos indicateurs</vt:lpstr>
      <vt:lpstr>Analyse univariée</vt:lpstr>
      <vt:lpstr>Analyse des scores</vt:lpstr>
      <vt:lpstr>Analyse bivariée</vt:lpstr>
      <vt:lpstr>Analyse des scores selon les catégories</vt:lpstr>
      <vt:lpstr>Matrice de Corrélation</vt:lpstr>
      <vt:lpstr>Analyse des indicateurs</vt:lpstr>
      <vt:lpstr>Anova  </vt:lpstr>
      <vt:lpstr>Analyse en Composante principale</vt:lpstr>
      <vt:lpstr>IV.   Utilisation de l’application </vt:lpstr>
      <vt:lpstr>Processus de la modélisation </vt:lpstr>
      <vt:lpstr>Séparation des données</vt:lpstr>
      <vt:lpstr>Phase d’apprentissage</vt:lpstr>
      <vt:lpstr>Résultats de notre analyse</vt:lpstr>
      <vt:lpstr>Test du modèle avec nouvelles données </vt:lpstr>
      <vt:lpstr>Résultat de notre phase de Test</vt:lpstr>
      <vt:lpstr>IV.   Conclusion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 Concevez une application au service de la santé publique </dc:title>
  <dc:creator>Marine Gonçalves</dc:creator>
  <cp:lastModifiedBy>Marine Gonçalves</cp:lastModifiedBy>
  <cp:revision>2</cp:revision>
  <dcterms:created xsi:type="dcterms:W3CDTF">2022-11-13T20:55:20Z</dcterms:created>
  <dcterms:modified xsi:type="dcterms:W3CDTF">2023-01-01T19:01:06Z</dcterms:modified>
</cp:coreProperties>
</file>